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9" r:id="rId3"/>
    <p:sldId id="260" r:id="rId4"/>
    <p:sldId id="277" r:id="rId5"/>
    <p:sldId id="261" r:id="rId6"/>
    <p:sldId id="303" r:id="rId7"/>
    <p:sldId id="290" r:id="rId8"/>
    <p:sldId id="291" r:id="rId9"/>
    <p:sldId id="306" r:id="rId10"/>
    <p:sldId id="292" r:id="rId11"/>
    <p:sldId id="293" r:id="rId12"/>
    <p:sldId id="307" r:id="rId13"/>
    <p:sldId id="294" r:id="rId14"/>
    <p:sldId id="304" r:id="rId15"/>
    <p:sldId id="295" r:id="rId16"/>
    <p:sldId id="296" r:id="rId17"/>
    <p:sldId id="298" r:id="rId18"/>
    <p:sldId id="297" r:id="rId19"/>
    <p:sldId id="299" r:id="rId20"/>
    <p:sldId id="305" r:id="rId21"/>
    <p:sldId id="300" r:id="rId22"/>
    <p:sldId id="301" r:id="rId23"/>
    <p:sldId id="302" r:id="rId24"/>
    <p:sldId id="258" r:id="rId25"/>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21" autoAdjust="0"/>
    <p:restoredTop sz="94660"/>
  </p:normalViewPr>
  <p:slideViewPr>
    <p:cSldViewPr>
      <p:cViewPr varScale="1">
        <p:scale>
          <a:sx n="108" d="100"/>
          <a:sy n="108" d="100"/>
        </p:scale>
        <p:origin x="918" y="108"/>
      </p:cViewPr>
      <p:guideLst>
        <p:guide orient="horz" pos="2160"/>
        <p:guide pos="3831"/>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V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8F905F-A83B-4861-B51C-E42C82BC89E9}" type="datetimeFigureOut">
              <a:rPr lang="es-VE" smtClean="0"/>
              <a:t>20/3/2018</a:t>
            </a:fld>
            <a:endParaRPr lang="es-VE"/>
          </a:p>
        </p:txBody>
      </p:sp>
      <p:sp>
        <p:nvSpPr>
          <p:cNvPr id="4" name="Marcador de imagen de diapositiva 3"/>
          <p:cNvSpPr>
            <a:spLocks noGrp="1" noRot="1" noChangeAspect="1"/>
          </p:cNvSpPr>
          <p:nvPr>
            <p:ph type="sldImg" idx="2"/>
          </p:nvPr>
        </p:nvSpPr>
        <p:spPr>
          <a:xfrm>
            <a:off x="692150" y="1143000"/>
            <a:ext cx="5473700" cy="3086100"/>
          </a:xfrm>
          <a:prstGeom prst="rect">
            <a:avLst/>
          </a:prstGeom>
          <a:noFill/>
          <a:ln w="12700">
            <a:solidFill>
              <a:prstClr val="black"/>
            </a:solidFill>
          </a:ln>
        </p:spPr>
        <p:txBody>
          <a:bodyPr vert="horz" lIns="91440" tIns="45720" rIns="91440" bIns="45720" rtlCol="0" anchor="ctr"/>
          <a:lstStyle/>
          <a:p>
            <a:endParaRPr lang="es-V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V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FC56E0-3D5E-4687-AC94-A8B2B4E7C89D}" type="slidenum">
              <a:rPr lang="es-VE" smtClean="0"/>
              <a:t>‹#›</a:t>
            </a:fld>
            <a:endParaRPr lang="es-VE"/>
          </a:p>
        </p:txBody>
      </p:sp>
    </p:spTree>
    <p:extLst>
      <p:ext uri="{BB962C8B-B14F-4D97-AF65-F5344CB8AC3E}">
        <p14:creationId xmlns:p14="http://schemas.microsoft.com/office/powerpoint/2010/main" val="3122272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CCFC56E0-3D5E-4687-AC94-A8B2B4E7C89D}" type="slidenum">
              <a:rPr lang="es-VE" smtClean="0"/>
              <a:t>3</a:t>
            </a:fld>
            <a:endParaRPr lang="es-VE"/>
          </a:p>
        </p:txBody>
      </p:sp>
    </p:spTree>
    <p:extLst>
      <p:ext uri="{BB962C8B-B14F-4D97-AF65-F5344CB8AC3E}">
        <p14:creationId xmlns:p14="http://schemas.microsoft.com/office/powerpoint/2010/main" val="1524159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CCFC56E0-3D5E-4687-AC94-A8B2B4E7C89D}" type="slidenum">
              <a:rPr lang="es-VE" smtClean="0"/>
              <a:t>12</a:t>
            </a:fld>
            <a:endParaRPr lang="es-VE"/>
          </a:p>
        </p:txBody>
      </p:sp>
    </p:spTree>
    <p:extLst>
      <p:ext uri="{BB962C8B-B14F-4D97-AF65-F5344CB8AC3E}">
        <p14:creationId xmlns:p14="http://schemas.microsoft.com/office/powerpoint/2010/main" val="3530266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CCFC56E0-3D5E-4687-AC94-A8B2B4E7C89D}" type="slidenum">
              <a:rPr lang="es-VE" smtClean="0"/>
              <a:t>13</a:t>
            </a:fld>
            <a:endParaRPr lang="es-VE"/>
          </a:p>
        </p:txBody>
      </p:sp>
    </p:spTree>
    <p:extLst>
      <p:ext uri="{BB962C8B-B14F-4D97-AF65-F5344CB8AC3E}">
        <p14:creationId xmlns:p14="http://schemas.microsoft.com/office/powerpoint/2010/main" val="4233338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CCFC56E0-3D5E-4687-AC94-A8B2B4E7C89D}" type="slidenum">
              <a:rPr lang="es-VE" smtClean="0"/>
              <a:t>14</a:t>
            </a:fld>
            <a:endParaRPr lang="es-VE"/>
          </a:p>
        </p:txBody>
      </p:sp>
    </p:spTree>
    <p:extLst>
      <p:ext uri="{BB962C8B-B14F-4D97-AF65-F5344CB8AC3E}">
        <p14:creationId xmlns:p14="http://schemas.microsoft.com/office/powerpoint/2010/main" val="3572897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CCFC56E0-3D5E-4687-AC94-A8B2B4E7C89D}" type="slidenum">
              <a:rPr lang="es-VE" smtClean="0"/>
              <a:t>15</a:t>
            </a:fld>
            <a:endParaRPr lang="es-VE"/>
          </a:p>
        </p:txBody>
      </p:sp>
    </p:spTree>
    <p:extLst>
      <p:ext uri="{BB962C8B-B14F-4D97-AF65-F5344CB8AC3E}">
        <p14:creationId xmlns:p14="http://schemas.microsoft.com/office/powerpoint/2010/main" val="2255522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CCFC56E0-3D5E-4687-AC94-A8B2B4E7C89D}" type="slidenum">
              <a:rPr lang="es-VE" smtClean="0"/>
              <a:t>16</a:t>
            </a:fld>
            <a:endParaRPr lang="es-VE"/>
          </a:p>
        </p:txBody>
      </p:sp>
    </p:spTree>
    <p:extLst>
      <p:ext uri="{BB962C8B-B14F-4D97-AF65-F5344CB8AC3E}">
        <p14:creationId xmlns:p14="http://schemas.microsoft.com/office/powerpoint/2010/main" val="486697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CCFC56E0-3D5E-4687-AC94-A8B2B4E7C89D}" type="slidenum">
              <a:rPr lang="es-VE" smtClean="0"/>
              <a:t>17</a:t>
            </a:fld>
            <a:endParaRPr lang="es-VE"/>
          </a:p>
        </p:txBody>
      </p:sp>
    </p:spTree>
    <p:extLst>
      <p:ext uri="{BB962C8B-B14F-4D97-AF65-F5344CB8AC3E}">
        <p14:creationId xmlns:p14="http://schemas.microsoft.com/office/powerpoint/2010/main" val="3636814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CCFC56E0-3D5E-4687-AC94-A8B2B4E7C89D}" type="slidenum">
              <a:rPr lang="es-VE" smtClean="0"/>
              <a:t>18</a:t>
            </a:fld>
            <a:endParaRPr lang="es-VE"/>
          </a:p>
        </p:txBody>
      </p:sp>
    </p:spTree>
    <p:extLst>
      <p:ext uri="{BB962C8B-B14F-4D97-AF65-F5344CB8AC3E}">
        <p14:creationId xmlns:p14="http://schemas.microsoft.com/office/powerpoint/2010/main" val="1911090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CCFC56E0-3D5E-4687-AC94-A8B2B4E7C89D}" type="slidenum">
              <a:rPr lang="es-VE" smtClean="0"/>
              <a:t>19</a:t>
            </a:fld>
            <a:endParaRPr lang="es-VE"/>
          </a:p>
        </p:txBody>
      </p:sp>
    </p:spTree>
    <p:extLst>
      <p:ext uri="{BB962C8B-B14F-4D97-AF65-F5344CB8AC3E}">
        <p14:creationId xmlns:p14="http://schemas.microsoft.com/office/powerpoint/2010/main" val="2762889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CCFC56E0-3D5E-4687-AC94-A8B2B4E7C89D}" type="slidenum">
              <a:rPr lang="es-VE" smtClean="0"/>
              <a:t>20</a:t>
            </a:fld>
            <a:endParaRPr lang="es-VE"/>
          </a:p>
        </p:txBody>
      </p:sp>
    </p:spTree>
    <p:extLst>
      <p:ext uri="{BB962C8B-B14F-4D97-AF65-F5344CB8AC3E}">
        <p14:creationId xmlns:p14="http://schemas.microsoft.com/office/powerpoint/2010/main" val="3796835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CCFC56E0-3D5E-4687-AC94-A8B2B4E7C89D}" type="slidenum">
              <a:rPr lang="es-VE" smtClean="0"/>
              <a:t>21</a:t>
            </a:fld>
            <a:endParaRPr lang="es-VE"/>
          </a:p>
        </p:txBody>
      </p:sp>
    </p:spTree>
    <p:extLst>
      <p:ext uri="{BB962C8B-B14F-4D97-AF65-F5344CB8AC3E}">
        <p14:creationId xmlns:p14="http://schemas.microsoft.com/office/powerpoint/2010/main" val="3909265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CCFC56E0-3D5E-4687-AC94-A8B2B4E7C89D}" type="slidenum">
              <a:rPr lang="es-VE" smtClean="0"/>
              <a:t>4</a:t>
            </a:fld>
            <a:endParaRPr lang="es-VE"/>
          </a:p>
        </p:txBody>
      </p:sp>
    </p:spTree>
    <p:extLst>
      <p:ext uri="{BB962C8B-B14F-4D97-AF65-F5344CB8AC3E}">
        <p14:creationId xmlns:p14="http://schemas.microsoft.com/office/powerpoint/2010/main" val="40149489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CCFC56E0-3D5E-4687-AC94-A8B2B4E7C89D}" type="slidenum">
              <a:rPr lang="es-VE" smtClean="0"/>
              <a:t>22</a:t>
            </a:fld>
            <a:endParaRPr lang="es-VE"/>
          </a:p>
        </p:txBody>
      </p:sp>
    </p:spTree>
    <p:extLst>
      <p:ext uri="{BB962C8B-B14F-4D97-AF65-F5344CB8AC3E}">
        <p14:creationId xmlns:p14="http://schemas.microsoft.com/office/powerpoint/2010/main" val="3382238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CCFC56E0-3D5E-4687-AC94-A8B2B4E7C89D}" type="slidenum">
              <a:rPr lang="es-VE" smtClean="0"/>
              <a:t>23</a:t>
            </a:fld>
            <a:endParaRPr lang="es-VE"/>
          </a:p>
        </p:txBody>
      </p:sp>
    </p:spTree>
    <p:extLst>
      <p:ext uri="{BB962C8B-B14F-4D97-AF65-F5344CB8AC3E}">
        <p14:creationId xmlns:p14="http://schemas.microsoft.com/office/powerpoint/2010/main" val="1052500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CCFC56E0-3D5E-4687-AC94-A8B2B4E7C89D}" type="slidenum">
              <a:rPr lang="es-VE" smtClean="0"/>
              <a:t>5</a:t>
            </a:fld>
            <a:endParaRPr lang="es-VE"/>
          </a:p>
        </p:txBody>
      </p:sp>
    </p:spTree>
    <p:extLst>
      <p:ext uri="{BB962C8B-B14F-4D97-AF65-F5344CB8AC3E}">
        <p14:creationId xmlns:p14="http://schemas.microsoft.com/office/powerpoint/2010/main" val="3130749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CCFC56E0-3D5E-4687-AC94-A8B2B4E7C89D}" type="slidenum">
              <a:rPr lang="es-VE" smtClean="0"/>
              <a:t>6</a:t>
            </a:fld>
            <a:endParaRPr lang="es-VE"/>
          </a:p>
        </p:txBody>
      </p:sp>
    </p:spTree>
    <p:extLst>
      <p:ext uri="{BB962C8B-B14F-4D97-AF65-F5344CB8AC3E}">
        <p14:creationId xmlns:p14="http://schemas.microsoft.com/office/powerpoint/2010/main" val="1268811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CCFC56E0-3D5E-4687-AC94-A8B2B4E7C89D}" type="slidenum">
              <a:rPr lang="es-VE" smtClean="0"/>
              <a:t>7</a:t>
            </a:fld>
            <a:endParaRPr lang="es-VE"/>
          </a:p>
        </p:txBody>
      </p:sp>
    </p:spTree>
    <p:extLst>
      <p:ext uri="{BB962C8B-B14F-4D97-AF65-F5344CB8AC3E}">
        <p14:creationId xmlns:p14="http://schemas.microsoft.com/office/powerpoint/2010/main" val="3400320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CCFC56E0-3D5E-4687-AC94-A8B2B4E7C89D}" type="slidenum">
              <a:rPr lang="es-VE" smtClean="0"/>
              <a:t>8</a:t>
            </a:fld>
            <a:endParaRPr lang="es-VE"/>
          </a:p>
        </p:txBody>
      </p:sp>
    </p:spTree>
    <p:extLst>
      <p:ext uri="{BB962C8B-B14F-4D97-AF65-F5344CB8AC3E}">
        <p14:creationId xmlns:p14="http://schemas.microsoft.com/office/powerpoint/2010/main" val="3504194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CCFC56E0-3D5E-4687-AC94-A8B2B4E7C89D}" type="slidenum">
              <a:rPr lang="es-VE" smtClean="0"/>
              <a:t>9</a:t>
            </a:fld>
            <a:endParaRPr lang="es-VE"/>
          </a:p>
        </p:txBody>
      </p:sp>
    </p:spTree>
    <p:extLst>
      <p:ext uri="{BB962C8B-B14F-4D97-AF65-F5344CB8AC3E}">
        <p14:creationId xmlns:p14="http://schemas.microsoft.com/office/powerpoint/2010/main" val="3015250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CCFC56E0-3D5E-4687-AC94-A8B2B4E7C89D}" type="slidenum">
              <a:rPr lang="es-VE" smtClean="0"/>
              <a:t>10</a:t>
            </a:fld>
            <a:endParaRPr lang="es-VE"/>
          </a:p>
        </p:txBody>
      </p:sp>
    </p:spTree>
    <p:extLst>
      <p:ext uri="{BB962C8B-B14F-4D97-AF65-F5344CB8AC3E}">
        <p14:creationId xmlns:p14="http://schemas.microsoft.com/office/powerpoint/2010/main" val="4037134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CCFC56E0-3D5E-4687-AC94-A8B2B4E7C89D}" type="slidenum">
              <a:rPr lang="es-VE" smtClean="0"/>
              <a:t>11</a:t>
            </a:fld>
            <a:endParaRPr lang="es-VE"/>
          </a:p>
        </p:txBody>
      </p:sp>
    </p:spTree>
    <p:extLst>
      <p:ext uri="{BB962C8B-B14F-4D97-AF65-F5344CB8AC3E}">
        <p14:creationId xmlns:p14="http://schemas.microsoft.com/office/powerpoint/2010/main" val="1151312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81E8BE1-5DC1-4081-AC8F-B0FBA61B2BCA}" type="datetimeFigureOut">
              <a:rPr lang="en-US" smtClean="0"/>
              <a:t>3/20/2018</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a:spLocks noGrp="1"/>
          </p:cNvSpPr>
          <p:nvPr>
            <p:ph type="sldNum" sz="quarter" idx="12"/>
          </p:nvPr>
        </p:nvSpPr>
        <p:spPr>
          <a:xfrm>
            <a:off x="8715984" y="6356351"/>
            <a:ext cx="2837762" cy="365125"/>
          </a:xfrm>
        </p:spPr>
        <p:txBody>
          <a:bodyPr/>
          <a:lstStyle/>
          <a:p>
            <a:fld id="{AAB69A7C-9294-4877-8B41-AC1D53B1EEF1}" type="slidenum">
              <a:rPr lang="en-US" smtClean="0"/>
              <a:t>‹#›</a:t>
            </a:fld>
            <a:endParaRPr lang="en-US" dirty="0"/>
          </a:p>
        </p:txBody>
      </p:sp>
      <p:sp>
        <p:nvSpPr>
          <p:cNvPr id="2057" name="Rectangle 9"/>
          <p:cNvSpPr>
            <a:spLocks noChangeArrowheads="1"/>
          </p:cNvSpPr>
          <p:nvPr userDrawn="1"/>
        </p:nvSpPr>
        <p:spPr bwMode="auto">
          <a:xfrm>
            <a:off x="5668963" y="6378575"/>
            <a:ext cx="965200" cy="2984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939598"/>
                </a:solidFill>
                <a:effectLst/>
                <a:latin typeface="Open Sans" pitchFamily="34" charset="0"/>
                <a:cs typeface="Arial" pitchFamily="34" charset="0"/>
              </a:rPr>
              <a:t>Page no: 2</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8" name="Rectangle 6"/>
          <p:cNvSpPr>
            <a:spLocks noChangeArrowheads="1"/>
          </p:cNvSpPr>
          <p:nvPr userDrawn="1"/>
        </p:nvSpPr>
        <p:spPr bwMode="auto">
          <a:xfrm>
            <a:off x="0" y="0"/>
            <a:ext cx="12190413" cy="6858000"/>
          </a:xfrm>
          <a:prstGeom prst="rect">
            <a:avLst/>
          </a:prstGeom>
          <a:solidFill>
            <a:srgbClr val="F6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Rectangle 9"/>
          <p:cNvSpPr>
            <a:spLocks noChangeArrowheads="1"/>
          </p:cNvSpPr>
          <p:nvPr userDrawn="1"/>
        </p:nvSpPr>
        <p:spPr bwMode="auto">
          <a:xfrm>
            <a:off x="5668963" y="6378575"/>
            <a:ext cx="719749"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939598"/>
                </a:solidFill>
                <a:effectLst/>
                <a:latin typeface="Open Sans" pitchFamily="34" charset="0"/>
                <a:cs typeface="Arial" pitchFamily="34" charset="0"/>
              </a:rPr>
              <a:t>Page no:</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 name="Slide Number Placeholder 5"/>
          <p:cNvSpPr txBox="1">
            <a:spLocks/>
          </p:cNvSpPr>
          <p:nvPr userDrawn="1"/>
        </p:nvSpPr>
        <p:spPr>
          <a:xfrm>
            <a:off x="6309519" y="6324600"/>
            <a:ext cx="519826" cy="304800"/>
          </a:xfrm>
          <a:prstGeom prst="rect">
            <a:avLst/>
          </a:prstGeom>
        </p:spPr>
        <p:txBody>
          <a:bodyPr vert="horz" lIns="91440" tIns="45720" rIns="91440" bIns="45720" rtlCol="0" anchor="ctr"/>
          <a:lstStyle>
            <a:lvl1pPr>
              <a:defRPr sz="14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AB69A7C-9294-4877-8B41-AC1D53B1EEF1}"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4" name="Subtitle 2"/>
          <p:cNvSpPr>
            <a:spLocks noGrp="1"/>
          </p:cNvSpPr>
          <p:nvPr>
            <p:ph type="subTitle" idx="1"/>
          </p:nvPr>
        </p:nvSpPr>
        <p:spPr>
          <a:xfrm>
            <a:off x="1204119" y="1524000"/>
            <a:ext cx="10439400" cy="4572000"/>
          </a:xfrm>
        </p:spPr>
        <p:txBody>
          <a:bodyPr>
            <a:normAutofit/>
          </a:bodyPr>
          <a:lstStyle>
            <a:lvl1pPr marL="0" indent="0" algn="l">
              <a:buNone/>
              <a:defRPr sz="26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062" name="Rectangle 14"/>
          <p:cNvSpPr>
            <a:spLocks noChangeArrowheads="1"/>
          </p:cNvSpPr>
          <p:nvPr userDrawn="1"/>
        </p:nvSpPr>
        <p:spPr bwMode="auto">
          <a:xfrm>
            <a:off x="869950" y="1541463"/>
            <a:ext cx="49213" cy="4519613"/>
          </a:xfrm>
          <a:prstGeom prst="rect">
            <a:avLst/>
          </a:prstGeom>
          <a:solidFill>
            <a:srgbClr val="A51E2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ángulo 12"/>
          <p:cNvSpPr/>
          <p:nvPr userDrawn="1"/>
        </p:nvSpPr>
        <p:spPr>
          <a:xfrm>
            <a:off x="0" y="304800"/>
            <a:ext cx="9662319"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1" name="Title 1"/>
          <p:cNvSpPr>
            <a:spLocks noGrp="1"/>
          </p:cNvSpPr>
          <p:nvPr>
            <p:ph type="title"/>
          </p:nvPr>
        </p:nvSpPr>
        <p:spPr>
          <a:xfrm>
            <a:off x="88265" y="381000"/>
            <a:ext cx="10945654" cy="762000"/>
          </a:xfrm>
        </p:spPr>
        <p:txBody>
          <a:bodyPr>
            <a:normAutofit/>
          </a:bodyPr>
          <a:lstStyle>
            <a:lvl1pPr algn="l">
              <a:defRPr sz="3200" b="1">
                <a:solidFill>
                  <a:schemeClr val="bg1"/>
                </a:solidFill>
                <a:latin typeface="Open Sans" pitchFamily="34" charset="0"/>
                <a:ea typeface="Open Sans" pitchFamily="34" charset="0"/>
                <a:cs typeface="Open Sans" pitchFamily="34" charset="0"/>
              </a:defRPr>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1E8BE1-5DC1-4081-AC8F-B0FBA61B2BCA}" type="datetimeFigureOut">
              <a:rPr lang="en-US" smtClean="0"/>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1E8BE1-5DC1-4081-AC8F-B0FBA61B2BCA}" type="datetimeFigureOut">
              <a:rPr lang="en-US" smtClean="0"/>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1E8BE1-5DC1-4081-AC8F-B0FBA61B2BCA}" type="datetimeFigureOut">
              <a:rPr lang="en-US" smtClean="0"/>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1E8BE1-5DC1-4081-AC8F-B0FBA61B2BCA}" type="datetimeFigureOut">
              <a:rPr lang="en-US" smtClean="0"/>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1E8BE1-5DC1-4081-AC8F-B0FBA61B2BCA}" type="datetimeFigureOut">
              <a:rPr lang="en-US" smtClean="0"/>
              <a:t>3/20/2018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1E8BE1-5DC1-4081-AC8F-B0FBA61B2BCA}" type="datetimeFigureOut">
              <a:rPr lang="en-US" smtClean="0"/>
              <a:t>3/20/2018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1E8BE1-5DC1-4081-AC8F-B0FBA61B2BCA}" type="datetimeFigureOut">
              <a:rPr lang="en-US" smtClean="0"/>
              <a:t>3/20/2018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1E8BE1-5DC1-4081-AC8F-B0FBA61B2BCA}" type="datetimeFigureOut">
              <a:rPr lang="en-US" smtClean="0"/>
              <a:t>3/20/2018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1E8BE1-5DC1-4081-AC8F-B0FBA61B2BCA}" type="datetimeFigureOut">
              <a:rPr lang="en-US" smtClean="0"/>
              <a:t>3/20/2018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1E8BE1-5DC1-4081-AC8F-B0FBA61B2BCA}" type="datetimeFigureOut">
              <a:rPr lang="en-US" smtClean="0"/>
              <a:t>3/20/2018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1E8BE1-5DC1-4081-AC8F-B0FBA61B2BCA}" type="datetimeFigureOut">
              <a:rPr lang="en-US" smtClean="0"/>
              <a:t>3/20/2018</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B69A7C-9294-4877-8B41-AC1D53B1EEF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5719" y="1219200"/>
            <a:ext cx="10337562" cy="1470025"/>
          </a:xfrm>
        </p:spPr>
        <p:txBody>
          <a:bodyPr/>
          <a:lstStyle/>
          <a:p>
            <a:r>
              <a:rPr lang="en-US" dirty="0"/>
              <a:t> </a:t>
            </a:r>
          </a:p>
        </p:txBody>
      </p:sp>
      <p:sp>
        <p:nvSpPr>
          <p:cNvPr id="3" name="Subtitle 2"/>
          <p:cNvSpPr>
            <a:spLocks noGrp="1"/>
          </p:cNvSpPr>
          <p:nvPr>
            <p:ph type="subTitle" idx="4294967295"/>
          </p:nvPr>
        </p:nvSpPr>
        <p:spPr>
          <a:xfrm>
            <a:off x="1824276" y="3886200"/>
            <a:ext cx="8513287" cy="1752600"/>
          </a:xfrm>
        </p:spPr>
        <p:txBody>
          <a:bodyPr/>
          <a:lstStyle/>
          <a:p>
            <a:endParaRPr lang="en-US"/>
          </a:p>
        </p:txBody>
      </p:sp>
      <p:pic>
        <p:nvPicPr>
          <p:cNvPr id="1027" name="Picture 3" descr="F:\AliShah\Work\Ali Shah work\July 2017 Design work\Out Source Work\Irfan\Logo\iamawatchman\Powerpoint\Final\Image\Power point-01.jpg"/>
          <p:cNvPicPr>
            <a:picLocks noChangeAspect="1" noChangeArrowheads="1"/>
          </p:cNvPicPr>
          <p:nvPr/>
        </p:nvPicPr>
        <p:blipFill>
          <a:blip r:embed="rId2"/>
          <a:srcRect/>
          <a:stretch>
            <a:fillRect/>
          </a:stretch>
        </p:blipFill>
        <p:spPr bwMode="auto">
          <a:xfrm>
            <a:off x="0" y="-6350"/>
            <a:ext cx="12198351" cy="6864350"/>
          </a:xfrm>
          <a:prstGeom prst="rect">
            <a:avLst/>
          </a:prstGeom>
          <a:noFill/>
        </p:spPr>
      </p:pic>
      <p:sp>
        <p:nvSpPr>
          <p:cNvPr id="1039" name="Rectangle 15"/>
          <p:cNvSpPr>
            <a:spLocks noChangeArrowheads="1"/>
          </p:cNvSpPr>
          <p:nvPr/>
        </p:nvSpPr>
        <p:spPr bwMode="auto">
          <a:xfrm>
            <a:off x="3175" y="3057525"/>
            <a:ext cx="6680200" cy="922338"/>
          </a:xfrm>
          <a:prstGeom prst="rect">
            <a:avLst/>
          </a:prstGeom>
          <a:solidFill>
            <a:srgbClr val="A51E2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0" name="Rectangle 16"/>
          <p:cNvSpPr>
            <a:spLocks noChangeArrowheads="1"/>
          </p:cNvSpPr>
          <p:nvPr/>
        </p:nvSpPr>
        <p:spPr bwMode="auto">
          <a:xfrm>
            <a:off x="212725" y="3095625"/>
            <a:ext cx="5410135" cy="8002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200" b="1" i="0" u="none" strike="noStrike" cap="none" normalizeH="0" baseline="0" dirty="0">
                <a:ln>
                  <a:noFill/>
                </a:ln>
                <a:solidFill>
                  <a:schemeClr val="bg1"/>
                </a:solidFill>
                <a:effectLst/>
                <a:latin typeface="Open Sans" pitchFamily="34" charset="0"/>
                <a:cs typeface="Arial" pitchFamily="34" charset="0"/>
              </a:rPr>
              <a:t>What to expect…</a:t>
            </a:r>
            <a:endParaRPr kumimoji="0" lang="en-US" sz="1800" b="0" i="0" u="none" strike="noStrike" cap="none" normalizeH="0" baseline="0" dirty="0">
              <a:ln>
                <a:noFill/>
              </a:ln>
              <a:solidFill>
                <a:schemeClr val="bg1"/>
              </a:solidFill>
              <a:effectLst/>
              <a:latin typeface="Arial" pitchFamily="34" charset="0"/>
              <a:cs typeface="Arial" pitchFamily="34" charset="0"/>
            </a:endParaRPr>
          </a:p>
        </p:txBody>
      </p:sp>
      <p:sp>
        <p:nvSpPr>
          <p:cNvPr id="1041" name="Rectangle 17"/>
          <p:cNvSpPr>
            <a:spLocks noChangeArrowheads="1"/>
          </p:cNvSpPr>
          <p:nvPr/>
        </p:nvSpPr>
        <p:spPr bwMode="auto">
          <a:xfrm>
            <a:off x="212725" y="4010025"/>
            <a:ext cx="3823162" cy="6155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a:ln>
                  <a:noFill/>
                </a:ln>
                <a:solidFill>
                  <a:srgbClr val="000000"/>
                </a:solidFill>
                <a:effectLst/>
                <a:latin typeface="Open Sans" pitchFamily="34" charset="0"/>
                <a:cs typeface="Arial" pitchFamily="34" charset="0"/>
              </a:rPr>
              <a:t>Matthew 24:1-14</a:t>
            </a: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1042" name="Freeform 18"/>
          <p:cNvSpPr>
            <a:spLocks noEditPoints="1"/>
          </p:cNvSpPr>
          <p:nvPr/>
        </p:nvSpPr>
        <p:spPr bwMode="auto">
          <a:xfrm>
            <a:off x="500063" y="1990725"/>
            <a:ext cx="538163" cy="490538"/>
          </a:xfrm>
          <a:custGeom>
            <a:avLst/>
            <a:gdLst/>
            <a:ahLst/>
            <a:cxnLst>
              <a:cxn ang="0">
                <a:pos x="250" y="251"/>
              </a:cxn>
              <a:cxn ang="0">
                <a:pos x="90" y="251"/>
              </a:cxn>
              <a:cxn ang="0">
                <a:pos x="62" y="309"/>
              </a:cxn>
              <a:cxn ang="0">
                <a:pos x="0" y="309"/>
              </a:cxn>
              <a:cxn ang="0">
                <a:pos x="138" y="0"/>
              </a:cxn>
              <a:cxn ang="0">
                <a:pos x="202" y="0"/>
              </a:cxn>
              <a:cxn ang="0">
                <a:pos x="339" y="309"/>
              </a:cxn>
              <a:cxn ang="0">
                <a:pos x="278" y="309"/>
              </a:cxn>
              <a:cxn ang="0">
                <a:pos x="250" y="251"/>
              </a:cxn>
              <a:cxn ang="0">
                <a:pos x="170" y="66"/>
              </a:cxn>
              <a:cxn ang="0">
                <a:pos x="112" y="196"/>
              </a:cxn>
              <a:cxn ang="0">
                <a:pos x="228" y="196"/>
              </a:cxn>
              <a:cxn ang="0">
                <a:pos x="170" y="66"/>
              </a:cxn>
            </a:cxnLst>
            <a:rect l="0" t="0" r="r" b="b"/>
            <a:pathLst>
              <a:path w="339" h="309">
                <a:moveTo>
                  <a:pt x="250" y="251"/>
                </a:moveTo>
                <a:lnTo>
                  <a:pt x="90" y="251"/>
                </a:lnTo>
                <a:lnTo>
                  <a:pt x="62" y="309"/>
                </a:lnTo>
                <a:lnTo>
                  <a:pt x="0" y="309"/>
                </a:lnTo>
                <a:lnTo>
                  <a:pt x="138" y="0"/>
                </a:lnTo>
                <a:lnTo>
                  <a:pt x="202" y="0"/>
                </a:lnTo>
                <a:lnTo>
                  <a:pt x="339" y="309"/>
                </a:lnTo>
                <a:lnTo>
                  <a:pt x="278" y="309"/>
                </a:lnTo>
                <a:lnTo>
                  <a:pt x="250" y="251"/>
                </a:lnTo>
                <a:close/>
                <a:moveTo>
                  <a:pt x="170" y="66"/>
                </a:moveTo>
                <a:lnTo>
                  <a:pt x="112" y="196"/>
                </a:lnTo>
                <a:lnTo>
                  <a:pt x="228" y="196"/>
                </a:lnTo>
                <a:lnTo>
                  <a:pt x="170" y="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9"/>
          <p:cNvSpPr>
            <a:spLocks/>
          </p:cNvSpPr>
          <p:nvPr/>
        </p:nvSpPr>
        <p:spPr bwMode="auto">
          <a:xfrm>
            <a:off x="1073150" y="1990725"/>
            <a:ext cx="520700" cy="490538"/>
          </a:xfrm>
          <a:custGeom>
            <a:avLst/>
            <a:gdLst/>
            <a:ahLst/>
            <a:cxnLst>
              <a:cxn ang="0">
                <a:pos x="270" y="86"/>
              </a:cxn>
              <a:cxn ang="0">
                <a:pos x="170" y="220"/>
              </a:cxn>
              <a:cxn ang="0">
                <a:pos x="158" y="220"/>
              </a:cxn>
              <a:cxn ang="0">
                <a:pos x="60" y="86"/>
              </a:cxn>
              <a:cxn ang="0">
                <a:pos x="60" y="309"/>
              </a:cxn>
              <a:cxn ang="0">
                <a:pos x="0" y="309"/>
              </a:cxn>
              <a:cxn ang="0">
                <a:pos x="0" y="0"/>
              </a:cxn>
              <a:cxn ang="0">
                <a:pos x="68" y="0"/>
              </a:cxn>
              <a:cxn ang="0">
                <a:pos x="164" y="134"/>
              </a:cxn>
              <a:cxn ang="0">
                <a:pos x="262" y="0"/>
              </a:cxn>
              <a:cxn ang="0">
                <a:pos x="328" y="0"/>
              </a:cxn>
              <a:cxn ang="0">
                <a:pos x="328" y="309"/>
              </a:cxn>
              <a:cxn ang="0">
                <a:pos x="270" y="309"/>
              </a:cxn>
              <a:cxn ang="0">
                <a:pos x="270" y="86"/>
              </a:cxn>
            </a:cxnLst>
            <a:rect l="0" t="0" r="r" b="b"/>
            <a:pathLst>
              <a:path w="328" h="309">
                <a:moveTo>
                  <a:pt x="270" y="86"/>
                </a:moveTo>
                <a:lnTo>
                  <a:pt x="170" y="220"/>
                </a:lnTo>
                <a:lnTo>
                  <a:pt x="158" y="220"/>
                </a:lnTo>
                <a:lnTo>
                  <a:pt x="60" y="86"/>
                </a:lnTo>
                <a:lnTo>
                  <a:pt x="60" y="309"/>
                </a:lnTo>
                <a:lnTo>
                  <a:pt x="0" y="309"/>
                </a:lnTo>
                <a:lnTo>
                  <a:pt x="0" y="0"/>
                </a:lnTo>
                <a:lnTo>
                  <a:pt x="68" y="0"/>
                </a:lnTo>
                <a:lnTo>
                  <a:pt x="164" y="134"/>
                </a:lnTo>
                <a:lnTo>
                  <a:pt x="262" y="0"/>
                </a:lnTo>
                <a:lnTo>
                  <a:pt x="328" y="0"/>
                </a:lnTo>
                <a:lnTo>
                  <a:pt x="328" y="309"/>
                </a:lnTo>
                <a:lnTo>
                  <a:pt x="270" y="309"/>
                </a:lnTo>
                <a:lnTo>
                  <a:pt x="270" y="8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0"/>
          <p:cNvSpPr>
            <a:spLocks noEditPoints="1"/>
          </p:cNvSpPr>
          <p:nvPr/>
        </p:nvSpPr>
        <p:spPr bwMode="auto">
          <a:xfrm>
            <a:off x="1770063" y="1990725"/>
            <a:ext cx="541338" cy="490538"/>
          </a:xfrm>
          <a:custGeom>
            <a:avLst/>
            <a:gdLst/>
            <a:ahLst/>
            <a:cxnLst>
              <a:cxn ang="0">
                <a:pos x="252" y="251"/>
              </a:cxn>
              <a:cxn ang="0">
                <a:pos x="90" y="251"/>
              </a:cxn>
              <a:cxn ang="0">
                <a:pos x="64" y="309"/>
              </a:cxn>
              <a:cxn ang="0">
                <a:pos x="0" y="309"/>
              </a:cxn>
              <a:cxn ang="0">
                <a:pos x="140" y="0"/>
              </a:cxn>
              <a:cxn ang="0">
                <a:pos x="204" y="0"/>
              </a:cxn>
              <a:cxn ang="0">
                <a:pos x="341" y="309"/>
              </a:cxn>
              <a:cxn ang="0">
                <a:pos x="278" y="309"/>
              </a:cxn>
              <a:cxn ang="0">
                <a:pos x="252" y="251"/>
              </a:cxn>
              <a:cxn ang="0">
                <a:pos x="172" y="66"/>
              </a:cxn>
              <a:cxn ang="0">
                <a:pos x="114" y="196"/>
              </a:cxn>
              <a:cxn ang="0">
                <a:pos x="230" y="196"/>
              </a:cxn>
              <a:cxn ang="0">
                <a:pos x="172" y="66"/>
              </a:cxn>
            </a:cxnLst>
            <a:rect l="0" t="0" r="r" b="b"/>
            <a:pathLst>
              <a:path w="341" h="309">
                <a:moveTo>
                  <a:pt x="252" y="251"/>
                </a:moveTo>
                <a:lnTo>
                  <a:pt x="90" y="251"/>
                </a:lnTo>
                <a:lnTo>
                  <a:pt x="64" y="309"/>
                </a:lnTo>
                <a:lnTo>
                  <a:pt x="0" y="309"/>
                </a:lnTo>
                <a:lnTo>
                  <a:pt x="140" y="0"/>
                </a:lnTo>
                <a:lnTo>
                  <a:pt x="204" y="0"/>
                </a:lnTo>
                <a:lnTo>
                  <a:pt x="341" y="309"/>
                </a:lnTo>
                <a:lnTo>
                  <a:pt x="278" y="309"/>
                </a:lnTo>
                <a:lnTo>
                  <a:pt x="252" y="251"/>
                </a:lnTo>
                <a:close/>
                <a:moveTo>
                  <a:pt x="172" y="66"/>
                </a:moveTo>
                <a:lnTo>
                  <a:pt x="114" y="196"/>
                </a:lnTo>
                <a:lnTo>
                  <a:pt x="230" y="196"/>
                </a:lnTo>
                <a:lnTo>
                  <a:pt x="172" y="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p:cNvSpPr>
          <p:nvPr/>
        </p:nvSpPr>
        <p:spPr bwMode="auto">
          <a:xfrm>
            <a:off x="2457450" y="1990725"/>
            <a:ext cx="735013" cy="490538"/>
          </a:xfrm>
          <a:custGeom>
            <a:avLst/>
            <a:gdLst/>
            <a:ahLst/>
            <a:cxnLst>
              <a:cxn ang="0">
                <a:pos x="353" y="309"/>
              </a:cxn>
              <a:cxn ang="0">
                <a:pos x="303" y="309"/>
              </a:cxn>
              <a:cxn ang="0">
                <a:pos x="266" y="212"/>
              </a:cxn>
              <a:cxn ang="0">
                <a:pos x="232" y="114"/>
              </a:cxn>
              <a:cxn ang="0">
                <a:pos x="200" y="214"/>
              </a:cxn>
              <a:cxn ang="0">
                <a:pos x="162" y="309"/>
              </a:cxn>
              <a:cxn ang="0">
                <a:pos x="114" y="309"/>
              </a:cxn>
              <a:cxn ang="0">
                <a:pos x="0" y="0"/>
              </a:cxn>
              <a:cxn ang="0">
                <a:pos x="66" y="0"/>
              </a:cxn>
              <a:cxn ang="0">
                <a:pos x="138" y="223"/>
              </a:cxn>
              <a:cxn ang="0">
                <a:pos x="214" y="0"/>
              </a:cxn>
              <a:cxn ang="0">
                <a:pos x="252" y="0"/>
              </a:cxn>
              <a:cxn ang="0">
                <a:pos x="327" y="223"/>
              </a:cxn>
              <a:cxn ang="0">
                <a:pos x="399" y="0"/>
              </a:cxn>
              <a:cxn ang="0">
                <a:pos x="463" y="0"/>
              </a:cxn>
              <a:cxn ang="0">
                <a:pos x="353" y="309"/>
              </a:cxn>
            </a:cxnLst>
            <a:rect l="0" t="0" r="r" b="b"/>
            <a:pathLst>
              <a:path w="463" h="309">
                <a:moveTo>
                  <a:pt x="353" y="309"/>
                </a:moveTo>
                <a:lnTo>
                  <a:pt x="303" y="309"/>
                </a:lnTo>
                <a:lnTo>
                  <a:pt x="266" y="212"/>
                </a:lnTo>
                <a:lnTo>
                  <a:pt x="232" y="114"/>
                </a:lnTo>
                <a:lnTo>
                  <a:pt x="200" y="214"/>
                </a:lnTo>
                <a:lnTo>
                  <a:pt x="162" y="309"/>
                </a:lnTo>
                <a:lnTo>
                  <a:pt x="114" y="309"/>
                </a:lnTo>
                <a:lnTo>
                  <a:pt x="0" y="0"/>
                </a:lnTo>
                <a:lnTo>
                  <a:pt x="66" y="0"/>
                </a:lnTo>
                <a:lnTo>
                  <a:pt x="138" y="223"/>
                </a:lnTo>
                <a:lnTo>
                  <a:pt x="214" y="0"/>
                </a:lnTo>
                <a:lnTo>
                  <a:pt x="252" y="0"/>
                </a:lnTo>
                <a:lnTo>
                  <a:pt x="327" y="223"/>
                </a:lnTo>
                <a:lnTo>
                  <a:pt x="399" y="0"/>
                </a:lnTo>
                <a:lnTo>
                  <a:pt x="463" y="0"/>
                </a:lnTo>
                <a:lnTo>
                  <a:pt x="353" y="309"/>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2"/>
          <p:cNvSpPr>
            <a:spLocks noEditPoints="1"/>
          </p:cNvSpPr>
          <p:nvPr/>
        </p:nvSpPr>
        <p:spPr bwMode="auto">
          <a:xfrm>
            <a:off x="3198813" y="1990725"/>
            <a:ext cx="541338" cy="490538"/>
          </a:xfrm>
          <a:custGeom>
            <a:avLst/>
            <a:gdLst/>
            <a:ahLst/>
            <a:cxnLst>
              <a:cxn ang="0">
                <a:pos x="251" y="251"/>
              </a:cxn>
              <a:cxn ang="0">
                <a:pos x="90" y="251"/>
              </a:cxn>
              <a:cxn ang="0">
                <a:pos x="64" y="309"/>
              </a:cxn>
              <a:cxn ang="0">
                <a:pos x="0" y="309"/>
              </a:cxn>
              <a:cxn ang="0">
                <a:pos x="140" y="0"/>
              </a:cxn>
              <a:cxn ang="0">
                <a:pos x="204" y="0"/>
              </a:cxn>
              <a:cxn ang="0">
                <a:pos x="341" y="309"/>
              </a:cxn>
              <a:cxn ang="0">
                <a:pos x="277" y="309"/>
              </a:cxn>
              <a:cxn ang="0">
                <a:pos x="251" y="251"/>
              </a:cxn>
              <a:cxn ang="0">
                <a:pos x="172" y="66"/>
              </a:cxn>
              <a:cxn ang="0">
                <a:pos x="114" y="196"/>
              </a:cxn>
              <a:cxn ang="0">
                <a:pos x="230" y="196"/>
              </a:cxn>
              <a:cxn ang="0">
                <a:pos x="172" y="66"/>
              </a:cxn>
            </a:cxnLst>
            <a:rect l="0" t="0" r="r" b="b"/>
            <a:pathLst>
              <a:path w="341" h="309">
                <a:moveTo>
                  <a:pt x="251" y="251"/>
                </a:moveTo>
                <a:lnTo>
                  <a:pt x="90" y="251"/>
                </a:lnTo>
                <a:lnTo>
                  <a:pt x="64" y="309"/>
                </a:lnTo>
                <a:lnTo>
                  <a:pt x="0" y="309"/>
                </a:lnTo>
                <a:lnTo>
                  <a:pt x="140" y="0"/>
                </a:lnTo>
                <a:lnTo>
                  <a:pt x="204" y="0"/>
                </a:lnTo>
                <a:lnTo>
                  <a:pt x="341" y="309"/>
                </a:lnTo>
                <a:lnTo>
                  <a:pt x="277" y="309"/>
                </a:lnTo>
                <a:lnTo>
                  <a:pt x="251" y="251"/>
                </a:lnTo>
                <a:close/>
                <a:moveTo>
                  <a:pt x="172" y="66"/>
                </a:moveTo>
                <a:lnTo>
                  <a:pt x="114" y="196"/>
                </a:lnTo>
                <a:lnTo>
                  <a:pt x="230" y="196"/>
                </a:lnTo>
                <a:lnTo>
                  <a:pt x="172" y="66"/>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23"/>
          <p:cNvSpPr>
            <a:spLocks/>
          </p:cNvSpPr>
          <p:nvPr/>
        </p:nvSpPr>
        <p:spPr bwMode="auto">
          <a:xfrm>
            <a:off x="3673475" y="1990725"/>
            <a:ext cx="403225" cy="490538"/>
          </a:xfrm>
          <a:custGeom>
            <a:avLst/>
            <a:gdLst/>
            <a:ahLst/>
            <a:cxnLst>
              <a:cxn ang="0">
                <a:pos x="49" y="27"/>
              </a:cxn>
              <a:cxn ang="0">
                <a:pos x="0" y="27"/>
              </a:cxn>
              <a:cxn ang="0">
                <a:pos x="0" y="0"/>
              </a:cxn>
              <a:cxn ang="0">
                <a:pos x="127" y="0"/>
              </a:cxn>
              <a:cxn ang="0">
                <a:pos x="127" y="27"/>
              </a:cxn>
              <a:cxn ang="0">
                <a:pos x="78" y="27"/>
              </a:cxn>
              <a:cxn ang="0">
                <a:pos x="78" y="155"/>
              </a:cxn>
              <a:cxn ang="0">
                <a:pos x="49" y="155"/>
              </a:cxn>
              <a:cxn ang="0">
                <a:pos x="49" y="27"/>
              </a:cxn>
            </a:cxnLst>
            <a:rect l="0" t="0" r="r" b="b"/>
            <a:pathLst>
              <a:path w="127" h="155">
                <a:moveTo>
                  <a:pt x="49" y="27"/>
                </a:moveTo>
                <a:cubicBezTo>
                  <a:pt x="0" y="27"/>
                  <a:pt x="0" y="27"/>
                  <a:pt x="0" y="27"/>
                </a:cubicBezTo>
                <a:cubicBezTo>
                  <a:pt x="0" y="0"/>
                  <a:pt x="0" y="0"/>
                  <a:pt x="0" y="0"/>
                </a:cubicBezTo>
                <a:cubicBezTo>
                  <a:pt x="45" y="0"/>
                  <a:pt x="82" y="0"/>
                  <a:pt x="127" y="0"/>
                </a:cubicBezTo>
                <a:cubicBezTo>
                  <a:pt x="127" y="27"/>
                  <a:pt x="127" y="27"/>
                  <a:pt x="127" y="27"/>
                </a:cubicBezTo>
                <a:cubicBezTo>
                  <a:pt x="78" y="27"/>
                  <a:pt x="78" y="27"/>
                  <a:pt x="78" y="27"/>
                </a:cubicBezTo>
                <a:cubicBezTo>
                  <a:pt x="78" y="155"/>
                  <a:pt x="78" y="155"/>
                  <a:pt x="78" y="155"/>
                </a:cubicBezTo>
                <a:cubicBezTo>
                  <a:pt x="49" y="155"/>
                  <a:pt x="49" y="155"/>
                  <a:pt x="49" y="155"/>
                </a:cubicBezTo>
                <a:lnTo>
                  <a:pt x="49" y="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Rectangle 24"/>
          <p:cNvSpPr>
            <a:spLocks noChangeArrowheads="1"/>
          </p:cNvSpPr>
          <p:nvPr/>
        </p:nvSpPr>
        <p:spPr bwMode="auto">
          <a:xfrm>
            <a:off x="3829050" y="1854200"/>
            <a:ext cx="92075" cy="1968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p:cNvSpPr>
          <p:nvPr/>
        </p:nvSpPr>
        <p:spPr bwMode="auto">
          <a:xfrm>
            <a:off x="4117975" y="1981200"/>
            <a:ext cx="446088" cy="509588"/>
          </a:xfrm>
          <a:custGeom>
            <a:avLst/>
            <a:gdLst/>
            <a:ahLst/>
            <a:cxnLst>
              <a:cxn ang="0">
                <a:pos x="141" y="138"/>
              </a:cxn>
              <a:cxn ang="0">
                <a:pos x="83" y="161"/>
              </a:cxn>
              <a:cxn ang="0">
                <a:pos x="1" y="82"/>
              </a:cxn>
              <a:cxn ang="0">
                <a:pos x="83" y="0"/>
              </a:cxn>
              <a:cxn ang="0">
                <a:pos x="139" y="24"/>
              </a:cxn>
              <a:cxn ang="0">
                <a:pos x="120" y="42"/>
              </a:cxn>
              <a:cxn ang="0">
                <a:pos x="83" y="28"/>
              </a:cxn>
              <a:cxn ang="0">
                <a:pos x="29" y="82"/>
              </a:cxn>
              <a:cxn ang="0">
                <a:pos x="83" y="134"/>
              </a:cxn>
              <a:cxn ang="0">
                <a:pos x="121" y="118"/>
              </a:cxn>
              <a:cxn ang="0">
                <a:pos x="141" y="138"/>
              </a:cxn>
            </a:cxnLst>
            <a:rect l="0" t="0" r="r" b="b"/>
            <a:pathLst>
              <a:path w="141" h="161">
                <a:moveTo>
                  <a:pt x="141" y="138"/>
                </a:moveTo>
                <a:cubicBezTo>
                  <a:pt x="125" y="154"/>
                  <a:pt x="105" y="161"/>
                  <a:pt x="83" y="161"/>
                </a:cubicBezTo>
                <a:cubicBezTo>
                  <a:pt x="25" y="161"/>
                  <a:pt x="1" y="122"/>
                  <a:pt x="1" y="82"/>
                </a:cubicBezTo>
                <a:cubicBezTo>
                  <a:pt x="0" y="41"/>
                  <a:pt x="27" y="0"/>
                  <a:pt x="83" y="0"/>
                </a:cubicBezTo>
                <a:cubicBezTo>
                  <a:pt x="104" y="0"/>
                  <a:pt x="123" y="8"/>
                  <a:pt x="139" y="24"/>
                </a:cubicBezTo>
                <a:cubicBezTo>
                  <a:pt x="120" y="42"/>
                  <a:pt x="120" y="42"/>
                  <a:pt x="120" y="42"/>
                </a:cubicBezTo>
                <a:cubicBezTo>
                  <a:pt x="110" y="32"/>
                  <a:pt x="96" y="28"/>
                  <a:pt x="83" y="28"/>
                </a:cubicBezTo>
                <a:cubicBezTo>
                  <a:pt x="45" y="28"/>
                  <a:pt x="29" y="56"/>
                  <a:pt x="29" y="82"/>
                </a:cubicBezTo>
                <a:cubicBezTo>
                  <a:pt x="30" y="107"/>
                  <a:pt x="44" y="134"/>
                  <a:pt x="83" y="134"/>
                </a:cubicBezTo>
                <a:cubicBezTo>
                  <a:pt x="96" y="134"/>
                  <a:pt x="111" y="128"/>
                  <a:pt x="121" y="118"/>
                </a:cubicBezTo>
                <a:lnTo>
                  <a:pt x="141" y="138"/>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6"/>
          <p:cNvSpPr>
            <a:spLocks/>
          </p:cNvSpPr>
          <p:nvPr/>
        </p:nvSpPr>
        <p:spPr bwMode="auto">
          <a:xfrm>
            <a:off x="4618038" y="1990725"/>
            <a:ext cx="423863" cy="490538"/>
          </a:xfrm>
          <a:custGeom>
            <a:avLst/>
            <a:gdLst/>
            <a:ahLst/>
            <a:cxnLst>
              <a:cxn ang="0">
                <a:pos x="209" y="309"/>
              </a:cxn>
              <a:cxn ang="0">
                <a:pos x="209" y="184"/>
              </a:cxn>
              <a:cxn ang="0">
                <a:pos x="58" y="184"/>
              </a:cxn>
              <a:cxn ang="0">
                <a:pos x="58" y="309"/>
              </a:cxn>
              <a:cxn ang="0">
                <a:pos x="0" y="309"/>
              </a:cxn>
              <a:cxn ang="0">
                <a:pos x="0" y="0"/>
              </a:cxn>
              <a:cxn ang="0">
                <a:pos x="58" y="0"/>
              </a:cxn>
              <a:cxn ang="0">
                <a:pos x="58" y="132"/>
              </a:cxn>
              <a:cxn ang="0">
                <a:pos x="209" y="132"/>
              </a:cxn>
              <a:cxn ang="0">
                <a:pos x="209" y="0"/>
              </a:cxn>
              <a:cxn ang="0">
                <a:pos x="267" y="0"/>
              </a:cxn>
              <a:cxn ang="0">
                <a:pos x="267" y="309"/>
              </a:cxn>
              <a:cxn ang="0">
                <a:pos x="209" y="309"/>
              </a:cxn>
            </a:cxnLst>
            <a:rect l="0" t="0" r="r" b="b"/>
            <a:pathLst>
              <a:path w="267" h="309">
                <a:moveTo>
                  <a:pt x="209" y="309"/>
                </a:moveTo>
                <a:lnTo>
                  <a:pt x="209" y="184"/>
                </a:lnTo>
                <a:lnTo>
                  <a:pt x="58" y="184"/>
                </a:lnTo>
                <a:lnTo>
                  <a:pt x="58" y="309"/>
                </a:lnTo>
                <a:lnTo>
                  <a:pt x="0" y="309"/>
                </a:lnTo>
                <a:lnTo>
                  <a:pt x="0" y="0"/>
                </a:lnTo>
                <a:lnTo>
                  <a:pt x="58" y="0"/>
                </a:lnTo>
                <a:lnTo>
                  <a:pt x="58" y="132"/>
                </a:lnTo>
                <a:lnTo>
                  <a:pt x="209" y="132"/>
                </a:lnTo>
                <a:lnTo>
                  <a:pt x="209" y="0"/>
                </a:lnTo>
                <a:lnTo>
                  <a:pt x="267" y="0"/>
                </a:lnTo>
                <a:lnTo>
                  <a:pt x="267" y="309"/>
                </a:lnTo>
                <a:lnTo>
                  <a:pt x="209" y="309"/>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27"/>
          <p:cNvSpPr>
            <a:spLocks/>
          </p:cNvSpPr>
          <p:nvPr/>
        </p:nvSpPr>
        <p:spPr bwMode="auto">
          <a:xfrm>
            <a:off x="5130800" y="1990725"/>
            <a:ext cx="519113" cy="490538"/>
          </a:xfrm>
          <a:custGeom>
            <a:avLst/>
            <a:gdLst/>
            <a:ahLst/>
            <a:cxnLst>
              <a:cxn ang="0">
                <a:pos x="267" y="86"/>
              </a:cxn>
              <a:cxn ang="0">
                <a:pos x="168" y="220"/>
              </a:cxn>
              <a:cxn ang="0">
                <a:pos x="156" y="220"/>
              </a:cxn>
              <a:cxn ang="0">
                <a:pos x="58" y="86"/>
              </a:cxn>
              <a:cxn ang="0">
                <a:pos x="58" y="309"/>
              </a:cxn>
              <a:cxn ang="0">
                <a:pos x="0" y="309"/>
              </a:cxn>
              <a:cxn ang="0">
                <a:pos x="0" y="0"/>
              </a:cxn>
              <a:cxn ang="0">
                <a:pos x="66" y="0"/>
              </a:cxn>
              <a:cxn ang="0">
                <a:pos x="164" y="134"/>
              </a:cxn>
              <a:cxn ang="0">
                <a:pos x="259" y="0"/>
              </a:cxn>
              <a:cxn ang="0">
                <a:pos x="327" y="0"/>
              </a:cxn>
              <a:cxn ang="0">
                <a:pos x="327" y="309"/>
              </a:cxn>
              <a:cxn ang="0">
                <a:pos x="267" y="309"/>
              </a:cxn>
              <a:cxn ang="0">
                <a:pos x="267" y="86"/>
              </a:cxn>
            </a:cxnLst>
            <a:rect l="0" t="0" r="r" b="b"/>
            <a:pathLst>
              <a:path w="327" h="309">
                <a:moveTo>
                  <a:pt x="267" y="86"/>
                </a:moveTo>
                <a:lnTo>
                  <a:pt x="168" y="220"/>
                </a:lnTo>
                <a:lnTo>
                  <a:pt x="156" y="220"/>
                </a:lnTo>
                <a:lnTo>
                  <a:pt x="58" y="86"/>
                </a:lnTo>
                <a:lnTo>
                  <a:pt x="58" y="309"/>
                </a:lnTo>
                <a:lnTo>
                  <a:pt x="0" y="309"/>
                </a:lnTo>
                <a:lnTo>
                  <a:pt x="0" y="0"/>
                </a:lnTo>
                <a:lnTo>
                  <a:pt x="66" y="0"/>
                </a:lnTo>
                <a:lnTo>
                  <a:pt x="164" y="134"/>
                </a:lnTo>
                <a:lnTo>
                  <a:pt x="259" y="0"/>
                </a:lnTo>
                <a:lnTo>
                  <a:pt x="327" y="0"/>
                </a:lnTo>
                <a:lnTo>
                  <a:pt x="327" y="309"/>
                </a:lnTo>
                <a:lnTo>
                  <a:pt x="267" y="309"/>
                </a:lnTo>
                <a:lnTo>
                  <a:pt x="267" y="86"/>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28"/>
          <p:cNvSpPr>
            <a:spLocks noEditPoints="1"/>
          </p:cNvSpPr>
          <p:nvPr/>
        </p:nvSpPr>
        <p:spPr bwMode="auto">
          <a:xfrm>
            <a:off x="5684838" y="1990725"/>
            <a:ext cx="541338" cy="490538"/>
          </a:xfrm>
          <a:custGeom>
            <a:avLst/>
            <a:gdLst/>
            <a:ahLst/>
            <a:cxnLst>
              <a:cxn ang="0">
                <a:pos x="252" y="251"/>
              </a:cxn>
              <a:cxn ang="0">
                <a:pos x="90" y="251"/>
              </a:cxn>
              <a:cxn ang="0">
                <a:pos x="64" y="309"/>
              </a:cxn>
              <a:cxn ang="0">
                <a:pos x="0" y="309"/>
              </a:cxn>
              <a:cxn ang="0">
                <a:pos x="140" y="0"/>
              </a:cxn>
              <a:cxn ang="0">
                <a:pos x="202" y="0"/>
              </a:cxn>
              <a:cxn ang="0">
                <a:pos x="341" y="309"/>
              </a:cxn>
              <a:cxn ang="0">
                <a:pos x="278" y="309"/>
              </a:cxn>
              <a:cxn ang="0">
                <a:pos x="252" y="251"/>
              </a:cxn>
              <a:cxn ang="0">
                <a:pos x="170" y="66"/>
              </a:cxn>
              <a:cxn ang="0">
                <a:pos x="114" y="196"/>
              </a:cxn>
              <a:cxn ang="0">
                <a:pos x="228" y="196"/>
              </a:cxn>
              <a:cxn ang="0">
                <a:pos x="170" y="66"/>
              </a:cxn>
            </a:cxnLst>
            <a:rect l="0" t="0" r="r" b="b"/>
            <a:pathLst>
              <a:path w="341" h="309">
                <a:moveTo>
                  <a:pt x="252" y="251"/>
                </a:moveTo>
                <a:lnTo>
                  <a:pt x="90" y="251"/>
                </a:lnTo>
                <a:lnTo>
                  <a:pt x="64" y="309"/>
                </a:lnTo>
                <a:lnTo>
                  <a:pt x="0" y="309"/>
                </a:lnTo>
                <a:lnTo>
                  <a:pt x="140" y="0"/>
                </a:lnTo>
                <a:lnTo>
                  <a:pt x="202" y="0"/>
                </a:lnTo>
                <a:lnTo>
                  <a:pt x="341" y="309"/>
                </a:lnTo>
                <a:lnTo>
                  <a:pt x="278" y="309"/>
                </a:lnTo>
                <a:lnTo>
                  <a:pt x="252" y="251"/>
                </a:lnTo>
                <a:close/>
                <a:moveTo>
                  <a:pt x="170" y="66"/>
                </a:moveTo>
                <a:lnTo>
                  <a:pt x="114" y="196"/>
                </a:lnTo>
                <a:lnTo>
                  <a:pt x="228" y="196"/>
                </a:lnTo>
                <a:lnTo>
                  <a:pt x="170" y="66"/>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29"/>
          <p:cNvSpPr>
            <a:spLocks/>
          </p:cNvSpPr>
          <p:nvPr/>
        </p:nvSpPr>
        <p:spPr bwMode="auto">
          <a:xfrm>
            <a:off x="6273800" y="1990725"/>
            <a:ext cx="409575" cy="490538"/>
          </a:xfrm>
          <a:custGeom>
            <a:avLst/>
            <a:gdLst/>
            <a:ahLst/>
            <a:cxnLst>
              <a:cxn ang="0">
                <a:pos x="200" y="0"/>
              </a:cxn>
              <a:cxn ang="0">
                <a:pos x="258" y="0"/>
              </a:cxn>
              <a:cxn ang="0">
                <a:pos x="258" y="309"/>
              </a:cxn>
              <a:cxn ang="0">
                <a:pos x="222" y="309"/>
              </a:cxn>
              <a:cxn ang="0">
                <a:pos x="222" y="309"/>
              </a:cxn>
              <a:cxn ang="0">
                <a:pos x="58" y="100"/>
              </a:cxn>
              <a:cxn ang="0">
                <a:pos x="58" y="309"/>
              </a:cxn>
              <a:cxn ang="0">
                <a:pos x="0" y="309"/>
              </a:cxn>
              <a:cxn ang="0">
                <a:pos x="0" y="0"/>
              </a:cxn>
              <a:cxn ang="0">
                <a:pos x="48" y="0"/>
              </a:cxn>
              <a:cxn ang="0">
                <a:pos x="200" y="192"/>
              </a:cxn>
              <a:cxn ang="0">
                <a:pos x="200" y="0"/>
              </a:cxn>
            </a:cxnLst>
            <a:rect l="0" t="0" r="r" b="b"/>
            <a:pathLst>
              <a:path w="258" h="309">
                <a:moveTo>
                  <a:pt x="200" y="0"/>
                </a:moveTo>
                <a:lnTo>
                  <a:pt x="258" y="0"/>
                </a:lnTo>
                <a:lnTo>
                  <a:pt x="258" y="309"/>
                </a:lnTo>
                <a:lnTo>
                  <a:pt x="222" y="309"/>
                </a:lnTo>
                <a:lnTo>
                  <a:pt x="222" y="309"/>
                </a:lnTo>
                <a:lnTo>
                  <a:pt x="58" y="100"/>
                </a:lnTo>
                <a:lnTo>
                  <a:pt x="58" y="309"/>
                </a:lnTo>
                <a:lnTo>
                  <a:pt x="0" y="309"/>
                </a:lnTo>
                <a:lnTo>
                  <a:pt x="0" y="0"/>
                </a:lnTo>
                <a:lnTo>
                  <a:pt x="48" y="0"/>
                </a:lnTo>
                <a:lnTo>
                  <a:pt x="200" y="192"/>
                </a:lnTo>
                <a:lnTo>
                  <a:pt x="200" y="0"/>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0"/>
          <p:cNvSpPr>
            <a:spLocks/>
          </p:cNvSpPr>
          <p:nvPr/>
        </p:nvSpPr>
        <p:spPr bwMode="auto">
          <a:xfrm>
            <a:off x="231775" y="1990725"/>
            <a:ext cx="92075" cy="111125"/>
          </a:xfrm>
          <a:custGeom>
            <a:avLst/>
            <a:gdLst/>
            <a:ahLst/>
            <a:cxnLst>
              <a:cxn ang="0">
                <a:pos x="58" y="34"/>
              </a:cxn>
              <a:cxn ang="0">
                <a:pos x="58" y="0"/>
              </a:cxn>
              <a:cxn ang="0">
                <a:pos x="0" y="0"/>
              </a:cxn>
              <a:cxn ang="0">
                <a:pos x="0" y="70"/>
              </a:cxn>
              <a:cxn ang="0">
                <a:pos x="58" y="34"/>
              </a:cxn>
            </a:cxnLst>
            <a:rect l="0" t="0" r="r" b="b"/>
            <a:pathLst>
              <a:path w="58" h="70">
                <a:moveTo>
                  <a:pt x="58" y="34"/>
                </a:moveTo>
                <a:lnTo>
                  <a:pt x="58" y="0"/>
                </a:lnTo>
                <a:lnTo>
                  <a:pt x="0" y="0"/>
                </a:lnTo>
                <a:lnTo>
                  <a:pt x="0" y="70"/>
                </a:lnTo>
                <a:lnTo>
                  <a:pt x="58" y="34"/>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31"/>
          <p:cNvSpPr>
            <a:spLocks/>
          </p:cNvSpPr>
          <p:nvPr/>
        </p:nvSpPr>
        <p:spPr bwMode="auto">
          <a:xfrm>
            <a:off x="231775" y="2089150"/>
            <a:ext cx="92075" cy="392113"/>
          </a:xfrm>
          <a:custGeom>
            <a:avLst/>
            <a:gdLst/>
            <a:ahLst/>
            <a:cxnLst>
              <a:cxn ang="0">
                <a:pos x="0" y="38"/>
              </a:cxn>
              <a:cxn ang="0">
                <a:pos x="0" y="247"/>
              </a:cxn>
              <a:cxn ang="0">
                <a:pos x="58" y="247"/>
              </a:cxn>
              <a:cxn ang="0">
                <a:pos x="58" y="0"/>
              </a:cxn>
              <a:cxn ang="0">
                <a:pos x="0" y="38"/>
              </a:cxn>
            </a:cxnLst>
            <a:rect l="0" t="0" r="r" b="b"/>
            <a:pathLst>
              <a:path w="58" h="247">
                <a:moveTo>
                  <a:pt x="0" y="38"/>
                </a:moveTo>
                <a:lnTo>
                  <a:pt x="0" y="247"/>
                </a:lnTo>
                <a:lnTo>
                  <a:pt x="58" y="247"/>
                </a:lnTo>
                <a:lnTo>
                  <a:pt x="58" y="0"/>
                </a:lnTo>
                <a:lnTo>
                  <a:pt x="0" y="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D4F9DF3A-866F-466C-8CC6-289A26233B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308"/>
            <a:ext cx="12161838" cy="68233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7048"/>
            <a:ext cx="10439400" cy="4572000"/>
          </a:xfrm>
        </p:spPr>
        <p:txBody>
          <a:bodyPr>
            <a:noAutofit/>
          </a:bodyPr>
          <a:lstStyle/>
          <a:p>
            <a:pPr algn="just">
              <a:lnSpc>
                <a:spcPct val="113000"/>
              </a:lnSpc>
              <a:spcBef>
                <a:spcPts val="1200"/>
              </a:spcBef>
            </a:pPr>
            <a:r>
              <a:rPr lang="en-US" sz="2800" b="1" spc="-150" dirty="0">
                <a:latin typeface="Open Sans Semibold"/>
              </a:rPr>
              <a:t>Through false direction – doctrines under attack</a:t>
            </a:r>
          </a:p>
          <a:p>
            <a:pPr marL="342900" algn="just">
              <a:lnSpc>
                <a:spcPct val="113000"/>
              </a:lnSpc>
              <a:spcBef>
                <a:spcPts val="1200"/>
              </a:spcBef>
            </a:pPr>
            <a:r>
              <a:rPr lang="en-US" u="sng" spc="-150" dirty="0">
                <a:latin typeface="Open Sans Semibold"/>
              </a:rPr>
              <a:t>Historical reality of miracles – virgin birth</a:t>
            </a:r>
          </a:p>
          <a:p>
            <a:pPr marL="457200" algn="just">
              <a:lnSpc>
                <a:spcPct val="113000"/>
              </a:lnSpc>
              <a:spcBef>
                <a:spcPts val="1200"/>
              </a:spcBef>
            </a:pPr>
            <a:r>
              <a:rPr lang="en-US" spc="-150" dirty="0">
                <a:latin typeface="Open Sans Semibold"/>
              </a:rPr>
              <a:t>“Behold, the virgin shall be with child and shall bear a son, and they shall call his name ‘Immanuel,’ which translated means, ‘God with us.’” (Matt. 1:23)</a:t>
            </a:r>
          </a:p>
          <a:p>
            <a:pPr marL="342900" algn="just">
              <a:lnSpc>
                <a:spcPct val="113000"/>
              </a:lnSpc>
              <a:spcBef>
                <a:spcPts val="1200"/>
              </a:spcBef>
            </a:pPr>
            <a:r>
              <a:rPr lang="en-US" u="sng" spc="-150" dirty="0">
                <a:latin typeface="Open Sans Semibold"/>
              </a:rPr>
              <a:t>Bloody sacrifice of Jesus – sufficient to pay for our sins</a:t>
            </a:r>
          </a:p>
          <a:p>
            <a:pPr marL="457200" algn="just">
              <a:lnSpc>
                <a:spcPct val="113000"/>
              </a:lnSpc>
              <a:spcBef>
                <a:spcPts val="1200"/>
              </a:spcBef>
            </a:pPr>
            <a:r>
              <a:rPr lang="en-US" spc="-150" dirty="0">
                <a:latin typeface="Open Sans Semibold"/>
              </a:rPr>
              <a:t>“By this will we have been sanctified through the offering of the body of Jesus Christ once for all…but He, having offered one sacrifice for sins for all time, sat down at the right hand of God.” (Heb. 10:10, 12)</a:t>
            </a:r>
          </a:p>
          <a:p>
            <a:endParaRPr lang="en-US" dirty="0"/>
          </a:p>
        </p:txBody>
      </p:sp>
      <p:sp>
        <p:nvSpPr>
          <p:cNvPr id="6" name="Title 2"/>
          <p:cNvSpPr>
            <a:spLocks noGrp="1"/>
          </p:cNvSpPr>
          <p:nvPr>
            <p:ph type="title"/>
          </p:nvPr>
        </p:nvSpPr>
        <p:spPr>
          <a:xfrm>
            <a:off x="88265" y="381000"/>
            <a:ext cx="10945654" cy="762000"/>
          </a:xfrm>
        </p:spPr>
        <p:txBody>
          <a:bodyPr>
            <a:noAutofit/>
          </a:bodyPr>
          <a:lstStyle/>
          <a:p>
            <a:pPr>
              <a:defRPr/>
            </a:pPr>
            <a:r>
              <a:rPr lang="en-US" sz="3200" dirty="0">
                <a:latin typeface="Open Sans"/>
                <a:ea typeface="Verdana" panose="020B0604030504040204" pitchFamily="34" charset="0"/>
                <a:cs typeface="Verdana" panose="020B0604030504040204" pitchFamily="34" charset="0"/>
              </a:rPr>
              <a:t>2. Jesus said we can expect the world </a:t>
            </a:r>
            <a:br>
              <a:rPr lang="en-US" sz="3200" dirty="0">
                <a:latin typeface="Open Sans"/>
                <a:ea typeface="Verdana" panose="020B0604030504040204" pitchFamily="34" charset="0"/>
                <a:cs typeface="Verdana" panose="020B0604030504040204" pitchFamily="34" charset="0"/>
              </a:rPr>
            </a:br>
            <a:r>
              <a:rPr lang="en-US" sz="3200" dirty="0">
                <a:latin typeface="Open Sans"/>
                <a:ea typeface="Verdana" panose="020B0604030504040204" pitchFamily="34" charset="0"/>
                <a:cs typeface="Verdana" panose="020B0604030504040204" pitchFamily="34" charset="0"/>
              </a:rPr>
              <a:t>    to oppose us (Matt. 24:4-5, 9-12)</a:t>
            </a:r>
            <a:endParaRPr lang="en-US" sz="3200" dirty="0"/>
          </a:p>
        </p:txBody>
      </p:sp>
    </p:spTree>
    <p:extLst>
      <p:ext uri="{BB962C8B-B14F-4D97-AF65-F5344CB8AC3E}">
        <p14:creationId xmlns:p14="http://schemas.microsoft.com/office/powerpoint/2010/main" val="231783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439400" cy="4572000"/>
          </a:xfrm>
        </p:spPr>
        <p:txBody>
          <a:bodyPr>
            <a:noAutofit/>
          </a:bodyPr>
          <a:lstStyle/>
          <a:p>
            <a:pPr algn="just">
              <a:lnSpc>
                <a:spcPct val="113000"/>
              </a:lnSpc>
              <a:spcBef>
                <a:spcPts val="1200"/>
              </a:spcBef>
            </a:pPr>
            <a:r>
              <a:rPr lang="en-US" sz="2800" b="1" spc="-150" dirty="0">
                <a:latin typeface="Open Sans Semibold"/>
              </a:rPr>
              <a:t>Through false direction – doctrines under attack</a:t>
            </a:r>
          </a:p>
          <a:p>
            <a:pPr marL="342900" algn="just">
              <a:lnSpc>
                <a:spcPct val="113000"/>
              </a:lnSpc>
              <a:spcBef>
                <a:spcPts val="1200"/>
              </a:spcBef>
            </a:pPr>
            <a:r>
              <a:rPr lang="en-US" u="sng" spc="-150" dirty="0">
                <a:latin typeface="Open Sans Semibold"/>
              </a:rPr>
              <a:t>Resurrection of Jesus in a physical body</a:t>
            </a:r>
          </a:p>
          <a:p>
            <a:pPr marL="457200" algn="just">
              <a:lnSpc>
                <a:spcPct val="113000"/>
              </a:lnSpc>
              <a:spcBef>
                <a:spcPts val="1200"/>
              </a:spcBef>
            </a:pPr>
            <a:r>
              <a:rPr lang="en-US" spc="-150" dirty="0">
                <a:latin typeface="Open Sans Semibold"/>
              </a:rPr>
              <a:t>“For I delivered to you as of first importance what I also received, that Christ died for our sins according to the Scriptures, and that He was buried, and that He was raised on the third day according to the Scriptures…and if Christ has not been raised, then our preaching is vain, your faith also is vain.” (1 Cor. 15:3-4, 14)</a:t>
            </a:r>
          </a:p>
        </p:txBody>
      </p:sp>
      <p:sp>
        <p:nvSpPr>
          <p:cNvPr id="6" name="Title 2"/>
          <p:cNvSpPr>
            <a:spLocks noGrp="1"/>
          </p:cNvSpPr>
          <p:nvPr>
            <p:ph type="title"/>
          </p:nvPr>
        </p:nvSpPr>
        <p:spPr>
          <a:xfrm>
            <a:off x="88265" y="381000"/>
            <a:ext cx="10945654" cy="762000"/>
          </a:xfrm>
        </p:spPr>
        <p:txBody>
          <a:bodyPr>
            <a:noAutofit/>
          </a:bodyPr>
          <a:lstStyle/>
          <a:p>
            <a:pPr>
              <a:defRPr/>
            </a:pPr>
            <a:r>
              <a:rPr lang="en-US" sz="3200" dirty="0">
                <a:latin typeface="Open Sans"/>
                <a:ea typeface="Verdana" panose="020B0604030504040204" pitchFamily="34" charset="0"/>
                <a:cs typeface="Verdana" panose="020B0604030504040204" pitchFamily="34" charset="0"/>
              </a:rPr>
              <a:t>2. Jesus said we can expect the world </a:t>
            </a:r>
            <a:br>
              <a:rPr lang="en-US" sz="3200" dirty="0">
                <a:latin typeface="Open Sans"/>
                <a:ea typeface="Verdana" panose="020B0604030504040204" pitchFamily="34" charset="0"/>
                <a:cs typeface="Verdana" panose="020B0604030504040204" pitchFamily="34" charset="0"/>
              </a:rPr>
            </a:br>
            <a:r>
              <a:rPr lang="en-US" sz="3200" dirty="0">
                <a:latin typeface="Open Sans"/>
                <a:ea typeface="Verdana" panose="020B0604030504040204" pitchFamily="34" charset="0"/>
                <a:cs typeface="Verdana" panose="020B0604030504040204" pitchFamily="34" charset="0"/>
              </a:rPr>
              <a:t>    to oppose us (Matt. 24:4-5, 9-12)</a:t>
            </a:r>
            <a:endParaRPr lang="en-US" sz="3200" dirty="0"/>
          </a:p>
        </p:txBody>
      </p:sp>
    </p:spTree>
    <p:extLst>
      <p:ext uri="{BB962C8B-B14F-4D97-AF65-F5344CB8AC3E}">
        <p14:creationId xmlns:p14="http://schemas.microsoft.com/office/powerpoint/2010/main" val="2910956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439400" cy="4572000"/>
          </a:xfrm>
        </p:spPr>
        <p:txBody>
          <a:bodyPr>
            <a:noAutofit/>
          </a:bodyPr>
          <a:lstStyle/>
          <a:p>
            <a:pPr algn="just">
              <a:lnSpc>
                <a:spcPct val="113000"/>
              </a:lnSpc>
              <a:spcBef>
                <a:spcPts val="1200"/>
              </a:spcBef>
            </a:pPr>
            <a:r>
              <a:rPr lang="en-US" sz="2800" b="1" spc="-150" dirty="0">
                <a:latin typeface="Open Sans Semibold"/>
              </a:rPr>
              <a:t>Through false direction – doctrines under attack</a:t>
            </a:r>
          </a:p>
          <a:p>
            <a:pPr marL="342900" algn="just">
              <a:lnSpc>
                <a:spcPct val="113000"/>
              </a:lnSpc>
              <a:spcBef>
                <a:spcPts val="1200"/>
              </a:spcBef>
            </a:pPr>
            <a:r>
              <a:rPr lang="en-US" u="sng" spc="-150" dirty="0">
                <a:latin typeface="Open Sans Semibold"/>
              </a:rPr>
              <a:t>Personal return of Jesus</a:t>
            </a:r>
          </a:p>
          <a:p>
            <a:pPr marL="457200" algn="just">
              <a:lnSpc>
                <a:spcPct val="113000"/>
              </a:lnSpc>
              <a:spcBef>
                <a:spcPts val="1200"/>
              </a:spcBef>
            </a:pPr>
            <a:r>
              <a:rPr lang="en-US" spc="-150" dirty="0">
                <a:latin typeface="Open Sans Semibold"/>
              </a:rPr>
              <a:t>“They also said, ‘Men of Galilee, why do you stand looking into the sky? This Jesus, who has been taken up from you into heaven, will come in just the same way as you have watched Him go into heaven.’” (Acts 1:11)</a:t>
            </a:r>
            <a:endParaRPr lang="en-US" dirty="0"/>
          </a:p>
        </p:txBody>
      </p:sp>
      <p:sp>
        <p:nvSpPr>
          <p:cNvPr id="6" name="Title 2"/>
          <p:cNvSpPr>
            <a:spLocks noGrp="1"/>
          </p:cNvSpPr>
          <p:nvPr>
            <p:ph type="title"/>
          </p:nvPr>
        </p:nvSpPr>
        <p:spPr>
          <a:xfrm>
            <a:off x="88265" y="381000"/>
            <a:ext cx="10945654" cy="762000"/>
          </a:xfrm>
        </p:spPr>
        <p:txBody>
          <a:bodyPr>
            <a:noAutofit/>
          </a:bodyPr>
          <a:lstStyle/>
          <a:p>
            <a:pPr>
              <a:defRPr/>
            </a:pPr>
            <a:r>
              <a:rPr lang="en-US" sz="3200" dirty="0">
                <a:latin typeface="Open Sans"/>
                <a:ea typeface="Verdana" panose="020B0604030504040204" pitchFamily="34" charset="0"/>
                <a:cs typeface="Verdana" panose="020B0604030504040204" pitchFamily="34" charset="0"/>
              </a:rPr>
              <a:t>2. Jesus said we can expect the world </a:t>
            </a:r>
            <a:br>
              <a:rPr lang="en-US" sz="3200" dirty="0">
                <a:latin typeface="Open Sans"/>
                <a:ea typeface="Verdana" panose="020B0604030504040204" pitchFamily="34" charset="0"/>
                <a:cs typeface="Verdana" panose="020B0604030504040204" pitchFamily="34" charset="0"/>
              </a:rPr>
            </a:br>
            <a:r>
              <a:rPr lang="en-US" sz="3200" dirty="0">
                <a:latin typeface="Open Sans"/>
                <a:ea typeface="Verdana" panose="020B0604030504040204" pitchFamily="34" charset="0"/>
                <a:cs typeface="Verdana" panose="020B0604030504040204" pitchFamily="34" charset="0"/>
              </a:rPr>
              <a:t>    to oppose us (Matt. 24:4-5, 9-12)</a:t>
            </a:r>
            <a:endParaRPr lang="en-US" sz="3200" dirty="0"/>
          </a:p>
        </p:txBody>
      </p:sp>
    </p:spTree>
    <p:extLst>
      <p:ext uri="{BB962C8B-B14F-4D97-AF65-F5344CB8AC3E}">
        <p14:creationId xmlns:p14="http://schemas.microsoft.com/office/powerpoint/2010/main" val="3298835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439400" cy="4572000"/>
          </a:xfrm>
        </p:spPr>
        <p:txBody>
          <a:bodyPr/>
          <a:lstStyle/>
          <a:p>
            <a:pPr algn="just">
              <a:lnSpc>
                <a:spcPct val="113000"/>
              </a:lnSpc>
              <a:spcBef>
                <a:spcPts val="1200"/>
              </a:spcBef>
            </a:pPr>
            <a:r>
              <a:rPr lang="en-US" sz="2800" b="1" spc="-150" dirty="0">
                <a:latin typeface="Open Sans Semibold"/>
              </a:rPr>
              <a:t>Through false affiliation </a:t>
            </a:r>
          </a:p>
          <a:p>
            <a:pPr algn="just">
              <a:lnSpc>
                <a:spcPct val="113000"/>
              </a:lnSpc>
              <a:spcBef>
                <a:spcPts val="1200"/>
              </a:spcBef>
            </a:pPr>
            <a:r>
              <a:rPr lang="en-US" sz="2600" spc="-150" dirty="0">
                <a:latin typeface="Open Sans Semibold"/>
              </a:rPr>
              <a:t>“Then they will deliver you to tribulation, and will kill you, and you will be hated by all nations because of My name. At that time many will fall away and will betray one another and hate one another…Because lawlessness is increased, most people's love will grow cold.” (Matt. 24:9-10, 12)</a:t>
            </a:r>
          </a:p>
          <a:p>
            <a:pPr algn="just">
              <a:lnSpc>
                <a:spcPct val="113000"/>
              </a:lnSpc>
              <a:spcBef>
                <a:spcPts val="1200"/>
              </a:spcBef>
            </a:pPr>
            <a:r>
              <a:rPr lang="en-US" sz="2600" spc="-150" dirty="0">
                <a:latin typeface="Open Sans Semibold"/>
              </a:rPr>
              <a:t>“Jesus said to him, ‘I am the way, and the truth, and the life; no one comes to the Father but through Me.’” (John 14:6)</a:t>
            </a:r>
          </a:p>
          <a:p>
            <a:endParaRPr lang="en-US" dirty="0"/>
          </a:p>
        </p:txBody>
      </p:sp>
      <p:sp>
        <p:nvSpPr>
          <p:cNvPr id="6" name="Title 2"/>
          <p:cNvSpPr>
            <a:spLocks noGrp="1"/>
          </p:cNvSpPr>
          <p:nvPr>
            <p:ph type="title"/>
          </p:nvPr>
        </p:nvSpPr>
        <p:spPr>
          <a:xfrm>
            <a:off x="88265" y="381000"/>
            <a:ext cx="10945654" cy="762000"/>
          </a:xfrm>
        </p:spPr>
        <p:txBody>
          <a:bodyPr>
            <a:noAutofit/>
          </a:bodyPr>
          <a:lstStyle/>
          <a:p>
            <a:pPr>
              <a:defRPr/>
            </a:pPr>
            <a:r>
              <a:rPr lang="en-US" sz="3200" dirty="0">
                <a:latin typeface="Open Sans"/>
                <a:ea typeface="Verdana" panose="020B0604030504040204" pitchFamily="34" charset="0"/>
                <a:cs typeface="Verdana" panose="020B0604030504040204" pitchFamily="34" charset="0"/>
              </a:rPr>
              <a:t>2. Jesus said we can expect the world </a:t>
            </a:r>
            <a:br>
              <a:rPr lang="en-US" sz="3200" dirty="0">
                <a:latin typeface="Open Sans"/>
                <a:ea typeface="Verdana" panose="020B0604030504040204" pitchFamily="34" charset="0"/>
                <a:cs typeface="Verdana" panose="020B0604030504040204" pitchFamily="34" charset="0"/>
              </a:rPr>
            </a:br>
            <a:r>
              <a:rPr lang="en-US" sz="3200" dirty="0">
                <a:latin typeface="Open Sans"/>
                <a:ea typeface="Verdana" panose="020B0604030504040204" pitchFamily="34" charset="0"/>
                <a:cs typeface="Verdana" panose="020B0604030504040204" pitchFamily="34" charset="0"/>
              </a:rPr>
              <a:t>    to oppose us (Matt. 24:4-5, 9-12)</a:t>
            </a:r>
            <a:endParaRPr lang="en-US" sz="3200" dirty="0"/>
          </a:p>
        </p:txBody>
      </p:sp>
    </p:spTree>
    <p:extLst>
      <p:ext uri="{BB962C8B-B14F-4D97-AF65-F5344CB8AC3E}">
        <p14:creationId xmlns:p14="http://schemas.microsoft.com/office/powerpoint/2010/main" val="601949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439400" cy="4572000"/>
          </a:xfrm>
        </p:spPr>
        <p:txBody>
          <a:bodyPr/>
          <a:lstStyle/>
          <a:p>
            <a:pPr algn="just">
              <a:lnSpc>
                <a:spcPct val="113000"/>
              </a:lnSpc>
              <a:spcBef>
                <a:spcPts val="1200"/>
              </a:spcBef>
            </a:pPr>
            <a:r>
              <a:rPr lang="en-US" sz="2800" b="1" spc="-150" dirty="0">
                <a:latin typeface="Open Sans Semibold"/>
              </a:rPr>
              <a:t>Through false affiliation </a:t>
            </a:r>
          </a:p>
          <a:p>
            <a:pPr algn="just">
              <a:lnSpc>
                <a:spcPct val="113000"/>
              </a:lnSpc>
              <a:spcBef>
                <a:spcPts val="1200"/>
              </a:spcBef>
            </a:pPr>
            <a:r>
              <a:rPr lang="en-US" sz="2600" spc="-150" dirty="0">
                <a:latin typeface="Open Sans Semibold"/>
              </a:rPr>
              <a:t>“And there is salvation in no one else; for there is no other name under heaven that has been given among men by which we must be saved.” (Acts 4:12)</a:t>
            </a:r>
          </a:p>
          <a:p>
            <a:pPr algn="just">
              <a:lnSpc>
                <a:spcPct val="113000"/>
              </a:lnSpc>
              <a:spcBef>
                <a:spcPts val="1200"/>
              </a:spcBef>
            </a:pPr>
            <a:r>
              <a:rPr lang="en-US" sz="2600" spc="-150" dirty="0">
                <a:latin typeface="Open Sans Semibold"/>
              </a:rPr>
              <a:t>“Imagine there’s no Heaven, it’s easy if you try; no Hell below us, above us only sky. Imagine all the people living for today. Imagine there’s no countries, it isn’t hard to do, nothing to kill or die for and no religion too. Imagine all the people living life in peace…” – Imagine by John Lennon </a:t>
            </a:r>
            <a:endParaRPr lang="en-US" sz="2000" b="1" spc="-150" dirty="0">
              <a:latin typeface="Open Sans Semibold"/>
            </a:endParaRPr>
          </a:p>
          <a:p>
            <a:endParaRPr lang="en-US" spc="-150" dirty="0"/>
          </a:p>
        </p:txBody>
      </p:sp>
      <p:sp>
        <p:nvSpPr>
          <p:cNvPr id="6" name="Title 2"/>
          <p:cNvSpPr>
            <a:spLocks noGrp="1"/>
          </p:cNvSpPr>
          <p:nvPr>
            <p:ph type="title"/>
          </p:nvPr>
        </p:nvSpPr>
        <p:spPr>
          <a:xfrm>
            <a:off x="88265" y="381000"/>
            <a:ext cx="10945654" cy="762000"/>
          </a:xfrm>
        </p:spPr>
        <p:txBody>
          <a:bodyPr>
            <a:noAutofit/>
          </a:bodyPr>
          <a:lstStyle/>
          <a:p>
            <a:pPr>
              <a:defRPr/>
            </a:pPr>
            <a:r>
              <a:rPr lang="en-US" sz="3200" dirty="0">
                <a:latin typeface="Open Sans"/>
                <a:ea typeface="Verdana" panose="020B0604030504040204" pitchFamily="34" charset="0"/>
                <a:cs typeface="Verdana" panose="020B0604030504040204" pitchFamily="34" charset="0"/>
              </a:rPr>
              <a:t>2. Jesus said we can expect the world </a:t>
            </a:r>
            <a:br>
              <a:rPr lang="en-US" sz="3200" dirty="0">
                <a:latin typeface="Open Sans"/>
                <a:ea typeface="Verdana" panose="020B0604030504040204" pitchFamily="34" charset="0"/>
                <a:cs typeface="Verdana" panose="020B0604030504040204" pitchFamily="34" charset="0"/>
              </a:rPr>
            </a:br>
            <a:r>
              <a:rPr lang="en-US" sz="3200" dirty="0">
                <a:latin typeface="Open Sans"/>
                <a:ea typeface="Verdana" panose="020B0604030504040204" pitchFamily="34" charset="0"/>
                <a:cs typeface="Verdana" panose="020B0604030504040204" pitchFamily="34" charset="0"/>
              </a:rPr>
              <a:t>    to oppose us (Matt. 24:4-5, 9-12)</a:t>
            </a:r>
            <a:endParaRPr lang="en-US" sz="3200" dirty="0"/>
          </a:p>
        </p:txBody>
      </p:sp>
    </p:spTree>
    <p:extLst>
      <p:ext uri="{BB962C8B-B14F-4D97-AF65-F5344CB8AC3E}">
        <p14:creationId xmlns:p14="http://schemas.microsoft.com/office/powerpoint/2010/main" val="897456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439400" cy="4572000"/>
          </a:xfrm>
        </p:spPr>
        <p:txBody>
          <a:bodyPr>
            <a:noAutofit/>
          </a:bodyPr>
          <a:lstStyle/>
          <a:p>
            <a:pPr algn="just">
              <a:lnSpc>
                <a:spcPct val="113000"/>
              </a:lnSpc>
              <a:spcBef>
                <a:spcPts val="1200"/>
              </a:spcBef>
            </a:pPr>
            <a:r>
              <a:rPr lang="en-US" sz="2800" b="1" spc="-150" dirty="0">
                <a:latin typeface="Open Sans Semibold"/>
              </a:rPr>
              <a:t>Through false affiliation </a:t>
            </a:r>
          </a:p>
          <a:p>
            <a:pPr algn="just">
              <a:lnSpc>
                <a:spcPct val="113000"/>
              </a:lnSpc>
              <a:spcBef>
                <a:spcPts val="1200"/>
              </a:spcBef>
            </a:pPr>
            <a:r>
              <a:rPr lang="en-US" sz="2600" spc="-150" dirty="0">
                <a:latin typeface="Open Sans Semibold"/>
              </a:rPr>
              <a:t>“For momentary, light affliction is producing for us an eternal weight of glory far beyond all comparison.” (2 Cor. 5:17)</a:t>
            </a:r>
          </a:p>
          <a:p>
            <a:pPr algn="just">
              <a:lnSpc>
                <a:spcPct val="113000"/>
              </a:lnSpc>
              <a:spcBef>
                <a:spcPts val="1200"/>
              </a:spcBef>
            </a:pPr>
            <a:r>
              <a:rPr lang="en-US" sz="2600" spc="-150" dirty="0">
                <a:latin typeface="Open Sans Semibold"/>
              </a:rPr>
              <a:t>“So Jesus said to them, ‘Truly, truly, I say to you, unless you eat the flesh of the Son of Man and drink His blood, you have no life in yourselves. He who eats My flesh and drinks My blood has eternal life, and I will raise him up on the last day.’… As a result of this many of His disciples withdrew and were not walking with Him anymore.” (John 6:53-54, 66)</a:t>
            </a:r>
          </a:p>
          <a:p>
            <a:pPr algn="just">
              <a:lnSpc>
                <a:spcPct val="113000"/>
              </a:lnSpc>
              <a:spcBef>
                <a:spcPts val="1200"/>
              </a:spcBef>
            </a:pPr>
            <a:endParaRPr lang="en-US" sz="2600" b="1" spc="-150" dirty="0">
              <a:latin typeface="Open Sans Semibold"/>
            </a:endParaRPr>
          </a:p>
          <a:p>
            <a:endParaRPr lang="en-US" sz="2600" spc="-150" dirty="0"/>
          </a:p>
        </p:txBody>
      </p:sp>
      <p:sp>
        <p:nvSpPr>
          <p:cNvPr id="6" name="Title 2"/>
          <p:cNvSpPr>
            <a:spLocks noGrp="1"/>
          </p:cNvSpPr>
          <p:nvPr>
            <p:ph type="title"/>
          </p:nvPr>
        </p:nvSpPr>
        <p:spPr>
          <a:xfrm>
            <a:off x="88265" y="381000"/>
            <a:ext cx="10945654" cy="762000"/>
          </a:xfrm>
        </p:spPr>
        <p:txBody>
          <a:bodyPr>
            <a:noAutofit/>
          </a:bodyPr>
          <a:lstStyle/>
          <a:p>
            <a:pPr>
              <a:defRPr/>
            </a:pPr>
            <a:r>
              <a:rPr lang="en-US" sz="3200" dirty="0">
                <a:latin typeface="Open Sans"/>
                <a:ea typeface="Verdana" panose="020B0604030504040204" pitchFamily="34" charset="0"/>
                <a:cs typeface="Verdana" panose="020B0604030504040204" pitchFamily="34" charset="0"/>
              </a:rPr>
              <a:t>2. Jesus said we can expect the world </a:t>
            </a:r>
            <a:br>
              <a:rPr lang="en-US" sz="3200" dirty="0">
                <a:latin typeface="Open Sans"/>
                <a:ea typeface="Verdana" panose="020B0604030504040204" pitchFamily="34" charset="0"/>
                <a:cs typeface="Verdana" panose="020B0604030504040204" pitchFamily="34" charset="0"/>
              </a:rPr>
            </a:br>
            <a:r>
              <a:rPr lang="en-US" sz="3200" dirty="0">
                <a:latin typeface="Open Sans"/>
                <a:ea typeface="Verdana" panose="020B0604030504040204" pitchFamily="34" charset="0"/>
                <a:cs typeface="Verdana" panose="020B0604030504040204" pitchFamily="34" charset="0"/>
              </a:rPr>
              <a:t>    to oppose us (Matt. 24:4-5, 9-12)</a:t>
            </a:r>
            <a:endParaRPr lang="en-US" sz="3200" dirty="0"/>
          </a:p>
        </p:txBody>
      </p:sp>
    </p:spTree>
    <p:extLst>
      <p:ext uri="{BB962C8B-B14F-4D97-AF65-F5344CB8AC3E}">
        <p14:creationId xmlns:p14="http://schemas.microsoft.com/office/powerpoint/2010/main" val="37483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439400" cy="4572000"/>
          </a:xfrm>
        </p:spPr>
        <p:txBody>
          <a:bodyPr>
            <a:noAutofit/>
          </a:bodyPr>
          <a:lstStyle/>
          <a:p>
            <a:pPr algn="just">
              <a:lnSpc>
                <a:spcPct val="113000"/>
              </a:lnSpc>
              <a:spcBef>
                <a:spcPts val="1200"/>
              </a:spcBef>
            </a:pPr>
            <a:r>
              <a:rPr lang="en-US" sz="2800" b="1" spc="-150" dirty="0">
                <a:latin typeface="Open Sans Semibold"/>
              </a:rPr>
              <a:t>Through false affiliation </a:t>
            </a:r>
          </a:p>
          <a:p>
            <a:pPr marL="342900" algn="just">
              <a:lnSpc>
                <a:spcPct val="113000"/>
              </a:lnSpc>
              <a:spcBef>
                <a:spcPts val="1200"/>
              </a:spcBef>
            </a:pPr>
            <a:r>
              <a:rPr lang="en-US" sz="2600" u="sng" spc="-150" dirty="0">
                <a:latin typeface="Open Sans Semibold"/>
              </a:rPr>
              <a:t>Persecution purifies</a:t>
            </a:r>
          </a:p>
          <a:p>
            <a:pPr marL="457200" algn="just">
              <a:lnSpc>
                <a:spcPct val="113000"/>
              </a:lnSpc>
              <a:spcBef>
                <a:spcPts val="1200"/>
              </a:spcBef>
            </a:pPr>
            <a:r>
              <a:rPr lang="en-US" sz="2600" spc="-150" dirty="0">
                <a:latin typeface="Open Sans Semibold"/>
              </a:rPr>
              <a:t>“Some of those who have insight will fall, in order to refine, purge and make them pure until the end time; because it is still to come at the appointed time.” (Dan. 11:35)</a:t>
            </a:r>
          </a:p>
          <a:p>
            <a:pPr marL="342900" algn="just">
              <a:lnSpc>
                <a:spcPct val="113000"/>
              </a:lnSpc>
              <a:spcBef>
                <a:spcPts val="1200"/>
              </a:spcBef>
            </a:pPr>
            <a:r>
              <a:rPr lang="en-US" sz="2600" u="sng" spc="-150" dirty="0">
                <a:latin typeface="Open Sans Semibold"/>
              </a:rPr>
              <a:t>Persecution removes pretenders</a:t>
            </a:r>
          </a:p>
          <a:p>
            <a:pPr marL="457200" algn="just">
              <a:lnSpc>
                <a:spcPct val="113000"/>
              </a:lnSpc>
              <a:spcBef>
                <a:spcPts val="1200"/>
              </a:spcBef>
            </a:pPr>
            <a:r>
              <a:rPr lang="en-US" sz="2600" spc="-150" dirty="0">
                <a:latin typeface="Open Sans Semibold"/>
              </a:rPr>
              <a:t>“…for Demas, having loved this present world, has deserted me and gone to Thessalonica...” (2 Tim. 4:10)</a:t>
            </a:r>
          </a:p>
          <a:p>
            <a:pPr algn="just">
              <a:lnSpc>
                <a:spcPct val="113000"/>
              </a:lnSpc>
              <a:spcBef>
                <a:spcPts val="1200"/>
              </a:spcBef>
            </a:pPr>
            <a:endParaRPr lang="en-US" sz="2600" b="1" spc="-150" dirty="0">
              <a:latin typeface="Open Sans Semibold"/>
            </a:endParaRPr>
          </a:p>
          <a:p>
            <a:endParaRPr lang="en-US" sz="2600" spc="-150" dirty="0"/>
          </a:p>
        </p:txBody>
      </p:sp>
      <p:sp>
        <p:nvSpPr>
          <p:cNvPr id="6" name="Title 2"/>
          <p:cNvSpPr>
            <a:spLocks noGrp="1"/>
          </p:cNvSpPr>
          <p:nvPr>
            <p:ph type="title"/>
          </p:nvPr>
        </p:nvSpPr>
        <p:spPr>
          <a:xfrm>
            <a:off x="88265" y="381000"/>
            <a:ext cx="10945654" cy="762000"/>
          </a:xfrm>
        </p:spPr>
        <p:txBody>
          <a:bodyPr>
            <a:noAutofit/>
          </a:bodyPr>
          <a:lstStyle/>
          <a:p>
            <a:pPr>
              <a:defRPr/>
            </a:pPr>
            <a:r>
              <a:rPr lang="en-US" sz="3200" dirty="0">
                <a:latin typeface="Open Sans"/>
                <a:ea typeface="Verdana" panose="020B0604030504040204" pitchFamily="34" charset="0"/>
                <a:cs typeface="Verdana" panose="020B0604030504040204" pitchFamily="34" charset="0"/>
              </a:rPr>
              <a:t>2. Jesus said we can expect the world </a:t>
            </a:r>
            <a:br>
              <a:rPr lang="en-US" sz="3200" dirty="0">
                <a:latin typeface="Open Sans"/>
                <a:ea typeface="Verdana" panose="020B0604030504040204" pitchFamily="34" charset="0"/>
                <a:cs typeface="Verdana" panose="020B0604030504040204" pitchFamily="34" charset="0"/>
              </a:rPr>
            </a:br>
            <a:r>
              <a:rPr lang="en-US" sz="3200" dirty="0">
                <a:latin typeface="Open Sans"/>
                <a:ea typeface="Verdana" panose="020B0604030504040204" pitchFamily="34" charset="0"/>
                <a:cs typeface="Verdana" panose="020B0604030504040204" pitchFamily="34" charset="0"/>
              </a:rPr>
              <a:t>    to oppose us (Matt. 24:4-5, 9-12)</a:t>
            </a:r>
            <a:endParaRPr lang="en-US" sz="3200" dirty="0"/>
          </a:p>
        </p:txBody>
      </p:sp>
    </p:spTree>
    <p:extLst>
      <p:ext uri="{BB962C8B-B14F-4D97-AF65-F5344CB8AC3E}">
        <p14:creationId xmlns:p14="http://schemas.microsoft.com/office/powerpoint/2010/main" val="178374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439400" cy="4572000"/>
          </a:xfrm>
        </p:spPr>
        <p:txBody>
          <a:bodyPr>
            <a:noAutofit/>
          </a:bodyPr>
          <a:lstStyle/>
          <a:p>
            <a:pPr algn="just">
              <a:lnSpc>
                <a:spcPct val="113000"/>
              </a:lnSpc>
              <a:spcBef>
                <a:spcPts val="1200"/>
              </a:spcBef>
            </a:pPr>
            <a:r>
              <a:rPr lang="en-US" sz="2800" b="1" spc="-150" dirty="0">
                <a:latin typeface="Open Sans Semibold"/>
              </a:rPr>
              <a:t>Through false affiliation </a:t>
            </a:r>
          </a:p>
          <a:p>
            <a:pPr marL="342900" algn="just">
              <a:lnSpc>
                <a:spcPct val="113000"/>
              </a:lnSpc>
              <a:spcBef>
                <a:spcPts val="1200"/>
              </a:spcBef>
            </a:pPr>
            <a:r>
              <a:rPr lang="en-US" sz="2600" u="sng" spc="-150" dirty="0">
                <a:latin typeface="Open Sans Semibold"/>
              </a:rPr>
              <a:t>Persecution pulls out the props</a:t>
            </a:r>
          </a:p>
          <a:p>
            <a:pPr marL="457200" algn="just">
              <a:lnSpc>
                <a:spcPct val="113000"/>
              </a:lnSpc>
              <a:spcBef>
                <a:spcPts val="1200"/>
              </a:spcBef>
            </a:pPr>
            <a:r>
              <a:rPr lang="en-US" sz="2600" spc="-150" dirty="0">
                <a:latin typeface="Open Sans Semibold"/>
              </a:rPr>
              <a:t>“Therefore I am well content with weaknesses, with insults, with distresses, with persecutions, with difficulties, for Christ's sake; for when I am weak, then I am strong.” (2 Cor. 12:10)</a:t>
            </a:r>
          </a:p>
          <a:p>
            <a:pPr marL="342900" algn="just">
              <a:lnSpc>
                <a:spcPct val="113000"/>
              </a:lnSpc>
              <a:spcBef>
                <a:spcPts val="1200"/>
              </a:spcBef>
            </a:pPr>
            <a:r>
              <a:rPr lang="en-US" sz="2600" u="sng" spc="-150" dirty="0">
                <a:latin typeface="Open Sans Semibold"/>
              </a:rPr>
              <a:t>Persecution focuses our priorities</a:t>
            </a:r>
          </a:p>
          <a:p>
            <a:pPr marL="457200" algn="just">
              <a:lnSpc>
                <a:spcPct val="113000"/>
              </a:lnSpc>
              <a:spcBef>
                <a:spcPts val="1200"/>
              </a:spcBef>
            </a:pPr>
            <a:r>
              <a:rPr lang="en-US" sz="2600" spc="-150" dirty="0">
                <a:latin typeface="Open Sans Semibold"/>
              </a:rPr>
              <a:t>“Suffer hardship with me, as a good soldier of Christ Jesus. No soldier in active service entangles himself in the affairs of everyday life, so that he may please the one who enlisted him as a soldier.” (2 Tim. 2:3-4)</a:t>
            </a:r>
          </a:p>
          <a:p>
            <a:pPr algn="just">
              <a:lnSpc>
                <a:spcPct val="113000"/>
              </a:lnSpc>
              <a:spcBef>
                <a:spcPts val="1200"/>
              </a:spcBef>
            </a:pPr>
            <a:endParaRPr lang="en-US" sz="2600" b="1" spc="-150" dirty="0">
              <a:latin typeface="Open Sans Semibold"/>
            </a:endParaRPr>
          </a:p>
          <a:p>
            <a:endParaRPr lang="en-US" sz="2600" spc="-150" dirty="0"/>
          </a:p>
        </p:txBody>
      </p:sp>
      <p:sp>
        <p:nvSpPr>
          <p:cNvPr id="6" name="Title 2"/>
          <p:cNvSpPr>
            <a:spLocks noGrp="1"/>
          </p:cNvSpPr>
          <p:nvPr>
            <p:ph type="title"/>
          </p:nvPr>
        </p:nvSpPr>
        <p:spPr>
          <a:xfrm>
            <a:off x="88265" y="381000"/>
            <a:ext cx="10945654" cy="762000"/>
          </a:xfrm>
        </p:spPr>
        <p:txBody>
          <a:bodyPr>
            <a:noAutofit/>
          </a:bodyPr>
          <a:lstStyle/>
          <a:p>
            <a:pPr>
              <a:defRPr/>
            </a:pPr>
            <a:r>
              <a:rPr lang="en-US" sz="3200" dirty="0">
                <a:latin typeface="Open Sans"/>
                <a:ea typeface="Verdana" panose="020B0604030504040204" pitchFamily="34" charset="0"/>
                <a:cs typeface="Verdana" panose="020B0604030504040204" pitchFamily="34" charset="0"/>
              </a:rPr>
              <a:t>2. Jesus said we can expect the world </a:t>
            </a:r>
            <a:br>
              <a:rPr lang="en-US" sz="3200" dirty="0">
                <a:latin typeface="Open Sans"/>
                <a:ea typeface="Verdana" panose="020B0604030504040204" pitchFamily="34" charset="0"/>
                <a:cs typeface="Verdana" panose="020B0604030504040204" pitchFamily="34" charset="0"/>
              </a:rPr>
            </a:br>
            <a:r>
              <a:rPr lang="en-US" sz="3200" dirty="0">
                <a:latin typeface="Open Sans"/>
                <a:ea typeface="Verdana" panose="020B0604030504040204" pitchFamily="34" charset="0"/>
                <a:cs typeface="Verdana" panose="020B0604030504040204" pitchFamily="34" charset="0"/>
              </a:rPr>
              <a:t>    to oppose us (Matt. 24:4-5, 9-12)</a:t>
            </a:r>
            <a:endParaRPr lang="en-US" sz="3200" dirty="0"/>
          </a:p>
        </p:txBody>
      </p:sp>
    </p:spTree>
    <p:extLst>
      <p:ext uri="{BB962C8B-B14F-4D97-AF65-F5344CB8AC3E}">
        <p14:creationId xmlns:p14="http://schemas.microsoft.com/office/powerpoint/2010/main" val="706246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439400" cy="4572000"/>
          </a:xfrm>
        </p:spPr>
        <p:txBody>
          <a:bodyPr>
            <a:noAutofit/>
          </a:bodyPr>
          <a:lstStyle/>
          <a:p>
            <a:pPr algn="just">
              <a:lnSpc>
                <a:spcPct val="113000"/>
              </a:lnSpc>
              <a:spcBef>
                <a:spcPts val="1200"/>
              </a:spcBef>
            </a:pPr>
            <a:r>
              <a:rPr lang="en-US" sz="2800" b="1" spc="-150" dirty="0">
                <a:latin typeface="Open Sans Semibold"/>
              </a:rPr>
              <a:t>Opportunity to testify about our true nature</a:t>
            </a:r>
          </a:p>
          <a:p>
            <a:pPr algn="just">
              <a:lnSpc>
                <a:spcPct val="113000"/>
              </a:lnSpc>
              <a:spcBef>
                <a:spcPts val="1200"/>
              </a:spcBef>
            </a:pPr>
            <a:r>
              <a:rPr lang="en-US" sz="2600" spc="-150" dirty="0">
                <a:latin typeface="Open Sans Semibold"/>
              </a:rPr>
              <a:t>“But the one who endures to the end, he will be saved.” (Matt. 24:13)</a:t>
            </a:r>
          </a:p>
          <a:p>
            <a:pPr algn="just">
              <a:lnSpc>
                <a:spcPct val="113000"/>
              </a:lnSpc>
              <a:spcBef>
                <a:spcPts val="1200"/>
              </a:spcBef>
            </a:pPr>
            <a:r>
              <a:rPr lang="en-US" sz="2600" spc="-150" dirty="0">
                <a:latin typeface="Open Sans Semibold"/>
              </a:rPr>
              <a:t>“They have no firm root in themselves, but are only temporary; then, when affliction or persecution arises because of the word, immediately they fall away.” (Mark 4:17)</a:t>
            </a:r>
          </a:p>
          <a:p>
            <a:pPr algn="just">
              <a:lnSpc>
                <a:spcPct val="113000"/>
              </a:lnSpc>
              <a:spcBef>
                <a:spcPts val="1200"/>
              </a:spcBef>
            </a:pPr>
            <a:r>
              <a:rPr lang="en-US" sz="2600" spc="-150" dirty="0">
                <a:latin typeface="Open Sans Semibold"/>
              </a:rPr>
              <a:t>“If we endure, we will also reign with Him; If we deny Him, He also will deny us.” (2 Tim. 2:12)</a:t>
            </a:r>
          </a:p>
          <a:p>
            <a:pPr algn="just">
              <a:lnSpc>
                <a:spcPct val="113000"/>
              </a:lnSpc>
              <a:spcBef>
                <a:spcPts val="1200"/>
              </a:spcBef>
            </a:pPr>
            <a:r>
              <a:rPr lang="en-US" sz="2600" spc="-150" dirty="0">
                <a:latin typeface="Open Sans Semibold"/>
              </a:rPr>
              <a:t>“Therefore, we ourselves speak proudly of you among the churches of God for your perseverance and faith in the midst of all your persecutions and afflictions which you endure.” (2 Thess. 1:4)</a:t>
            </a:r>
          </a:p>
          <a:p>
            <a:pPr algn="just">
              <a:lnSpc>
                <a:spcPct val="113000"/>
              </a:lnSpc>
              <a:spcBef>
                <a:spcPts val="1200"/>
              </a:spcBef>
            </a:pPr>
            <a:endParaRPr lang="en-US" sz="2600" b="1" spc="-150" dirty="0">
              <a:latin typeface="Open Sans Semibold"/>
            </a:endParaRPr>
          </a:p>
          <a:p>
            <a:endParaRPr lang="en-US" sz="2600" spc="-150" dirty="0"/>
          </a:p>
        </p:txBody>
      </p:sp>
      <p:sp>
        <p:nvSpPr>
          <p:cNvPr id="3" name="Title 2"/>
          <p:cNvSpPr>
            <a:spLocks noGrp="1"/>
          </p:cNvSpPr>
          <p:nvPr>
            <p:ph type="title"/>
          </p:nvPr>
        </p:nvSpPr>
        <p:spPr/>
        <p:txBody>
          <a:bodyPr>
            <a:noAutofit/>
          </a:bodyPr>
          <a:lstStyle/>
          <a:p>
            <a:pPr>
              <a:defRPr/>
            </a:pPr>
            <a:r>
              <a:rPr lang="en-US" sz="3000" dirty="0">
                <a:latin typeface="Open Sans"/>
                <a:ea typeface="Verdana" panose="020B0604030504040204" pitchFamily="34" charset="0"/>
                <a:cs typeface="Verdana" panose="020B0604030504040204" pitchFamily="34" charset="0"/>
              </a:rPr>
              <a:t>3. Jesus said we can expect the world to </a:t>
            </a:r>
            <a:br>
              <a:rPr lang="en-US" sz="3000" dirty="0">
                <a:latin typeface="Open Sans"/>
                <a:ea typeface="Verdana" panose="020B0604030504040204" pitchFamily="34" charset="0"/>
                <a:cs typeface="Verdana" panose="020B0604030504040204" pitchFamily="34" charset="0"/>
              </a:rPr>
            </a:br>
            <a:r>
              <a:rPr lang="en-US" sz="3000" dirty="0">
                <a:latin typeface="Open Sans"/>
                <a:ea typeface="Verdana" panose="020B0604030504040204" pitchFamily="34" charset="0"/>
                <a:cs typeface="Verdana" panose="020B0604030504040204" pitchFamily="34" charset="0"/>
              </a:rPr>
              <a:t>    create opportunities for us (Matt. 24:13-14)</a:t>
            </a:r>
          </a:p>
        </p:txBody>
      </p:sp>
    </p:spTree>
    <p:extLst>
      <p:ext uri="{BB962C8B-B14F-4D97-AF65-F5344CB8AC3E}">
        <p14:creationId xmlns:p14="http://schemas.microsoft.com/office/powerpoint/2010/main" val="3145618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500"/>
                                        <p:tgtEl>
                                          <p:spTgt spid="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304800"/>
            <a:ext cx="7604919"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 name="Subtitle 1"/>
          <p:cNvSpPr>
            <a:spLocks noGrp="1"/>
          </p:cNvSpPr>
          <p:nvPr>
            <p:ph type="subTitle" idx="1"/>
          </p:nvPr>
        </p:nvSpPr>
        <p:spPr>
          <a:xfrm>
            <a:off x="1204119" y="1524000"/>
            <a:ext cx="10439400" cy="4572000"/>
          </a:xfrm>
        </p:spPr>
        <p:txBody>
          <a:bodyPr>
            <a:noAutofit/>
          </a:bodyPr>
          <a:lstStyle/>
          <a:p>
            <a:pPr algn="just">
              <a:lnSpc>
                <a:spcPct val="113000"/>
              </a:lnSpc>
              <a:spcBef>
                <a:spcPts val="1200"/>
              </a:spcBef>
            </a:pPr>
            <a:r>
              <a:rPr lang="en-US" sz="2800" b="1" spc="-150" dirty="0">
                <a:latin typeface="Open Sans Semibold"/>
              </a:rPr>
              <a:t>Opportunity to testify about the true Savior</a:t>
            </a:r>
          </a:p>
          <a:p>
            <a:pPr algn="just">
              <a:lnSpc>
                <a:spcPct val="113000"/>
              </a:lnSpc>
              <a:spcBef>
                <a:spcPts val="1200"/>
              </a:spcBef>
            </a:pPr>
            <a:r>
              <a:rPr lang="en-US" sz="2600" spc="-150" dirty="0">
                <a:latin typeface="Open Sans Semibold"/>
              </a:rPr>
              <a:t>“This gospel of the kingdom shall be preached in the whole world as a testimony to all the nations, and then the end will come.” (Matt. 24:14)</a:t>
            </a:r>
          </a:p>
          <a:p>
            <a:pPr algn="just">
              <a:lnSpc>
                <a:spcPct val="113000"/>
              </a:lnSpc>
              <a:spcBef>
                <a:spcPts val="1200"/>
              </a:spcBef>
            </a:pPr>
            <a:r>
              <a:rPr lang="en-US" sz="2600" spc="-150" dirty="0">
                <a:latin typeface="Open Sans Semibold"/>
              </a:rPr>
              <a:t>“It will lead to an opportunity for your testimony. So make up your minds not to prepare beforehand to defend yourselves; for I will give you utterance and wisdom which none of your opponents will be able to resist or refute.” (Luke 21:13-15)</a:t>
            </a:r>
          </a:p>
        </p:txBody>
      </p:sp>
      <p:sp>
        <p:nvSpPr>
          <p:cNvPr id="7" name="Title 2"/>
          <p:cNvSpPr>
            <a:spLocks noGrp="1"/>
          </p:cNvSpPr>
          <p:nvPr>
            <p:ph type="title"/>
          </p:nvPr>
        </p:nvSpPr>
        <p:spPr>
          <a:xfrm>
            <a:off x="88265" y="381000"/>
            <a:ext cx="10945654" cy="762000"/>
          </a:xfrm>
        </p:spPr>
        <p:txBody>
          <a:bodyPr>
            <a:noAutofit/>
          </a:bodyPr>
          <a:lstStyle/>
          <a:p>
            <a:pPr>
              <a:defRPr/>
            </a:pPr>
            <a:r>
              <a:rPr lang="en-US" sz="3000" dirty="0">
                <a:latin typeface="Open Sans"/>
                <a:ea typeface="Verdana" panose="020B0604030504040204" pitchFamily="34" charset="0"/>
                <a:cs typeface="Verdana" panose="020B0604030504040204" pitchFamily="34" charset="0"/>
              </a:rPr>
              <a:t>3. Jesus said we can expect the world to </a:t>
            </a:r>
            <a:br>
              <a:rPr lang="en-US" sz="3000" dirty="0">
                <a:latin typeface="Open Sans"/>
                <a:ea typeface="Verdana" panose="020B0604030504040204" pitchFamily="34" charset="0"/>
                <a:cs typeface="Verdana" panose="020B0604030504040204" pitchFamily="34" charset="0"/>
              </a:rPr>
            </a:br>
            <a:r>
              <a:rPr lang="en-US" sz="3000" dirty="0">
                <a:latin typeface="Open Sans"/>
                <a:ea typeface="Verdana" panose="020B0604030504040204" pitchFamily="34" charset="0"/>
                <a:cs typeface="Verdana" panose="020B0604030504040204" pitchFamily="34" charset="0"/>
              </a:rPr>
              <a:t>    create opportunities for us (Matt. 24:13-14)</a:t>
            </a:r>
          </a:p>
        </p:txBody>
      </p:sp>
    </p:spTree>
    <p:extLst>
      <p:ext uri="{BB962C8B-B14F-4D97-AF65-F5344CB8AC3E}">
        <p14:creationId xmlns:p14="http://schemas.microsoft.com/office/powerpoint/2010/main" val="2738690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439400" cy="3124200"/>
          </a:xfrm>
        </p:spPr>
        <p:txBody>
          <a:bodyPr>
            <a:noAutofit/>
          </a:bodyPr>
          <a:lstStyle/>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“Jesus came out from the temple and was going away when His disciples came up to point out the temple buildings to Him. And he said to them, ‘Do you not see these things? Truly I say to you, not one stone here will be left upon another, which will not be torn down.’ As He was sitting on the Mount of Olives, the disciples came to Him privately, saying, ‘Tell us, when will these things happen, and what will be the sign of your coming, and of the end of the age?’” (Matthew 24:1-3)</a:t>
            </a:r>
            <a:r>
              <a:rPr lang="en-US" sz="2600" dirty="0"/>
              <a:t>   </a:t>
            </a:r>
          </a:p>
        </p:txBody>
      </p:sp>
      <p:sp>
        <p:nvSpPr>
          <p:cNvPr id="3" name="Title 2"/>
          <p:cNvSpPr>
            <a:spLocks noGrp="1"/>
          </p:cNvSpPr>
          <p:nvPr>
            <p:ph type="title"/>
          </p:nvPr>
        </p:nvSpPr>
        <p:spPr/>
        <p:txBody>
          <a:bodyPr>
            <a:noAutofit/>
          </a:bodyPr>
          <a:lstStyle/>
          <a:p>
            <a:r>
              <a:rPr lang="en-US" sz="3200" dirty="0"/>
              <a:t>What to Expect when you’re Expecting </a:t>
            </a:r>
            <a:br>
              <a:rPr lang="en-US" sz="3200" dirty="0"/>
            </a:br>
            <a:r>
              <a:rPr lang="en-US" sz="3200" dirty="0"/>
              <a:t>		      Signs of the End (Matthew 24:1-14)</a:t>
            </a:r>
          </a:p>
        </p:txBody>
      </p:sp>
    </p:spTree>
    <p:extLst>
      <p:ext uri="{BB962C8B-B14F-4D97-AF65-F5344CB8AC3E}">
        <p14:creationId xmlns:p14="http://schemas.microsoft.com/office/powerpoint/2010/main" val="1273174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304800"/>
            <a:ext cx="7604919"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 name="Subtitle 1"/>
          <p:cNvSpPr>
            <a:spLocks noGrp="1"/>
          </p:cNvSpPr>
          <p:nvPr>
            <p:ph type="subTitle" idx="1"/>
          </p:nvPr>
        </p:nvSpPr>
        <p:spPr>
          <a:xfrm>
            <a:off x="1204119" y="1524000"/>
            <a:ext cx="10439400" cy="4572000"/>
          </a:xfrm>
        </p:spPr>
        <p:txBody>
          <a:bodyPr>
            <a:noAutofit/>
          </a:bodyPr>
          <a:lstStyle/>
          <a:p>
            <a:pPr algn="just">
              <a:lnSpc>
                <a:spcPct val="113000"/>
              </a:lnSpc>
              <a:spcBef>
                <a:spcPts val="1200"/>
              </a:spcBef>
            </a:pPr>
            <a:r>
              <a:rPr lang="en-US" sz="2800" b="1" spc="-150" dirty="0">
                <a:latin typeface="Open Sans Semibold"/>
              </a:rPr>
              <a:t>Opportunity to testify about the true Savior</a:t>
            </a:r>
          </a:p>
          <a:p>
            <a:pPr algn="just">
              <a:lnSpc>
                <a:spcPct val="113000"/>
              </a:lnSpc>
              <a:spcBef>
                <a:spcPts val="1200"/>
              </a:spcBef>
            </a:pPr>
            <a:r>
              <a:rPr lang="en-US" sz="2600" spc="-150" dirty="0">
                <a:latin typeface="Open Sans Semibold"/>
              </a:rPr>
              <a:t>“And Jesus came up and spoke to them, saying, </a:t>
            </a:r>
            <a:r>
              <a:rPr lang="en-US" spc="-150" dirty="0">
                <a:latin typeface="Open Sans Semibold"/>
              </a:rPr>
              <a:t>‘</a:t>
            </a:r>
            <a:r>
              <a:rPr lang="en-US" sz="2600" spc="-150" dirty="0">
                <a:latin typeface="Open Sans Semibold"/>
              </a:rPr>
              <a:t>All authority has been given to Me in heaven and on earth. Go therefore and make disciples of all the nations, baptizing them in the name of the Father and the Son and the Holy Spirit, teaching them to observe all that I commanded you; and lo, I am with you always , even to the end of the age.’” (Matt. 28:18-20)</a:t>
            </a:r>
          </a:p>
          <a:p>
            <a:pPr algn="just">
              <a:lnSpc>
                <a:spcPct val="113000"/>
              </a:lnSpc>
              <a:spcBef>
                <a:spcPts val="1200"/>
              </a:spcBef>
            </a:pPr>
            <a:endParaRPr lang="en-US" sz="2600" b="1" spc="-150" dirty="0">
              <a:latin typeface="Open Sans Semibold"/>
            </a:endParaRPr>
          </a:p>
          <a:p>
            <a:endParaRPr lang="en-US" sz="2600" spc="-150" dirty="0"/>
          </a:p>
        </p:txBody>
      </p:sp>
      <p:sp>
        <p:nvSpPr>
          <p:cNvPr id="6" name="Title 2"/>
          <p:cNvSpPr>
            <a:spLocks noGrp="1"/>
          </p:cNvSpPr>
          <p:nvPr>
            <p:ph type="title"/>
          </p:nvPr>
        </p:nvSpPr>
        <p:spPr>
          <a:xfrm>
            <a:off x="88265" y="381000"/>
            <a:ext cx="10945654" cy="762000"/>
          </a:xfrm>
        </p:spPr>
        <p:txBody>
          <a:bodyPr>
            <a:noAutofit/>
          </a:bodyPr>
          <a:lstStyle/>
          <a:p>
            <a:pPr>
              <a:defRPr/>
            </a:pPr>
            <a:r>
              <a:rPr lang="en-US" sz="3000" dirty="0">
                <a:latin typeface="Open Sans"/>
                <a:ea typeface="Verdana" panose="020B0604030504040204" pitchFamily="34" charset="0"/>
                <a:cs typeface="Verdana" panose="020B0604030504040204" pitchFamily="34" charset="0"/>
              </a:rPr>
              <a:t>3. Jesus said we can expect the world to </a:t>
            </a:r>
            <a:br>
              <a:rPr lang="en-US" sz="3000" dirty="0">
                <a:latin typeface="Open Sans"/>
                <a:ea typeface="Verdana" panose="020B0604030504040204" pitchFamily="34" charset="0"/>
                <a:cs typeface="Verdana" panose="020B0604030504040204" pitchFamily="34" charset="0"/>
              </a:rPr>
            </a:br>
            <a:r>
              <a:rPr lang="en-US" sz="3000" dirty="0">
                <a:latin typeface="Open Sans"/>
                <a:ea typeface="Verdana" panose="020B0604030504040204" pitchFamily="34" charset="0"/>
                <a:cs typeface="Verdana" panose="020B0604030504040204" pitchFamily="34" charset="0"/>
              </a:rPr>
              <a:t>    create opportunities for us (Matt. 24:13-14)</a:t>
            </a:r>
          </a:p>
        </p:txBody>
      </p:sp>
    </p:spTree>
    <p:extLst>
      <p:ext uri="{BB962C8B-B14F-4D97-AF65-F5344CB8AC3E}">
        <p14:creationId xmlns:p14="http://schemas.microsoft.com/office/powerpoint/2010/main" val="289889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304800"/>
            <a:ext cx="7604919"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 name="Subtitle 1"/>
          <p:cNvSpPr>
            <a:spLocks noGrp="1"/>
          </p:cNvSpPr>
          <p:nvPr>
            <p:ph type="subTitle" idx="1"/>
          </p:nvPr>
        </p:nvSpPr>
        <p:spPr>
          <a:xfrm>
            <a:off x="1204119" y="1524000"/>
            <a:ext cx="10439400" cy="4572000"/>
          </a:xfrm>
        </p:spPr>
        <p:txBody>
          <a:bodyPr>
            <a:noAutofit/>
          </a:bodyPr>
          <a:lstStyle/>
          <a:p>
            <a:pPr algn="just">
              <a:lnSpc>
                <a:spcPct val="113000"/>
              </a:lnSpc>
              <a:spcBef>
                <a:spcPts val="1200"/>
              </a:spcBef>
            </a:pPr>
            <a:r>
              <a:rPr lang="en-US" sz="2800" b="1" spc="-150" dirty="0">
                <a:latin typeface="Open Sans Semibold"/>
              </a:rPr>
              <a:t>Opportunity to testify about the true Savior</a:t>
            </a:r>
          </a:p>
          <a:p>
            <a:pPr algn="just">
              <a:lnSpc>
                <a:spcPct val="113000"/>
              </a:lnSpc>
              <a:spcBef>
                <a:spcPts val="1200"/>
              </a:spcBef>
            </a:pPr>
            <a:r>
              <a:rPr lang="en-US" sz="2600" spc="-150" dirty="0">
                <a:latin typeface="Open Sans Semibold"/>
              </a:rPr>
              <a:t>“For the time will come when they will not endure sound doctrine; but wanting to have their ears tickled, they will accumulate for themselves teachers in accordance to their own desires, and will turn away their ears from the truth and will turn aside to myths. But you, be sober in all things, endure hardship, do the work of an evangelist, fulfill your ministry.” (2 Tim. 4:3-5)</a:t>
            </a:r>
          </a:p>
          <a:p>
            <a:pPr algn="just">
              <a:lnSpc>
                <a:spcPct val="113000"/>
              </a:lnSpc>
              <a:spcBef>
                <a:spcPts val="1200"/>
              </a:spcBef>
            </a:pPr>
            <a:r>
              <a:rPr lang="en-US" sz="2600" spc="-150" dirty="0">
                <a:latin typeface="Open Sans Semibold"/>
              </a:rPr>
              <a:t>“I have fought the good fight, I have finished the course, I have kept the faith; in the future there is laid up for me the crown of righteousness, which the Lord, the righteous Judge, will award to me on that day; and not only to me, but also to all who have loved His appearing.” (2 Tim. 4:7-8)</a:t>
            </a:r>
          </a:p>
          <a:p>
            <a:pPr algn="just">
              <a:lnSpc>
                <a:spcPct val="113000"/>
              </a:lnSpc>
              <a:spcBef>
                <a:spcPts val="1200"/>
              </a:spcBef>
            </a:pPr>
            <a:endParaRPr lang="en-US" sz="2600" b="1" spc="-150" dirty="0">
              <a:latin typeface="Open Sans Semibold"/>
            </a:endParaRPr>
          </a:p>
          <a:p>
            <a:endParaRPr lang="en-US" sz="2600" spc="-150" dirty="0"/>
          </a:p>
        </p:txBody>
      </p:sp>
      <p:sp>
        <p:nvSpPr>
          <p:cNvPr id="6" name="Title 2"/>
          <p:cNvSpPr>
            <a:spLocks noGrp="1"/>
          </p:cNvSpPr>
          <p:nvPr>
            <p:ph type="title"/>
          </p:nvPr>
        </p:nvSpPr>
        <p:spPr>
          <a:xfrm>
            <a:off x="88265" y="381000"/>
            <a:ext cx="10945654" cy="762000"/>
          </a:xfrm>
        </p:spPr>
        <p:txBody>
          <a:bodyPr>
            <a:noAutofit/>
          </a:bodyPr>
          <a:lstStyle/>
          <a:p>
            <a:pPr>
              <a:defRPr/>
            </a:pPr>
            <a:r>
              <a:rPr lang="en-US" sz="3000" dirty="0">
                <a:latin typeface="Open Sans"/>
                <a:ea typeface="Verdana" panose="020B0604030504040204" pitchFamily="34" charset="0"/>
                <a:cs typeface="Verdana" panose="020B0604030504040204" pitchFamily="34" charset="0"/>
              </a:rPr>
              <a:t>3. Jesus said we can expect the world to </a:t>
            </a:r>
            <a:br>
              <a:rPr lang="en-US" sz="3000" dirty="0">
                <a:latin typeface="Open Sans"/>
                <a:ea typeface="Verdana" panose="020B0604030504040204" pitchFamily="34" charset="0"/>
                <a:cs typeface="Verdana" panose="020B0604030504040204" pitchFamily="34" charset="0"/>
              </a:rPr>
            </a:br>
            <a:r>
              <a:rPr lang="en-US" sz="3000" dirty="0">
                <a:latin typeface="Open Sans"/>
                <a:ea typeface="Verdana" panose="020B0604030504040204" pitchFamily="34" charset="0"/>
                <a:cs typeface="Verdana" panose="020B0604030504040204" pitchFamily="34" charset="0"/>
              </a:rPr>
              <a:t>    create opportunities for us (Matt. 24:13-14)</a:t>
            </a:r>
          </a:p>
        </p:txBody>
      </p:sp>
    </p:spTree>
    <p:extLst>
      <p:ext uri="{BB962C8B-B14F-4D97-AF65-F5344CB8AC3E}">
        <p14:creationId xmlns:p14="http://schemas.microsoft.com/office/powerpoint/2010/main" val="137072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304800"/>
            <a:ext cx="7604919"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 name="Subtitle 1"/>
          <p:cNvSpPr>
            <a:spLocks noGrp="1"/>
          </p:cNvSpPr>
          <p:nvPr>
            <p:ph type="subTitle" idx="1"/>
          </p:nvPr>
        </p:nvSpPr>
        <p:spPr>
          <a:xfrm>
            <a:off x="1204119" y="1524000"/>
            <a:ext cx="10439400" cy="4572000"/>
          </a:xfrm>
        </p:spPr>
        <p:txBody>
          <a:bodyPr>
            <a:noAutofit/>
          </a:bodyPr>
          <a:lstStyle/>
          <a:p>
            <a:pPr algn="just">
              <a:lnSpc>
                <a:spcPct val="113000"/>
              </a:lnSpc>
              <a:spcBef>
                <a:spcPts val="1200"/>
              </a:spcBef>
            </a:pPr>
            <a:r>
              <a:rPr lang="en-US" sz="2800" b="1" spc="-150" dirty="0">
                <a:latin typeface="Open Sans Semibold"/>
              </a:rPr>
              <a:t>Opportunity to testify about the true Savior</a:t>
            </a:r>
          </a:p>
          <a:p>
            <a:pPr algn="just">
              <a:lnSpc>
                <a:spcPct val="113000"/>
              </a:lnSpc>
              <a:spcBef>
                <a:spcPts val="1200"/>
              </a:spcBef>
            </a:pPr>
            <a:r>
              <a:rPr lang="en-US" sz="2600" spc="-150" dirty="0">
                <a:latin typeface="Open Sans Semibold"/>
              </a:rPr>
              <a:t>“I thank thee, O Lord, that thou hast vouchsafed [to allow or permit, as by favor or graciousness] thus to honor me. I am God’s grain, to be ground between the teeth of wild beasts, so that I may become a holy loaf for the Lord.” - Ignatius </a:t>
            </a:r>
          </a:p>
          <a:p>
            <a:pPr algn="just">
              <a:lnSpc>
                <a:spcPct val="113000"/>
              </a:lnSpc>
              <a:spcBef>
                <a:spcPts val="1200"/>
              </a:spcBef>
            </a:pPr>
            <a:r>
              <a:rPr lang="en-US" sz="2600" spc="-150" dirty="0">
                <a:latin typeface="Open Sans Semibold"/>
              </a:rPr>
              <a:t>“Eighty and six years have I served Christ, and He has done me no wrong; how then can I blaspheme my King who has saved me? You threaten the fire that burns for an hour and then is quenched, but you know not of the fire of the judgment to come, and the fire of the eternal punishment. Bring what you will.” - Polycarp</a:t>
            </a:r>
          </a:p>
          <a:p>
            <a:pPr algn="just">
              <a:lnSpc>
                <a:spcPct val="113000"/>
              </a:lnSpc>
              <a:spcBef>
                <a:spcPts val="1200"/>
              </a:spcBef>
            </a:pPr>
            <a:endParaRPr lang="en-US" sz="2600" b="1" spc="-150" dirty="0">
              <a:latin typeface="Open Sans Semibold"/>
            </a:endParaRPr>
          </a:p>
          <a:p>
            <a:endParaRPr lang="en-US" sz="2600" spc="-150" dirty="0"/>
          </a:p>
        </p:txBody>
      </p:sp>
      <p:sp>
        <p:nvSpPr>
          <p:cNvPr id="6" name="Title 2"/>
          <p:cNvSpPr>
            <a:spLocks noGrp="1"/>
          </p:cNvSpPr>
          <p:nvPr>
            <p:ph type="title"/>
          </p:nvPr>
        </p:nvSpPr>
        <p:spPr>
          <a:xfrm>
            <a:off x="88265" y="381000"/>
            <a:ext cx="10945654" cy="762000"/>
          </a:xfrm>
        </p:spPr>
        <p:txBody>
          <a:bodyPr>
            <a:noAutofit/>
          </a:bodyPr>
          <a:lstStyle/>
          <a:p>
            <a:pPr>
              <a:defRPr/>
            </a:pPr>
            <a:r>
              <a:rPr lang="en-US" sz="3000" dirty="0">
                <a:latin typeface="Open Sans"/>
                <a:ea typeface="Verdana" panose="020B0604030504040204" pitchFamily="34" charset="0"/>
                <a:cs typeface="Verdana" panose="020B0604030504040204" pitchFamily="34" charset="0"/>
              </a:rPr>
              <a:t>3. Jesus said we can expect the world to </a:t>
            </a:r>
            <a:br>
              <a:rPr lang="en-US" sz="3000" dirty="0">
                <a:latin typeface="Open Sans"/>
                <a:ea typeface="Verdana" panose="020B0604030504040204" pitchFamily="34" charset="0"/>
                <a:cs typeface="Verdana" panose="020B0604030504040204" pitchFamily="34" charset="0"/>
              </a:rPr>
            </a:br>
            <a:r>
              <a:rPr lang="en-US" sz="3000" dirty="0">
                <a:latin typeface="Open Sans"/>
                <a:ea typeface="Verdana" panose="020B0604030504040204" pitchFamily="34" charset="0"/>
                <a:cs typeface="Verdana" panose="020B0604030504040204" pitchFamily="34" charset="0"/>
              </a:rPr>
              <a:t>    create opportunities for us (Matt. 24:13-14)</a:t>
            </a:r>
          </a:p>
        </p:txBody>
      </p:sp>
    </p:spTree>
    <p:extLst>
      <p:ext uri="{BB962C8B-B14F-4D97-AF65-F5344CB8AC3E}">
        <p14:creationId xmlns:p14="http://schemas.microsoft.com/office/powerpoint/2010/main" val="61499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ctr"/>
            <a:r>
              <a:rPr lang="es-VE" sz="5400" spc="-150" dirty="0" err="1">
                <a:latin typeface="Open Sans Semibold"/>
              </a:rPr>
              <a:t>What</a:t>
            </a:r>
            <a:r>
              <a:rPr lang="es-VE" sz="5400" spc="-150" dirty="0">
                <a:latin typeface="Open Sans Semibold"/>
              </a:rPr>
              <a:t> To </a:t>
            </a:r>
            <a:r>
              <a:rPr lang="es-VE" sz="5400" spc="-150" dirty="0" err="1">
                <a:latin typeface="Open Sans Semibold"/>
              </a:rPr>
              <a:t>Expect</a:t>
            </a:r>
            <a:r>
              <a:rPr lang="es-VE" sz="5400" spc="-150" dirty="0">
                <a:latin typeface="Open Sans Semibold"/>
              </a:rPr>
              <a:t> </a:t>
            </a:r>
            <a:r>
              <a:rPr lang="es-VE" sz="5400" spc="-150" dirty="0" err="1">
                <a:latin typeface="Open Sans Semibold"/>
              </a:rPr>
              <a:t>When</a:t>
            </a:r>
            <a:endParaRPr lang="es-VE" sz="5400" spc="-150" dirty="0">
              <a:latin typeface="Open Sans Semibold"/>
            </a:endParaRPr>
          </a:p>
          <a:p>
            <a:pPr algn="ctr"/>
            <a:r>
              <a:rPr lang="es-VE" sz="5400" spc="-150" dirty="0" err="1">
                <a:latin typeface="Open Sans Semibold"/>
              </a:rPr>
              <a:t>You’re</a:t>
            </a:r>
            <a:r>
              <a:rPr lang="es-VE" sz="5400" spc="-150" dirty="0">
                <a:latin typeface="Open Sans Semibold"/>
              </a:rPr>
              <a:t> </a:t>
            </a:r>
            <a:r>
              <a:rPr lang="es-VE" sz="5400" spc="-150" dirty="0" err="1">
                <a:latin typeface="Open Sans Semibold"/>
              </a:rPr>
              <a:t>Expecting</a:t>
            </a:r>
            <a:endParaRPr lang="es-VE" sz="5400" spc="-150" dirty="0">
              <a:latin typeface="Open Sans Semibold"/>
            </a:endParaRPr>
          </a:p>
          <a:p>
            <a:pPr algn="ctr"/>
            <a:endParaRPr lang="es-VE" sz="2600" spc="-150" dirty="0">
              <a:latin typeface="Open Sans Semibold"/>
            </a:endParaRPr>
          </a:p>
          <a:p>
            <a:pPr algn="ctr"/>
            <a:r>
              <a:rPr lang="en-US" sz="2600" spc="-150" dirty="0">
                <a:latin typeface="Open Sans Semibold"/>
                <a:ea typeface="Verdana" panose="020B0604030504040204" pitchFamily="34" charset="0"/>
                <a:cs typeface="Verdana" panose="020B0604030504040204" pitchFamily="34" charset="0"/>
              </a:rPr>
              <a:t>Signs of the End </a:t>
            </a:r>
          </a:p>
          <a:p>
            <a:pPr algn="ctr"/>
            <a:r>
              <a:rPr lang="en-US" sz="2600" spc="-150" dirty="0">
                <a:latin typeface="Open Sans Semibold"/>
                <a:ea typeface="Verdana" panose="020B0604030504040204" pitchFamily="34" charset="0"/>
                <a:cs typeface="Verdana" panose="020B0604030504040204" pitchFamily="34" charset="0"/>
              </a:rPr>
              <a:t>(Matthew 24:1-14)</a:t>
            </a:r>
          </a:p>
          <a:p>
            <a:pPr algn="ctr"/>
            <a:endParaRPr lang="es-VE" sz="2600" spc="-150" dirty="0"/>
          </a:p>
          <a:p>
            <a:endParaRPr lang="en-US" dirty="0"/>
          </a:p>
        </p:txBody>
      </p:sp>
    </p:spTree>
    <p:extLst>
      <p:ext uri="{BB962C8B-B14F-4D97-AF65-F5344CB8AC3E}">
        <p14:creationId xmlns:p14="http://schemas.microsoft.com/office/powerpoint/2010/main" val="141531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B5FF6B-1B45-42CA-BDC8-DF5C054735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7"/>
            <a:ext cx="12161838" cy="68571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3000"/>
              </a:lnSpc>
              <a:spcBef>
                <a:spcPts val="1200"/>
              </a:spcBef>
            </a:pPr>
            <a:r>
              <a:rPr lang="en-US" sz="2800" b="1" spc="-150" dirty="0">
                <a:latin typeface="Open Sans Semibold"/>
                <a:ea typeface="Verdana" panose="020B0604030504040204" pitchFamily="34" charset="0"/>
                <a:cs typeface="Verdana" panose="020B0604030504040204" pitchFamily="34" charset="0"/>
              </a:rPr>
              <a:t>Politically</a:t>
            </a:r>
          </a:p>
          <a:p>
            <a:pPr algn="just">
              <a:lnSpc>
                <a:spcPct val="113000"/>
              </a:lnSpc>
              <a:spcBef>
                <a:spcPts val="1200"/>
              </a:spcBef>
            </a:pPr>
            <a:r>
              <a:rPr lang="en-US" spc="-150" dirty="0">
                <a:latin typeface="Open Sans Semibold"/>
                <a:ea typeface="Verdana" panose="020B0604030504040204" pitchFamily="34" charset="0"/>
                <a:cs typeface="Verdana" panose="020B0604030504040204" pitchFamily="34" charset="0"/>
              </a:rPr>
              <a:t>“You will hear of wars and rumors of wars. See that you are not frightened, for those things must take place, but that is not yet the end. For nation will rise against nation, and kingdom against kingdom…” </a:t>
            </a:r>
            <a:r>
              <a:rPr lang="en-US" sz="2600" spc="-150" dirty="0">
                <a:latin typeface="Open Sans Semibold"/>
                <a:ea typeface="Verdana" panose="020B0604030504040204" pitchFamily="34" charset="0"/>
                <a:cs typeface="Verdana" panose="020B0604030504040204" pitchFamily="34" charset="0"/>
              </a:rPr>
              <a:t>(Matthew 24:6-7a)</a:t>
            </a:r>
          </a:p>
          <a:p>
            <a:pPr algn="just">
              <a:lnSpc>
                <a:spcPct val="113000"/>
              </a:lnSpc>
              <a:spcBef>
                <a:spcPts val="1200"/>
              </a:spcBef>
            </a:pPr>
            <a:r>
              <a:rPr lang="en-US" sz="2600" spc="-150" dirty="0">
                <a:latin typeface="Open Sans Semibold"/>
                <a:ea typeface="Verdana" panose="020B0604030504040204" pitchFamily="34" charset="0"/>
                <a:cs typeface="Verdana" panose="020B0604030504040204" pitchFamily="34" charset="0"/>
              </a:rPr>
              <a:t>“While they are saying, ‘Peace and safety!’ then destruction will come upon them suddenly like labor pains upon a woman with child, and they will not escape.” (1 Thessalonians 5:3)</a:t>
            </a:r>
          </a:p>
          <a:p>
            <a:pPr algn="just">
              <a:lnSpc>
                <a:spcPct val="113000"/>
              </a:lnSpc>
              <a:spcBef>
                <a:spcPts val="1200"/>
              </a:spcBef>
            </a:pPr>
            <a:r>
              <a:rPr lang="en-US" sz="2600" spc="-150" dirty="0">
                <a:latin typeface="Open Sans Semibold"/>
                <a:ea typeface="Verdana" panose="020B0604030504040204" pitchFamily="34" charset="0"/>
                <a:cs typeface="Verdana" panose="020B0604030504040204" pitchFamily="34" charset="0"/>
              </a:rPr>
              <a:t>“Do not think that I came to bring peace on the earth; I did not come to bring peace, but a sword.” (Matthew 10:34)</a:t>
            </a:r>
          </a:p>
        </p:txBody>
      </p:sp>
      <p:sp>
        <p:nvSpPr>
          <p:cNvPr id="4" name="Title 2">
            <a:extLst>
              <a:ext uri="{FF2B5EF4-FFF2-40B4-BE49-F238E27FC236}">
                <a16:creationId xmlns:a16="http://schemas.microsoft.com/office/drawing/2014/main" id="{829E61EA-7510-494C-BF07-659AD5E0B459}"/>
              </a:ext>
            </a:extLst>
          </p:cNvPr>
          <p:cNvSpPr txBox="1">
            <a:spLocks/>
          </p:cNvSpPr>
          <p:nvPr/>
        </p:nvSpPr>
        <p:spPr>
          <a:xfrm>
            <a:off x="88265" y="381000"/>
            <a:ext cx="10945654" cy="762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800" b="1" kern="1200">
                <a:solidFill>
                  <a:schemeClr val="bg1"/>
                </a:solidFill>
                <a:latin typeface="Open Sans" pitchFamily="34" charset="0"/>
                <a:ea typeface="Open Sans" pitchFamily="34" charset="0"/>
                <a:cs typeface="Open Sans" pitchFamily="34" charset="0"/>
              </a:defRPr>
            </a:lvl1pPr>
          </a:lstStyle>
          <a:p>
            <a:pPr marL="514350" indent="-514350">
              <a:buAutoNum type="arabicPeriod"/>
            </a:pPr>
            <a:r>
              <a:rPr lang="en-US" sz="3200" dirty="0"/>
              <a:t>Jesus said we can expect the world </a:t>
            </a:r>
          </a:p>
          <a:p>
            <a:r>
              <a:rPr lang="en-US" sz="3200" dirty="0"/>
              <a:t>     to be off-balance (Matt. 24:6-8)</a:t>
            </a:r>
          </a:p>
        </p:txBody>
      </p:sp>
    </p:spTree>
    <p:extLst>
      <p:ext uri="{BB962C8B-B14F-4D97-AF65-F5344CB8AC3E}">
        <p14:creationId xmlns:p14="http://schemas.microsoft.com/office/powerpoint/2010/main" val="723841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3000"/>
              </a:lnSpc>
              <a:spcBef>
                <a:spcPts val="1200"/>
              </a:spcBef>
            </a:pPr>
            <a:r>
              <a:rPr lang="en-US" sz="2800" b="1" spc="-150" dirty="0">
                <a:latin typeface="Open Sans Semibold"/>
                <a:ea typeface="Verdana" panose="020B0604030504040204" pitchFamily="34" charset="0"/>
                <a:cs typeface="Verdana" panose="020B0604030504040204" pitchFamily="34" charset="0"/>
              </a:rPr>
              <a:t>Geologically</a:t>
            </a:r>
          </a:p>
          <a:p>
            <a:pPr algn="just">
              <a:lnSpc>
                <a:spcPct val="113000"/>
              </a:lnSpc>
              <a:spcBef>
                <a:spcPts val="1200"/>
              </a:spcBef>
            </a:pPr>
            <a:r>
              <a:rPr lang="en-US" sz="2600" spc="-150" dirty="0">
                <a:latin typeface="Open Sans Semibold"/>
                <a:ea typeface="Verdana" panose="020B0604030504040204" pitchFamily="34" charset="0"/>
                <a:cs typeface="Verdana" panose="020B0604030504040204" pitchFamily="34" charset="0"/>
              </a:rPr>
              <a:t>“…in various places there will be famines and earthquakes.” (Matthew 24:7b)</a:t>
            </a:r>
          </a:p>
          <a:p>
            <a:pPr algn="just">
              <a:lnSpc>
                <a:spcPct val="113000"/>
              </a:lnSpc>
              <a:spcBef>
                <a:spcPts val="1200"/>
              </a:spcBef>
            </a:pPr>
            <a:r>
              <a:rPr lang="en-US" sz="2600" spc="-150" dirty="0">
                <a:latin typeface="Open Sans Semibold"/>
                <a:ea typeface="Verdana" panose="020B0604030504040204" pitchFamily="34" charset="0"/>
                <a:cs typeface="Verdana" panose="020B0604030504040204" pitchFamily="34" charset="0"/>
              </a:rPr>
              <a:t>“There will be great earthquakes, and there will be famines and plagues in many lands, and there will be terrifying things and great </a:t>
            </a:r>
            <a:r>
              <a:rPr lang="en-US" sz="2600" u="sng" spc="-150" dirty="0">
                <a:latin typeface="Open Sans Semibold"/>
                <a:ea typeface="Verdana" panose="020B0604030504040204" pitchFamily="34" charset="0"/>
                <a:cs typeface="Verdana" panose="020B0604030504040204" pitchFamily="34" charset="0"/>
              </a:rPr>
              <a:t>miraculous signs </a:t>
            </a:r>
            <a:r>
              <a:rPr lang="en-US" sz="2600" spc="-150" dirty="0">
                <a:latin typeface="Open Sans Semibold"/>
                <a:ea typeface="Verdana" panose="020B0604030504040204" pitchFamily="34" charset="0"/>
                <a:cs typeface="Verdana" panose="020B0604030504040204" pitchFamily="34" charset="0"/>
              </a:rPr>
              <a:t>from heaven.” (Luke 21:11 NLT)</a:t>
            </a:r>
          </a:p>
          <a:p>
            <a:pPr algn="just">
              <a:lnSpc>
                <a:spcPct val="113000"/>
              </a:lnSpc>
              <a:spcBef>
                <a:spcPts val="1200"/>
              </a:spcBef>
            </a:pPr>
            <a:r>
              <a:rPr lang="en-US" sz="2600" spc="-150" dirty="0">
                <a:latin typeface="Open Sans Semibold"/>
                <a:ea typeface="Verdana" panose="020B0604030504040204" pitchFamily="34" charset="0"/>
                <a:cs typeface="Verdana" panose="020B0604030504040204" pitchFamily="34" charset="0"/>
              </a:rPr>
              <a:t>“For we know that the whole creation groans and suffers the pains of childbirth together until now.” (Romans 8:22)</a:t>
            </a:r>
          </a:p>
          <a:p>
            <a:pPr algn="just">
              <a:lnSpc>
                <a:spcPct val="113000"/>
              </a:lnSpc>
              <a:spcBef>
                <a:spcPts val="1200"/>
              </a:spcBef>
            </a:pPr>
            <a:r>
              <a:rPr lang="en-US" sz="2600" spc="-150" dirty="0">
                <a:latin typeface="Open Sans Semibold"/>
                <a:ea typeface="Verdana" panose="020B0604030504040204" pitchFamily="34" charset="0"/>
                <a:cs typeface="Verdana" panose="020B0604030504040204" pitchFamily="34" charset="0"/>
              </a:rPr>
              <a:t>“But all these things are merely the beginning of birth pangs.” (Matthew 24:8)</a:t>
            </a:r>
          </a:p>
          <a:p>
            <a:endParaRPr lang="en-US" dirty="0"/>
          </a:p>
        </p:txBody>
      </p:sp>
      <p:sp>
        <p:nvSpPr>
          <p:cNvPr id="8" name="Title 2">
            <a:extLst>
              <a:ext uri="{FF2B5EF4-FFF2-40B4-BE49-F238E27FC236}">
                <a16:creationId xmlns:a16="http://schemas.microsoft.com/office/drawing/2014/main" id="{829E61EA-7510-494C-BF07-659AD5E0B459}"/>
              </a:ext>
            </a:extLst>
          </p:cNvPr>
          <p:cNvSpPr txBox="1">
            <a:spLocks/>
          </p:cNvSpPr>
          <p:nvPr/>
        </p:nvSpPr>
        <p:spPr>
          <a:xfrm>
            <a:off x="88265" y="381000"/>
            <a:ext cx="10945654" cy="762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800" b="1" kern="1200">
                <a:solidFill>
                  <a:schemeClr val="bg1"/>
                </a:solidFill>
                <a:latin typeface="Open Sans" pitchFamily="34" charset="0"/>
                <a:ea typeface="Open Sans" pitchFamily="34" charset="0"/>
                <a:cs typeface="Open Sans" pitchFamily="34" charset="0"/>
              </a:defRPr>
            </a:lvl1pPr>
          </a:lstStyle>
          <a:p>
            <a:pPr marL="514350" indent="-514350">
              <a:buAutoNum type="arabicPeriod"/>
            </a:pPr>
            <a:r>
              <a:rPr lang="en-US" sz="3200" dirty="0"/>
              <a:t>Jesus said we can expect the world </a:t>
            </a:r>
          </a:p>
          <a:p>
            <a:r>
              <a:rPr lang="en-US" sz="3200" dirty="0"/>
              <a:t>     to be off-balance (Matt. 24:6-8)</a:t>
            </a:r>
          </a:p>
        </p:txBody>
      </p:sp>
    </p:spTree>
    <p:extLst>
      <p:ext uri="{BB962C8B-B14F-4D97-AF65-F5344CB8AC3E}">
        <p14:creationId xmlns:p14="http://schemas.microsoft.com/office/powerpoint/2010/main" val="178674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439400" cy="4572000"/>
          </a:xfrm>
        </p:spPr>
        <p:txBody>
          <a:bodyPr>
            <a:noAutofit/>
          </a:bodyPr>
          <a:lstStyle/>
          <a:p>
            <a:pPr algn="just">
              <a:lnSpc>
                <a:spcPct val="113000"/>
              </a:lnSpc>
              <a:spcBef>
                <a:spcPts val="1200"/>
              </a:spcBef>
            </a:pPr>
            <a:r>
              <a:rPr lang="en-US" sz="2800" b="1" spc="-150" dirty="0">
                <a:latin typeface="Open Sans Semibold"/>
              </a:rPr>
              <a:t>Through false information</a:t>
            </a:r>
          </a:p>
          <a:p>
            <a:pPr algn="just">
              <a:spcBef>
                <a:spcPts val="1200"/>
              </a:spcBef>
            </a:pPr>
            <a:r>
              <a:rPr lang="en-US" spc="-150" dirty="0">
                <a:latin typeface="Open Sans Semibold" panose="020B0706030804020204"/>
              </a:rPr>
              <a:t>“And Jesus answered and said to them, ‘See to it that no one misleads you.’” (Matthew 24:4)</a:t>
            </a:r>
          </a:p>
          <a:p>
            <a:pPr algn="just">
              <a:spcBef>
                <a:spcPts val="1200"/>
              </a:spcBef>
            </a:pPr>
            <a:endParaRPr lang="en-US" sz="800" spc="-150" dirty="0">
              <a:latin typeface="Open Sans Semibold"/>
            </a:endParaRPr>
          </a:p>
          <a:p>
            <a:pPr algn="just">
              <a:lnSpc>
                <a:spcPct val="113000"/>
              </a:lnSpc>
              <a:spcBef>
                <a:spcPts val="0"/>
              </a:spcBef>
            </a:pPr>
            <a:r>
              <a:rPr lang="en-US" sz="2600" spc="-150" dirty="0">
                <a:latin typeface="Open Sans Semibold"/>
              </a:rPr>
              <a:t>“From everyone who has been given much, much will be required; and to whom they entrusted much, of him they will ask all the more.” (Luke 12:48)</a:t>
            </a:r>
          </a:p>
          <a:p>
            <a:pPr algn="just">
              <a:lnSpc>
                <a:spcPct val="113000"/>
              </a:lnSpc>
              <a:spcBef>
                <a:spcPts val="1200"/>
              </a:spcBef>
            </a:pPr>
            <a:r>
              <a:rPr lang="en-US" sz="2600" spc="-150" dirty="0">
                <a:latin typeface="Open Sans Semibold"/>
              </a:rPr>
              <a:t> “For many will come in My name, saying, ‘I am the Christ,’ and will mislead many…Many false prophets will arise and will mislead many.” (Matt. 24:5, 11)</a:t>
            </a:r>
          </a:p>
          <a:p>
            <a:endParaRPr lang="en-US" sz="2600" spc="-150" dirty="0"/>
          </a:p>
        </p:txBody>
      </p:sp>
      <p:sp>
        <p:nvSpPr>
          <p:cNvPr id="3" name="Title 2"/>
          <p:cNvSpPr>
            <a:spLocks noGrp="1"/>
          </p:cNvSpPr>
          <p:nvPr>
            <p:ph type="title"/>
          </p:nvPr>
        </p:nvSpPr>
        <p:spPr/>
        <p:txBody>
          <a:bodyPr>
            <a:noAutofit/>
          </a:bodyPr>
          <a:lstStyle/>
          <a:p>
            <a:pPr>
              <a:defRPr/>
            </a:pPr>
            <a:r>
              <a:rPr lang="en-US" sz="3200" dirty="0">
                <a:latin typeface="Open Sans"/>
                <a:ea typeface="Verdana" panose="020B0604030504040204" pitchFamily="34" charset="0"/>
                <a:cs typeface="Verdana" panose="020B0604030504040204" pitchFamily="34" charset="0"/>
              </a:rPr>
              <a:t>2. Jesus said we can expect the world </a:t>
            </a:r>
            <a:br>
              <a:rPr lang="en-US" sz="3200" dirty="0">
                <a:latin typeface="Open Sans"/>
                <a:ea typeface="Verdana" panose="020B0604030504040204" pitchFamily="34" charset="0"/>
                <a:cs typeface="Verdana" panose="020B0604030504040204" pitchFamily="34" charset="0"/>
              </a:rPr>
            </a:br>
            <a:r>
              <a:rPr lang="en-US" sz="3200" dirty="0">
                <a:latin typeface="Open Sans"/>
                <a:ea typeface="Verdana" panose="020B0604030504040204" pitchFamily="34" charset="0"/>
                <a:cs typeface="Verdana" panose="020B0604030504040204" pitchFamily="34" charset="0"/>
              </a:rPr>
              <a:t>    to oppose us (Matt. 24:4-5, 9-12)</a:t>
            </a:r>
            <a:endParaRPr lang="en-US" sz="3200" dirty="0"/>
          </a:p>
        </p:txBody>
      </p:sp>
    </p:spTree>
    <p:extLst>
      <p:ext uri="{BB962C8B-B14F-4D97-AF65-F5344CB8AC3E}">
        <p14:creationId xmlns:p14="http://schemas.microsoft.com/office/powerpoint/2010/main" val="1026062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439400" cy="4572000"/>
          </a:xfrm>
        </p:spPr>
        <p:txBody>
          <a:bodyPr>
            <a:noAutofit/>
          </a:bodyPr>
          <a:lstStyle/>
          <a:p>
            <a:pPr algn="just">
              <a:lnSpc>
                <a:spcPct val="113000"/>
              </a:lnSpc>
              <a:spcBef>
                <a:spcPts val="1200"/>
              </a:spcBef>
            </a:pPr>
            <a:r>
              <a:rPr lang="en-US" sz="2800" b="1" spc="-150" dirty="0">
                <a:latin typeface="Open Sans Semibold"/>
              </a:rPr>
              <a:t>Through false information</a:t>
            </a:r>
          </a:p>
          <a:p>
            <a:pPr algn="just">
              <a:lnSpc>
                <a:spcPct val="113000"/>
              </a:lnSpc>
              <a:spcBef>
                <a:spcPts val="1200"/>
              </a:spcBef>
            </a:pPr>
            <a:r>
              <a:rPr lang="en-US" sz="2600" spc="-150" dirty="0">
                <a:latin typeface="Open Sans Semibold"/>
              </a:rPr>
              <a:t>“Children, it is the last hour; and just as you heard that antichrist is coming, even now many antichrists have appeared; from this we know that it is the last hour.” (1 John 2:18)</a:t>
            </a:r>
          </a:p>
          <a:p>
            <a:pPr algn="just">
              <a:lnSpc>
                <a:spcPct val="113000"/>
              </a:lnSpc>
              <a:spcBef>
                <a:spcPts val="1200"/>
              </a:spcBef>
            </a:pPr>
            <a:r>
              <a:rPr lang="en-US" sz="2600" spc="-150" dirty="0">
                <a:latin typeface="Open Sans Semibold"/>
              </a:rPr>
              <a:t>“He exercises all the authority of the first beast in his presence. And he makes the earth and those who dwell in it to worship the first beast, whose fatal wound was healed..” (Rev. 13:12)</a:t>
            </a:r>
          </a:p>
          <a:p>
            <a:endParaRPr lang="en-US" sz="2600" spc="-150" dirty="0"/>
          </a:p>
        </p:txBody>
      </p:sp>
      <p:sp>
        <p:nvSpPr>
          <p:cNvPr id="6" name="Title 2"/>
          <p:cNvSpPr>
            <a:spLocks noGrp="1"/>
          </p:cNvSpPr>
          <p:nvPr>
            <p:ph type="title"/>
          </p:nvPr>
        </p:nvSpPr>
        <p:spPr>
          <a:xfrm>
            <a:off x="88265" y="381000"/>
            <a:ext cx="10945654" cy="762000"/>
          </a:xfrm>
        </p:spPr>
        <p:txBody>
          <a:bodyPr>
            <a:noAutofit/>
          </a:bodyPr>
          <a:lstStyle/>
          <a:p>
            <a:pPr>
              <a:defRPr/>
            </a:pPr>
            <a:r>
              <a:rPr lang="en-US" sz="3200" dirty="0">
                <a:latin typeface="Open Sans"/>
                <a:ea typeface="Verdana" panose="020B0604030504040204" pitchFamily="34" charset="0"/>
                <a:cs typeface="Verdana" panose="020B0604030504040204" pitchFamily="34" charset="0"/>
              </a:rPr>
              <a:t>2. Jesus said we can expect the world </a:t>
            </a:r>
            <a:br>
              <a:rPr lang="en-US" sz="3200" dirty="0">
                <a:latin typeface="Open Sans"/>
                <a:ea typeface="Verdana" panose="020B0604030504040204" pitchFamily="34" charset="0"/>
                <a:cs typeface="Verdana" panose="020B0604030504040204" pitchFamily="34" charset="0"/>
              </a:rPr>
            </a:br>
            <a:r>
              <a:rPr lang="en-US" sz="3200" dirty="0">
                <a:latin typeface="Open Sans"/>
                <a:ea typeface="Verdana" panose="020B0604030504040204" pitchFamily="34" charset="0"/>
                <a:cs typeface="Verdana" panose="020B0604030504040204" pitchFamily="34" charset="0"/>
              </a:rPr>
              <a:t>    to oppose us (Matt. 24:4-5, 9-12)</a:t>
            </a:r>
            <a:endParaRPr lang="en-US" sz="3200" dirty="0"/>
          </a:p>
        </p:txBody>
      </p:sp>
    </p:spTree>
    <p:extLst>
      <p:ext uri="{BB962C8B-B14F-4D97-AF65-F5344CB8AC3E}">
        <p14:creationId xmlns:p14="http://schemas.microsoft.com/office/powerpoint/2010/main" val="413024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439400" cy="4572000"/>
          </a:xfrm>
        </p:spPr>
        <p:txBody>
          <a:bodyPr>
            <a:noAutofit/>
          </a:bodyPr>
          <a:lstStyle/>
          <a:p>
            <a:pPr algn="just">
              <a:lnSpc>
                <a:spcPct val="113000"/>
              </a:lnSpc>
              <a:spcBef>
                <a:spcPts val="1200"/>
              </a:spcBef>
            </a:pPr>
            <a:r>
              <a:rPr lang="en-US" sz="2800" b="1" spc="-150" dirty="0">
                <a:latin typeface="Open Sans Semibold"/>
              </a:rPr>
              <a:t>Through false information</a:t>
            </a:r>
          </a:p>
          <a:p>
            <a:pPr algn="just">
              <a:lnSpc>
                <a:spcPct val="113000"/>
              </a:lnSpc>
              <a:spcBef>
                <a:spcPts val="1200"/>
              </a:spcBef>
            </a:pPr>
            <a:r>
              <a:rPr lang="en-US" sz="2600" spc="-150" dirty="0">
                <a:latin typeface="Open Sans Semibold"/>
              </a:rPr>
              <a:t>“And Jesus answered and said to them, ‘See to it that no one misleads you.’”  (Matthew 24:4)</a:t>
            </a:r>
          </a:p>
          <a:p>
            <a:pPr algn="just">
              <a:lnSpc>
                <a:spcPct val="113000"/>
              </a:lnSpc>
              <a:spcBef>
                <a:spcPts val="1200"/>
              </a:spcBef>
            </a:pPr>
            <a:r>
              <a:rPr lang="en-US" sz="2600" spc="-150" dirty="0">
                <a:latin typeface="Open Sans Semibold"/>
              </a:rPr>
              <a:t>“From everyone who has been given much, much will be required; and to whom they entrusted much, of him they will ask all the more.” (Luke 12:48)</a:t>
            </a:r>
          </a:p>
          <a:p>
            <a:pPr algn="just">
              <a:lnSpc>
                <a:spcPct val="113000"/>
              </a:lnSpc>
              <a:spcBef>
                <a:spcPts val="1200"/>
              </a:spcBef>
            </a:pPr>
            <a:r>
              <a:rPr lang="en-US" sz="2800" b="1" spc="-150" dirty="0">
                <a:latin typeface="Open Sans Semibold"/>
              </a:rPr>
              <a:t>Through false direction</a:t>
            </a:r>
          </a:p>
          <a:p>
            <a:pPr algn="just">
              <a:lnSpc>
                <a:spcPct val="113000"/>
              </a:lnSpc>
              <a:spcBef>
                <a:spcPts val="1200"/>
              </a:spcBef>
            </a:pPr>
            <a:r>
              <a:rPr lang="en-US" sz="2600" spc="-150" dirty="0">
                <a:latin typeface="Open Sans Semibold"/>
              </a:rPr>
              <a:t>“Let them alone; they are blind guides of the blind. And if a blind man guides a blind man, both will fall into a pit.” (Matthew 15:14)</a:t>
            </a:r>
          </a:p>
          <a:p>
            <a:endParaRPr lang="en-US" sz="2600" dirty="0"/>
          </a:p>
        </p:txBody>
      </p:sp>
      <p:sp>
        <p:nvSpPr>
          <p:cNvPr id="6" name="Title 2"/>
          <p:cNvSpPr>
            <a:spLocks noGrp="1"/>
          </p:cNvSpPr>
          <p:nvPr>
            <p:ph type="title"/>
          </p:nvPr>
        </p:nvSpPr>
        <p:spPr>
          <a:xfrm>
            <a:off x="88265" y="381000"/>
            <a:ext cx="10945654" cy="762000"/>
          </a:xfrm>
        </p:spPr>
        <p:txBody>
          <a:bodyPr>
            <a:noAutofit/>
          </a:bodyPr>
          <a:lstStyle/>
          <a:p>
            <a:pPr>
              <a:defRPr/>
            </a:pPr>
            <a:r>
              <a:rPr lang="en-US" sz="3200" dirty="0">
                <a:latin typeface="Open Sans"/>
                <a:ea typeface="Verdana" panose="020B0604030504040204" pitchFamily="34" charset="0"/>
                <a:cs typeface="Verdana" panose="020B0604030504040204" pitchFamily="34" charset="0"/>
              </a:rPr>
              <a:t>2. Jesus said we can expect the world </a:t>
            </a:r>
            <a:br>
              <a:rPr lang="en-US" sz="3200" dirty="0">
                <a:latin typeface="Open Sans"/>
                <a:ea typeface="Verdana" panose="020B0604030504040204" pitchFamily="34" charset="0"/>
                <a:cs typeface="Verdana" panose="020B0604030504040204" pitchFamily="34" charset="0"/>
              </a:rPr>
            </a:br>
            <a:r>
              <a:rPr lang="en-US" sz="3200" dirty="0">
                <a:latin typeface="Open Sans"/>
                <a:ea typeface="Verdana" panose="020B0604030504040204" pitchFamily="34" charset="0"/>
                <a:cs typeface="Verdana" panose="020B0604030504040204" pitchFamily="34" charset="0"/>
              </a:rPr>
              <a:t>    to oppose us (Matt. 24:4-5, 9-12)</a:t>
            </a:r>
            <a:endParaRPr lang="en-US" sz="3200" dirty="0"/>
          </a:p>
        </p:txBody>
      </p:sp>
    </p:spTree>
    <p:extLst>
      <p:ext uri="{BB962C8B-B14F-4D97-AF65-F5344CB8AC3E}">
        <p14:creationId xmlns:p14="http://schemas.microsoft.com/office/powerpoint/2010/main" val="344630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7048"/>
            <a:ext cx="10439400" cy="4572000"/>
          </a:xfrm>
        </p:spPr>
        <p:txBody>
          <a:bodyPr>
            <a:noAutofit/>
          </a:bodyPr>
          <a:lstStyle/>
          <a:p>
            <a:pPr algn="just">
              <a:lnSpc>
                <a:spcPct val="114000"/>
              </a:lnSpc>
              <a:spcBef>
                <a:spcPts val="600"/>
              </a:spcBef>
            </a:pPr>
            <a:r>
              <a:rPr lang="en-US" sz="2800" b="1" spc="-150" dirty="0">
                <a:latin typeface="Open Sans Semibold"/>
              </a:rPr>
              <a:t>Through false direction – doctrines under attack</a:t>
            </a:r>
          </a:p>
          <a:p>
            <a:pPr marL="342900" algn="just">
              <a:lnSpc>
                <a:spcPct val="114000"/>
              </a:lnSpc>
              <a:spcBef>
                <a:spcPts val="600"/>
              </a:spcBef>
            </a:pPr>
            <a:r>
              <a:rPr lang="en-US" sz="2600" u="sng" spc="-150" dirty="0">
                <a:latin typeface="Open Sans Semibold"/>
              </a:rPr>
              <a:t>Inspiration and inerrancy of the Bible</a:t>
            </a:r>
          </a:p>
          <a:p>
            <a:pPr marL="457200" algn="just" defTabSz="457200">
              <a:lnSpc>
                <a:spcPct val="114000"/>
              </a:lnSpc>
              <a:spcBef>
                <a:spcPts val="600"/>
              </a:spcBef>
            </a:pPr>
            <a:r>
              <a:rPr lang="en-US" sz="2600" spc="-150" dirty="0">
                <a:latin typeface="Open Sans Semibold"/>
              </a:rPr>
              <a:t>“All Scripture is inspired by God and profitable for teaching, for reproof, for correction, for training in righteousness.” (2 Tim. 3:16)</a:t>
            </a:r>
          </a:p>
        </p:txBody>
      </p:sp>
      <p:sp>
        <p:nvSpPr>
          <p:cNvPr id="6" name="Title 2"/>
          <p:cNvSpPr>
            <a:spLocks noGrp="1"/>
          </p:cNvSpPr>
          <p:nvPr>
            <p:ph type="title"/>
          </p:nvPr>
        </p:nvSpPr>
        <p:spPr>
          <a:xfrm>
            <a:off x="88265" y="381000"/>
            <a:ext cx="10945654" cy="762000"/>
          </a:xfrm>
        </p:spPr>
        <p:txBody>
          <a:bodyPr>
            <a:noAutofit/>
          </a:bodyPr>
          <a:lstStyle/>
          <a:p>
            <a:pPr>
              <a:defRPr/>
            </a:pPr>
            <a:r>
              <a:rPr lang="en-US" sz="3200" dirty="0">
                <a:latin typeface="Open Sans"/>
                <a:ea typeface="Verdana" panose="020B0604030504040204" pitchFamily="34" charset="0"/>
                <a:cs typeface="Verdana" panose="020B0604030504040204" pitchFamily="34" charset="0"/>
              </a:rPr>
              <a:t>2. Jesus said we can expect the world </a:t>
            </a:r>
            <a:br>
              <a:rPr lang="en-US" sz="3200" dirty="0">
                <a:latin typeface="Open Sans"/>
                <a:ea typeface="Verdana" panose="020B0604030504040204" pitchFamily="34" charset="0"/>
                <a:cs typeface="Verdana" panose="020B0604030504040204" pitchFamily="34" charset="0"/>
              </a:rPr>
            </a:br>
            <a:r>
              <a:rPr lang="en-US" sz="3200" dirty="0">
                <a:latin typeface="Open Sans"/>
                <a:ea typeface="Verdana" panose="020B0604030504040204" pitchFamily="34" charset="0"/>
                <a:cs typeface="Verdana" panose="020B0604030504040204" pitchFamily="34" charset="0"/>
              </a:rPr>
              <a:t>    to oppose us (Matt. 24:4-5, 9-12)</a:t>
            </a:r>
            <a:endParaRPr lang="en-US" sz="3200" dirty="0"/>
          </a:p>
        </p:txBody>
      </p:sp>
    </p:spTree>
    <p:extLst>
      <p:ext uri="{BB962C8B-B14F-4D97-AF65-F5344CB8AC3E}">
        <p14:creationId xmlns:p14="http://schemas.microsoft.com/office/powerpoint/2010/main" val="3347280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7048"/>
            <a:ext cx="10439400" cy="4572000"/>
          </a:xfrm>
        </p:spPr>
        <p:txBody>
          <a:bodyPr>
            <a:noAutofit/>
          </a:bodyPr>
          <a:lstStyle/>
          <a:p>
            <a:pPr algn="just">
              <a:lnSpc>
                <a:spcPct val="114000"/>
              </a:lnSpc>
              <a:spcBef>
                <a:spcPts val="600"/>
              </a:spcBef>
            </a:pPr>
            <a:r>
              <a:rPr lang="en-US" sz="2800" b="1" spc="-150" dirty="0">
                <a:latin typeface="Open Sans Semibold"/>
              </a:rPr>
              <a:t>Through false direction – doctrines under attack</a:t>
            </a:r>
          </a:p>
          <a:p>
            <a:pPr marL="342900" algn="just">
              <a:lnSpc>
                <a:spcPct val="114000"/>
              </a:lnSpc>
              <a:spcBef>
                <a:spcPts val="600"/>
              </a:spcBef>
            </a:pPr>
            <a:r>
              <a:rPr lang="en-US" sz="2600" u="sng" spc="-150" dirty="0">
                <a:latin typeface="Open Sans Semibold"/>
              </a:rPr>
              <a:t>Deity and humanity of Jesus</a:t>
            </a:r>
          </a:p>
          <a:p>
            <a:pPr marL="400050" algn="just">
              <a:lnSpc>
                <a:spcPct val="114000"/>
              </a:lnSpc>
              <a:spcBef>
                <a:spcPts val="600"/>
              </a:spcBef>
            </a:pPr>
            <a:r>
              <a:rPr lang="en-US" sz="2600" spc="-150" dirty="0">
                <a:latin typeface="Open Sans Semibold"/>
              </a:rPr>
              <a:t>“In the beginning was the Word, and the Word was with God, and the Word was God.” (John 1:1)</a:t>
            </a:r>
          </a:p>
          <a:p>
            <a:pPr marL="400050" algn="just">
              <a:lnSpc>
                <a:spcPct val="114000"/>
              </a:lnSpc>
              <a:spcBef>
                <a:spcPts val="600"/>
              </a:spcBef>
            </a:pPr>
            <a:r>
              <a:rPr lang="en-US" sz="2600" spc="-170" dirty="0">
                <a:latin typeface="Open Sans Semibold"/>
              </a:rPr>
              <a:t>“For it was the Father's good pleasure for all the fullness to dwell in Him.” (Col. 1:19)</a:t>
            </a:r>
          </a:p>
          <a:p>
            <a:pPr marL="400050" algn="just">
              <a:lnSpc>
                <a:spcPct val="114000"/>
              </a:lnSpc>
              <a:spcBef>
                <a:spcPts val="600"/>
              </a:spcBef>
            </a:pPr>
            <a:r>
              <a:rPr lang="en-US" sz="2600" spc="-150" dirty="0">
                <a:latin typeface="Open Sans Semibold"/>
              </a:rPr>
              <a:t>“But of the Son He says, ‘Your throne, O God, is forever and ever, and the righteous scepter is the scepter of his kingdom.’” (Heb. 1:8)</a:t>
            </a:r>
            <a:endParaRPr lang="en-US" sz="2600" dirty="0"/>
          </a:p>
        </p:txBody>
      </p:sp>
      <p:sp>
        <p:nvSpPr>
          <p:cNvPr id="6" name="Title 2"/>
          <p:cNvSpPr>
            <a:spLocks noGrp="1"/>
          </p:cNvSpPr>
          <p:nvPr>
            <p:ph type="title"/>
          </p:nvPr>
        </p:nvSpPr>
        <p:spPr>
          <a:xfrm>
            <a:off x="88265" y="381000"/>
            <a:ext cx="10945654" cy="762000"/>
          </a:xfrm>
        </p:spPr>
        <p:txBody>
          <a:bodyPr>
            <a:noAutofit/>
          </a:bodyPr>
          <a:lstStyle/>
          <a:p>
            <a:pPr>
              <a:defRPr/>
            </a:pPr>
            <a:r>
              <a:rPr lang="en-US" sz="3200" dirty="0">
                <a:latin typeface="Open Sans"/>
                <a:ea typeface="Verdana" panose="020B0604030504040204" pitchFamily="34" charset="0"/>
                <a:cs typeface="Verdana" panose="020B0604030504040204" pitchFamily="34" charset="0"/>
              </a:rPr>
              <a:t>2. Jesus said we can expect the world </a:t>
            </a:r>
            <a:br>
              <a:rPr lang="en-US" sz="3200" dirty="0">
                <a:latin typeface="Open Sans"/>
                <a:ea typeface="Verdana" panose="020B0604030504040204" pitchFamily="34" charset="0"/>
                <a:cs typeface="Verdana" panose="020B0604030504040204" pitchFamily="34" charset="0"/>
              </a:rPr>
            </a:br>
            <a:r>
              <a:rPr lang="en-US" sz="3200" dirty="0">
                <a:latin typeface="Open Sans"/>
                <a:ea typeface="Verdana" panose="020B0604030504040204" pitchFamily="34" charset="0"/>
                <a:cs typeface="Verdana" panose="020B0604030504040204" pitchFamily="34" charset="0"/>
              </a:rPr>
              <a:t>    to oppose us (Matt. 24:4-5, 9-12)</a:t>
            </a:r>
            <a:endParaRPr lang="en-US" sz="3200" dirty="0"/>
          </a:p>
        </p:txBody>
      </p:sp>
    </p:spTree>
    <p:extLst>
      <p:ext uri="{BB962C8B-B14F-4D97-AF65-F5344CB8AC3E}">
        <p14:creationId xmlns:p14="http://schemas.microsoft.com/office/powerpoint/2010/main" val="1988414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TotalTime>
  <Words>2355</Words>
  <Application>Microsoft Office PowerPoint</Application>
  <PresentationFormat>Custom</PresentationFormat>
  <Paragraphs>129</Paragraphs>
  <Slides>24</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Open Sans</vt:lpstr>
      <vt:lpstr>Open Sans Semibold</vt:lpstr>
      <vt:lpstr>Verdana</vt:lpstr>
      <vt:lpstr>Office Theme</vt:lpstr>
      <vt:lpstr> </vt:lpstr>
      <vt:lpstr>What to Expect when you’re Expecting          Signs of the End (Matthew 24:1-14)</vt:lpstr>
      <vt:lpstr>PowerPoint Presentation</vt:lpstr>
      <vt:lpstr>PowerPoint Presentation</vt:lpstr>
      <vt:lpstr>2. Jesus said we can expect the world      to oppose us (Matt. 24:4-5, 9-12)</vt:lpstr>
      <vt:lpstr>2. Jesus said we can expect the world      to oppose us (Matt. 24:4-5, 9-12)</vt:lpstr>
      <vt:lpstr>2. Jesus said we can expect the world      to oppose us (Matt. 24:4-5, 9-12)</vt:lpstr>
      <vt:lpstr>2. Jesus said we can expect the world      to oppose us (Matt. 24:4-5, 9-12)</vt:lpstr>
      <vt:lpstr>2. Jesus said we can expect the world      to oppose us (Matt. 24:4-5, 9-12)</vt:lpstr>
      <vt:lpstr>2. Jesus said we can expect the world      to oppose us (Matt. 24:4-5, 9-12)</vt:lpstr>
      <vt:lpstr>2. Jesus said we can expect the world      to oppose us (Matt. 24:4-5, 9-12)</vt:lpstr>
      <vt:lpstr>2. Jesus said we can expect the world      to oppose us (Matt. 24:4-5, 9-12)</vt:lpstr>
      <vt:lpstr>2. Jesus said we can expect the world      to oppose us (Matt. 24:4-5, 9-12)</vt:lpstr>
      <vt:lpstr>2. Jesus said we can expect the world      to oppose us (Matt. 24:4-5, 9-12)</vt:lpstr>
      <vt:lpstr>2. Jesus said we can expect the world      to oppose us (Matt. 24:4-5, 9-12)</vt:lpstr>
      <vt:lpstr>2. Jesus said we can expect the world      to oppose us (Matt. 24:4-5, 9-12)</vt:lpstr>
      <vt:lpstr>2. Jesus said we can expect the world      to oppose us (Matt. 24:4-5, 9-12)</vt:lpstr>
      <vt:lpstr>3. Jesus said we can expect the world to      create opportunities for us (Matt. 24:13-14)</vt:lpstr>
      <vt:lpstr>3. Jesus said we can expect the world to      create opportunities for us (Matt. 24:13-14)</vt:lpstr>
      <vt:lpstr>3. Jesus said we can expect the world to      create opportunities for us (Matt. 24:13-14)</vt:lpstr>
      <vt:lpstr>3. Jesus said we can expect the world to      create opportunities for us (Matt. 24:13-14)</vt:lpstr>
      <vt:lpstr>3. Jesus said we can expect the world to      create opportunities for us (Matt. 24:13-14)</vt:lpstr>
      <vt:lpstr>PowerPoint Presentation</vt:lpstr>
      <vt:lpstr>PowerPoint Presentation</vt:lpstr>
    </vt:vector>
  </TitlesOfParts>
  <Company>rg-adguard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Admin</dc:creator>
  <cp:lastModifiedBy>Scott Townsend</cp:lastModifiedBy>
  <cp:revision>43</cp:revision>
  <dcterms:created xsi:type="dcterms:W3CDTF">2017-12-05T12:09:13Z</dcterms:created>
  <dcterms:modified xsi:type="dcterms:W3CDTF">2018-03-20T23:34:34Z</dcterms:modified>
</cp:coreProperties>
</file>