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9" r:id="rId3"/>
    <p:sldId id="284" r:id="rId4"/>
    <p:sldId id="309" r:id="rId5"/>
    <p:sldId id="336" r:id="rId6"/>
    <p:sldId id="330" r:id="rId7"/>
    <p:sldId id="337" r:id="rId8"/>
    <p:sldId id="310" r:id="rId9"/>
    <p:sldId id="311" r:id="rId10"/>
    <p:sldId id="338" r:id="rId11"/>
    <p:sldId id="314" r:id="rId12"/>
    <p:sldId id="313" r:id="rId13"/>
    <p:sldId id="315" r:id="rId14"/>
    <p:sldId id="316" r:id="rId15"/>
    <p:sldId id="331" r:id="rId16"/>
    <p:sldId id="317" r:id="rId17"/>
    <p:sldId id="332" r:id="rId18"/>
    <p:sldId id="318" r:id="rId19"/>
    <p:sldId id="340" r:id="rId20"/>
    <p:sldId id="343" r:id="rId21"/>
    <p:sldId id="294" r:id="rId22"/>
    <p:sldId id="339" r:id="rId23"/>
    <p:sldId id="319" r:id="rId24"/>
    <p:sldId id="333" r:id="rId25"/>
    <p:sldId id="320" r:id="rId26"/>
    <p:sldId id="334" r:id="rId27"/>
    <p:sldId id="321" r:id="rId28"/>
    <p:sldId id="296" r:id="rId29"/>
    <p:sldId id="322" r:id="rId30"/>
    <p:sldId id="323" r:id="rId31"/>
    <p:sldId id="335" r:id="rId32"/>
    <p:sldId id="301" r:id="rId33"/>
    <p:sldId id="324" r:id="rId34"/>
    <p:sldId id="341" r:id="rId35"/>
    <p:sldId id="326" r:id="rId36"/>
    <p:sldId id="327" r:id="rId37"/>
    <p:sldId id="328" r:id="rId38"/>
    <p:sldId id="342" r:id="rId39"/>
    <p:sldId id="329" r:id="rId40"/>
    <p:sldId id="258"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E7727-B1BC-4393-B307-E654B3B97BFC}" type="datetimeFigureOut">
              <a:rPr lang="es-VE" smtClean="0"/>
              <a:t>20/3/2018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44A5A-7BAD-40CE-A307-BB07D0075B0E}" type="slidenum">
              <a:rPr lang="es-VE" smtClean="0"/>
              <a:t>‹#›</a:t>
            </a:fld>
            <a:endParaRPr lang="es-VE"/>
          </a:p>
        </p:txBody>
      </p:sp>
    </p:spTree>
    <p:extLst>
      <p:ext uri="{BB962C8B-B14F-4D97-AF65-F5344CB8AC3E}">
        <p14:creationId xmlns:p14="http://schemas.microsoft.com/office/powerpoint/2010/main" val="285497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3B44A5A-7BAD-40CE-A307-BB07D0075B0E}" type="slidenum">
              <a:rPr lang="es-VE" smtClean="0"/>
              <a:t>23</a:t>
            </a:fld>
            <a:endParaRPr lang="es-VE"/>
          </a:p>
        </p:txBody>
      </p:sp>
    </p:spTree>
    <p:extLst>
      <p:ext uri="{BB962C8B-B14F-4D97-AF65-F5344CB8AC3E}">
        <p14:creationId xmlns:p14="http://schemas.microsoft.com/office/powerpoint/2010/main" val="81878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3B44A5A-7BAD-40CE-A307-BB07D0075B0E}" type="slidenum">
              <a:rPr lang="es-VE" smtClean="0"/>
              <a:t>24</a:t>
            </a:fld>
            <a:endParaRPr lang="es-VE"/>
          </a:p>
        </p:txBody>
      </p:sp>
    </p:spTree>
    <p:extLst>
      <p:ext uri="{BB962C8B-B14F-4D97-AF65-F5344CB8AC3E}">
        <p14:creationId xmlns:p14="http://schemas.microsoft.com/office/powerpoint/2010/main" val="417462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143586" y="3093977"/>
            <a:ext cx="6485814"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Trouble in River City</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12725" y="4010025"/>
            <a:ext cx="4108497"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24:15-31</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C1DA1EC-EDF2-4DCA-8693-15BA357D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08"/>
            <a:ext cx="12161838" cy="682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ea typeface="ヒラギノ角ゴ Pro W3" pitchFamily="80" charset="-128"/>
              </a:rPr>
              <a:t>Seal Judgments</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“When the Lamb broke the </a:t>
            </a:r>
            <a:r>
              <a:rPr lang="en-US" sz="2600" b="1" spc="-150" dirty="0">
                <a:latin typeface="Open Sans Semibold"/>
                <a:ea typeface="Verdana" panose="020B0604030504040204" pitchFamily="34" charset="0"/>
                <a:cs typeface="Verdana" panose="020B0604030504040204" pitchFamily="34" charset="0"/>
              </a:rPr>
              <a:t>seventh seal</a:t>
            </a:r>
            <a:r>
              <a:rPr lang="en-US" sz="2600" spc="-150" dirty="0">
                <a:latin typeface="Open Sans Semibold"/>
                <a:ea typeface="Verdana" panose="020B0604030504040204" pitchFamily="34" charset="0"/>
                <a:cs typeface="Verdana" panose="020B0604030504040204" pitchFamily="34" charset="0"/>
              </a:rPr>
              <a:t>, there was </a:t>
            </a:r>
            <a:r>
              <a:rPr lang="en-US" sz="2600" b="1" spc="-150" dirty="0">
                <a:latin typeface="Open Sans Semibold"/>
                <a:ea typeface="Verdana" panose="020B0604030504040204" pitchFamily="34" charset="0"/>
                <a:cs typeface="Verdana" panose="020B0604030504040204" pitchFamily="34" charset="0"/>
              </a:rPr>
              <a:t>silence</a:t>
            </a:r>
            <a:r>
              <a:rPr lang="en-US" sz="2600" spc="-150" dirty="0">
                <a:latin typeface="Open Sans Semibold"/>
                <a:ea typeface="Verdana" panose="020B0604030504040204" pitchFamily="34" charset="0"/>
                <a:cs typeface="Verdana" panose="020B0604030504040204" pitchFamily="34" charset="0"/>
              </a:rPr>
              <a:t> in heaven for about </a:t>
            </a:r>
            <a:r>
              <a:rPr lang="en-US" sz="2600" b="1" spc="-150" dirty="0">
                <a:latin typeface="Open Sans Semibold"/>
                <a:ea typeface="Verdana" panose="020B0604030504040204" pitchFamily="34" charset="0"/>
                <a:cs typeface="Verdana" panose="020B0604030504040204" pitchFamily="34" charset="0"/>
              </a:rPr>
              <a:t>half an hour</a:t>
            </a:r>
            <a:r>
              <a:rPr lang="en-US" sz="2600" spc="-150" dirty="0">
                <a:latin typeface="Open Sans Semibold"/>
                <a:ea typeface="Verdana" panose="020B0604030504040204" pitchFamily="34" charset="0"/>
                <a:cs typeface="Verdana" panose="020B0604030504040204" pitchFamily="34" charset="0"/>
              </a:rPr>
              <a:t>.” (Rev. 8:1)</a:t>
            </a:r>
          </a:p>
          <a:p>
            <a:pPr algn="just">
              <a:lnSpc>
                <a:spcPct val="114000"/>
              </a:lnSpc>
              <a:spcBef>
                <a:spcPts val="1200"/>
              </a:spcBef>
            </a:pPr>
            <a:endParaRPr lang="en-US" sz="2600" spc="-150" dirty="0">
              <a:latin typeface="Open Sans Semibold"/>
            </a:endParaRPr>
          </a:p>
        </p:txBody>
      </p:sp>
      <p:sp>
        <p:nvSpPr>
          <p:cNvPr id="7"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2404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lnSpcReduction="10000"/>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when you see </a:t>
            </a:r>
            <a:r>
              <a:rPr lang="en-US" sz="2600" b="1" spc="-150" dirty="0">
                <a:latin typeface="Open Sans Semibold"/>
                <a:ea typeface="Verdana" panose="020B0604030504040204" pitchFamily="34" charset="0"/>
                <a:cs typeface="Verdana" panose="020B0604030504040204" pitchFamily="34" charset="0"/>
              </a:rPr>
              <a:t>the Abomination of Desolation </a:t>
            </a:r>
            <a:r>
              <a:rPr lang="en-US" sz="2600" spc="-150" dirty="0">
                <a:latin typeface="Open Sans Semibold"/>
                <a:ea typeface="Verdana" panose="020B0604030504040204" pitchFamily="34" charset="0"/>
                <a:cs typeface="Verdana" panose="020B0604030504040204" pitchFamily="34" charset="0"/>
              </a:rPr>
              <a:t>which was spoken of through Daniel the prophet, standing in the holy place (let the reader understand), then those who are in Judea must flee to the mountains.” (Matt. 24:15)</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Abomination</a:t>
            </a:r>
            <a:r>
              <a:rPr lang="en-US" sz="2600" spc="-150" dirty="0">
                <a:latin typeface="Open Sans Semibold"/>
                <a:ea typeface="Verdana" panose="020B0604030504040204" pitchFamily="34" charset="0"/>
                <a:cs typeface="Verdana" panose="020B0604030504040204" pitchFamily="34" charset="0"/>
              </a:rPr>
              <a:t> - anything greatly disliked or abhorred; intense aversion or loathing; detestation; a vile, shameful or detestable action, condition, habit, etc.</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Desolation</a:t>
            </a:r>
            <a:r>
              <a:rPr lang="en-US" sz="2600" spc="-150" dirty="0">
                <a:latin typeface="Open Sans Semibold"/>
                <a:ea typeface="Verdana" panose="020B0604030504040204" pitchFamily="34" charset="0"/>
                <a:cs typeface="Verdana" panose="020B0604030504040204" pitchFamily="34" charset="0"/>
              </a:rPr>
              <a:t> - devastation, ruin; dreariness, barrenness; deprivation of companionship, loneliness, sorrow, grief, woe.</a:t>
            </a:r>
          </a:p>
          <a:p>
            <a:pPr algn="just">
              <a:lnSpc>
                <a:spcPct val="114000"/>
              </a:lnSpc>
              <a:spcBef>
                <a:spcPts val="1200"/>
              </a:spcBef>
            </a:pPr>
            <a:endParaRPr lang="en-US" sz="20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203071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Lying lips are an abomination to the LORD </a:t>
            </a:r>
            <a:r>
              <a:rPr lang="en-US" sz="2600" spc="-150" dirty="0">
                <a:latin typeface="Open Sans Semibold"/>
                <a:ea typeface="Verdana" panose="020B0604030504040204" pitchFamily="34" charset="0"/>
                <a:cs typeface="Verdana" panose="020B0604030504040204" pitchFamily="34" charset="0"/>
              </a:rPr>
              <a:t>, but those who deal faithfully are His delight.” (Prov. 12:22)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Differing weights are an abomination to the LORD</a:t>
            </a:r>
            <a:r>
              <a:rPr lang="en-US" sz="2600" spc="-150" dirty="0">
                <a:latin typeface="Open Sans Semibold"/>
                <a:ea typeface="Verdana" panose="020B0604030504040204" pitchFamily="34" charset="0"/>
                <a:cs typeface="Verdana" panose="020B0604030504040204" pitchFamily="34" charset="0"/>
              </a:rPr>
              <a:t>, and a false scale is not good.” (Prov. 20:23)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“You shall not lie with </a:t>
            </a:r>
            <a:r>
              <a:rPr lang="en-US" sz="2600" b="1" spc="-150" dirty="0">
                <a:latin typeface="Open Sans Semibold"/>
                <a:ea typeface="Verdana" panose="020B0604030504040204" pitchFamily="34" charset="0"/>
                <a:cs typeface="Verdana" panose="020B0604030504040204" pitchFamily="34" charset="0"/>
              </a:rPr>
              <a:t>a male as one lies with a female</a:t>
            </a:r>
            <a:r>
              <a:rPr lang="en-US" sz="2600" spc="-150" dirty="0">
                <a:latin typeface="Open Sans Semibold"/>
                <a:ea typeface="Verdana" panose="020B0604030504040204" pitchFamily="34" charset="0"/>
                <a:cs typeface="Verdana" panose="020B0604030504040204" pitchFamily="34" charset="0"/>
              </a:rPr>
              <a:t>; it is an </a:t>
            </a:r>
            <a:r>
              <a:rPr lang="en-US" sz="2600" b="1" spc="-150" dirty="0">
                <a:latin typeface="Open Sans Semibold"/>
                <a:ea typeface="Verdana" panose="020B0604030504040204" pitchFamily="34" charset="0"/>
                <a:cs typeface="Verdana" panose="020B0604030504040204" pitchFamily="34" charset="0"/>
              </a:rPr>
              <a:t>abomination</a:t>
            </a:r>
            <a:r>
              <a:rPr lang="en-US" sz="2600" spc="-150" dirty="0">
                <a:latin typeface="Open Sans Semibold"/>
                <a:ea typeface="Verdana" panose="020B0604030504040204" pitchFamily="34" charset="0"/>
                <a:cs typeface="Verdana" panose="020B0604030504040204" pitchFamily="34" charset="0"/>
              </a:rPr>
              <a:t>.” (Lev. 18:22) 	</a:t>
            </a: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“But he walked in the way of the kings of Israel, and even </a:t>
            </a:r>
            <a:r>
              <a:rPr lang="en-US" sz="2600" b="1" spc="-150" dirty="0">
                <a:latin typeface="Open Sans Semibold"/>
                <a:ea typeface="Verdana" panose="020B0604030504040204" pitchFamily="34" charset="0"/>
                <a:cs typeface="Verdana" panose="020B0604030504040204" pitchFamily="34" charset="0"/>
              </a:rPr>
              <a:t>made his son pass through the fire</a:t>
            </a:r>
            <a:r>
              <a:rPr lang="en-US" sz="2600" spc="-150" dirty="0">
                <a:latin typeface="Open Sans Semibold"/>
                <a:ea typeface="Verdana" panose="020B0604030504040204" pitchFamily="34" charset="0"/>
                <a:cs typeface="Verdana" panose="020B0604030504040204" pitchFamily="34" charset="0"/>
              </a:rPr>
              <a:t>, according to the </a:t>
            </a:r>
            <a:r>
              <a:rPr lang="en-US" sz="2600" b="1" spc="-150" dirty="0">
                <a:latin typeface="Open Sans Semibold"/>
                <a:ea typeface="Verdana" panose="020B0604030504040204" pitchFamily="34" charset="0"/>
                <a:cs typeface="Verdana" panose="020B0604030504040204" pitchFamily="34" charset="0"/>
              </a:rPr>
              <a:t>abominations of the nations </a:t>
            </a:r>
            <a:r>
              <a:rPr lang="en-US" sz="2600" spc="-150" dirty="0">
                <a:latin typeface="Open Sans Semibold"/>
                <a:ea typeface="Verdana" panose="020B0604030504040204" pitchFamily="34" charset="0"/>
                <a:cs typeface="Verdana" panose="020B0604030504040204" pitchFamily="34" charset="0"/>
              </a:rPr>
              <a:t>whom the LORD had driven out from before the sons of Israel.” (2 Kings 16:3)</a:t>
            </a:r>
          </a:p>
          <a:p>
            <a:pPr algn="just">
              <a:lnSpc>
                <a:spcPct val="114000"/>
              </a:lnSpc>
              <a:spcBef>
                <a:spcPts val="1200"/>
              </a:spcBef>
            </a:pPr>
            <a:endParaRPr lang="en-US" sz="200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230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when you see </a:t>
            </a:r>
            <a:r>
              <a:rPr lang="en-US" sz="2600" b="1" spc="-150" dirty="0">
                <a:latin typeface="Open Sans Semibold"/>
                <a:ea typeface="Verdana" panose="020B0604030504040204" pitchFamily="34" charset="0"/>
                <a:cs typeface="Verdana" panose="020B0604030504040204" pitchFamily="34" charset="0"/>
              </a:rPr>
              <a:t>the Abomination of Desolation </a:t>
            </a:r>
            <a:r>
              <a:rPr lang="en-US" sz="2600" spc="-150" dirty="0">
                <a:latin typeface="Open Sans Semibold"/>
                <a:ea typeface="Verdana" panose="020B0604030504040204" pitchFamily="34" charset="0"/>
                <a:cs typeface="Verdana" panose="020B0604030504040204" pitchFamily="34" charset="0"/>
              </a:rPr>
              <a:t>which was spoken of </a:t>
            </a:r>
            <a:r>
              <a:rPr lang="en-US" sz="2600" b="1" spc="-150" dirty="0">
                <a:latin typeface="Open Sans Semibold"/>
                <a:ea typeface="Verdana" panose="020B0604030504040204" pitchFamily="34" charset="0"/>
                <a:cs typeface="Verdana" panose="020B0604030504040204" pitchFamily="34" charset="0"/>
              </a:rPr>
              <a:t>through Daniel the prophet</a:t>
            </a:r>
            <a:r>
              <a:rPr lang="en-US" sz="2600" spc="-150" dirty="0">
                <a:latin typeface="Open Sans Semibold"/>
                <a:ea typeface="Verdana" panose="020B0604030504040204" pitchFamily="34" charset="0"/>
                <a:cs typeface="Verdana" panose="020B0604030504040204" pitchFamily="34" charset="0"/>
              </a:rPr>
              <a:t>, standing in the holy place (let the reader understand), then those who are in Judea must flee to the mountains.” (Matt. 24:15)</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will make a firm covenant with the many for one week, but in the middle of the week he will put a stop to sacrifice and grain offering; and on the wing of </a:t>
            </a:r>
            <a:r>
              <a:rPr lang="en-US" sz="2600" b="1" spc="-150" dirty="0">
                <a:latin typeface="Open Sans Semibold"/>
                <a:ea typeface="Verdana" panose="020B0604030504040204" pitchFamily="34" charset="0"/>
                <a:cs typeface="Verdana" panose="020B0604030504040204" pitchFamily="34" charset="0"/>
              </a:rPr>
              <a:t>abominations</a:t>
            </a:r>
            <a:r>
              <a:rPr lang="en-US" sz="2600" spc="-150" dirty="0">
                <a:latin typeface="Open Sans Semibold"/>
                <a:ea typeface="Verdana" panose="020B0604030504040204" pitchFamily="34" charset="0"/>
                <a:cs typeface="Verdana" panose="020B0604030504040204" pitchFamily="34" charset="0"/>
              </a:rPr>
              <a:t> will come </a:t>
            </a:r>
            <a:r>
              <a:rPr lang="en-US" sz="2600" b="1" spc="-150" dirty="0">
                <a:latin typeface="Open Sans Semibold"/>
                <a:ea typeface="Verdana" panose="020B0604030504040204" pitchFamily="34" charset="0"/>
                <a:cs typeface="Verdana" panose="020B0604030504040204" pitchFamily="34" charset="0"/>
              </a:rPr>
              <a:t>one who makes desolate</a:t>
            </a:r>
            <a:r>
              <a:rPr lang="en-US" sz="2600" spc="-150" dirty="0">
                <a:latin typeface="Open Sans Semibold"/>
                <a:ea typeface="Verdana" panose="020B0604030504040204" pitchFamily="34" charset="0"/>
                <a:cs typeface="Verdana" panose="020B0604030504040204" pitchFamily="34" charset="0"/>
              </a:rPr>
              <a:t>, even until a complete destruction, one that is decreed, is poured out on the </a:t>
            </a:r>
            <a:r>
              <a:rPr lang="en-US" sz="2600" b="1" spc="-150" dirty="0">
                <a:latin typeface="Open Sans Semibold"/>
                <a:ea typeface="Verdana" panose="020B0604030504040204" pitchFamily="34" charset="0"/>
                <a:cs typeface="Verdana" panose="020B0604030504040204" pitchFamily="34" charset="0"/>
              </a:rPr>
              <a:t>one who makes desolate</a:t>
            </a:r>
            <a:r>
              <a:rPr lang="en-US" sz="2600" spc="-150" dirty="0">
                <a:latin typeface="Open Sans Semibold"/>
                <a:ea typeface="Verdana" panose="020B0604030504040204" pitchFamily="34" charset="0"/>
                <a:cs typeface="Verdana" panose="020B0604030504040204" pitchFamily="34" charset="0"/>
              </a:rPr>
              <a:t>.” (Dan. 9:27)</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119760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p>
          <a:p>
            <a:pPr lvl="0" algn="just">
              <a:lnSpc>
                <a:spcPct val="114000"/>
              </a:lnSpc>
              <a:spcBef>
                <a:spcPts val="1200"/>
              </a:spcBef>
            </a:pPr>
            <a:r>
              <a:rPr lang="en-US" sz="2600" spc="-150" dirty="0">
                <a:solidFill>
                  <a:prstClr val="black"/>
                </a:solidFill>
                <a:latin typeface="Open Sans Semibold"/>
                <a:ea typeface="Verdana" panose="020B0604030504040204" pitchFamily="34" charset="0"/>
                <a:cs typeface="Verdana" panose="020B0604030504040204" pitchFamily="34" charset="0"/>
              </a:rPr>
              <a:t>“Forces from him will arise, desecrate the sanctuary fortress, and do away with the regular sacrifice. And they will set up the </a:t>
            </a:r>
            <a:r>
              <a:rPr lang="en-US" sz="2600" b="1" spc="-150" dirty="0">
                <a:solidFill>
                  <a:prstClr val="black"/>
                </a:solidFill>
                <a:latin typeface="Open Sans Semibold"/>
                <a:ea typeface="Verdana" panose="020B0604030504040204" pitchFamily="34" charset="0"/>
                <a:cs typeface="Verdana" panose="020B0604030504040204" pitchFamily="34" charset="0"/>
              </a:rPr>
              <a:t>abomination of desolation</a:t>
            </a:r>
            <a:r>
              <a:rPr lang="en-US" sz="2600" spc="-150" dirty="0">
                <a:solidFill>
                  <a:prstClr val="black"/>
                </a:solidFill>
                <a:latin typeface="Open Sans Semibold"/>
                <a:ea typeface="Verdana" panose="020B0604030504040204" pitchFamily="34" charset="0"/>
                <a:cs typeface="Verdana" panose="020B0604030504040204" pitchFamily="34" charset="0"/>
              </a:rPr>
              <a:t>.” (Dan. 11:31)</a:t>
            </a:r>
          </a:p>
          <a:p>
            <a:pPr lvl="0" algn="just">
              <a:lnSpc>
                <a:spcPct val="114000"/>
              </a:lnSpc>
              <a:spcBef>
                <a:spcPts val="1200"/>
              </a:spcBef>
            </a:pPr>
            <a:r>
              <a:rPr lang="en-US" sz="2600" spc="-150" dirty="0">
                <a:solidFill>
                  <a:prstClr val="black"/>
                </a:solidFill>
                <a:latin typeface="Open Sans Semibold"/>
                <a:ea typeface="Verdana" panose="020B0604030504040204" pitchFamily="34" charset="0"/>
                <a:cs typeface="Verdana" panose="020B0604030504040204" pitchFamily="34" charset="0"/>
              </a:rPr>
              <a:t>“From the time that the regular sacrifice is abolished and the </a:t>
            </a:r>
            <a:r>
              <a:rPr lang="en-US" sz="2600" b="1" spc="-150" dirty="0">
                <a:solidFill>
                  <a:prstClr val="black"/>
                </a:solidFill>
                <a:latin typeface="Open Sans Semibold"/>
                <a:ea typeface="Verdana" panose="020B0604030504040204" pitchFamily="34" charset="0"/>
                <a:cs typeface="Verdana" panose="020B0604030504040204" pitchFamily="34" charset="0"/>
              </a:rPr>
              <a:t>abomination of desolation </a:t>
            </a:r>
            <a:r>
              <a:rPr lang="en-US" sz="2600" spc="-150" dirty="0">
                <a:solidFill>
                  <a:prstClr val="black"/>
                </a:solidFill>
                <a:latin typeface="Open Sans Semibold"/>
                <a:ea typeface="Verdana" panose="020B0604030504040204" pitchFamily="34" charset="0"/>
                <a:cs typeface="Verdana" panose="020B0604030504040204" pitchFamily="34" charset="0"/>
              </a:rPr>
              <a:t>is set up, there will be 1,290 days</a:t>
            </a:r>
            <a:r>
              <a:rPr lang="en-US" sz="2600" spc="-150" dirty="0">
                <a:solidFill>
                  <a:prstClr val="black"/>
                </a:solidFill>
                <a:latin typeface="Open Sans Semibold"/>
              </a:rPr>
              <a:t>.” </a:t>
            </a:r>
            <a:r>
              <a:rPr lang="en-US" sz="2600" spc="-150" dirty="0">
                <a:solidFill>
                  <a:prstClr val="black"/>
                </a:solidFill>
                <a:latin typeface="Open Sans Semibold"/>
                <a:ea typeface="Verdana" panose="020B0604030504040204" pitchFamily="34" charset="0"/>
                <a:cs typeface="Verdana" panose="020B0604030504040204" pitchFamily="34" charset="0"/>
              </a:rPr>
              <a:t>(Dan. 12:11)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“They also broke down the sacred pillar of Baal and broke down the house of Baal, and </a:t>
            </a:r>
            <a:r>
              <a:rPr lang="en-US" sz="2600" b="1" spc="-150" dirty="0">
                <a:latin typeface="Open Sans Semibold"/>
                <a:ea typeface="Verdana" panose="020B0604030504040204" pitchFamily="34" charset="0"/>
                <a:cs typeface="Verdana" panose="020B0604030504040204" pitchFamily="34" charset="0"/>
              </a:rPr>
              <a:t>made it a latrine to this day</a:t>
            </a:r>
            <a:r>
              <a:rPr lang="en-US" sz="2600" spc="-150" dirty="0">
                <a:latin typeface="Open Sans Semibold"/>
                <a:ea typeface="Verdana" panose="020B0604030504040204" pitchFamily="34" charset="0"/>
                <a:cs typeface="Verdana" panose="020B0604030504040204" pitchFamily="34" charset="0"/>
              </a:rPr>
              <a:t>.” (2 Kings 10:27)</a:t>
            </a:r>
          </a:p>
          <a:p>
            <a:pPr algn="just">
              <a:lnSpc>
                <a:spcPct val="114000"/>
              </a:lnSpc>
              <a:spcBef>
                <a:spcPts val="1200"/>
              </a:spcBef>
            </a:pPr>
            <a:endParaRPr lang="en-US" sz="20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5253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said to me, ‘Son of man, do you see what they are doing, the great abominations which the house of Israel are committing here, so that I would be far from My sanctuary? But yet you will see still greater abominations.’ Then He brought me to the entrance of the court, and when I looked, behold, a hole in the wall. He said to me, ‘Son of man, now dig through the wall.’ So I dug through the wall, and behold, an entrance. And He said to me, ‘Go in and see the wicked abominations that they are committing here.’ So I entered and looked, and behold, </a:t>
            </a:r>
            <a:r>
              <a:rPr lang="en-US" sz="2600" b="1" spc="-150" dirty="0">
                <a:latin typeface="Open Sans Semibold"/>
                <a:ea typeface="Verdana" panose="020B0604030504040204" pitchFamily="34" charset="0"/>
                <a:cs typeface="Verdana" panose="020B0604030504040204" pitchFamily="34" charset="0"/>
              </a:rPr>
              <a:t>every form of creeping things and beasts and detestable things</a:t>
            </a:r>
            <a:r>
              <a:rPr lang="en-US" sz="2600" spc="-150" dirty="0">
                <a:latin typeface="Open Sans Semibold"/>
                <a:ea typeface="Verdana" panose="020B0604030504040204" pitchFamily="34" charset="0"/>
                <a:cs typeface="Verdana" panose="020B0604030504040204" pitchFamily="34" charset="0"/>
              </a:rPr>
              <a:t>, with </a:t>
            </a:r>
            <a:r>
              <a:rPr lang="en-US" sz="2600" b="1" spc="-150" dirty="0">
                <a:latin typeface="Open Sans Semibold"/>
                <a:ea typeface="Verdana" panose="020B0604030504040204" pitchFamily="34" charset="0"/>
                <a:cs typeface="Verdana" panose="020B0604030504040204" pitchFamily="34" charset="0"/>
              </a:rPr>
              <a:t>all the idols</a:t>
            </a:r>
            <a:r>
              <a:rPr lang="en-US" sz="2600" spc="-150" dirty="0">
                <a:latin typeface="Open Sans Semibold"/>
                <a:ea typeface="Verdana" panose="020B0604030504040204" pitchFamily="34" charset="0"/>
                <a:cs typeface="Verdana" panose="020B0604030504040204" pitchFamily="34" charset="0"/>
              </a:rPr>
              <a:t> of the house of Israel, were </a:t>
            </a:r>
            <a:r>
              <a:rPr lang="en-US" sz="2600" b="1" spc="-150" dirty="0">
                <a:latin typeface="Open Sans Semibold"/>
                <a:ea typeface="Verdana" panose="020B0604030504040204" pitchFamily="34" charset="0"/>
                <a:cs typeface="Verdana" panose="020B0604030504040204" pitchFamily="34" charset="0"/>
              </a:rPr>
              <a:t>carved on the wall all around</a:t>
            </a:r>
            <a:r>
              <a:rPr lang="en-US" sz="2600" spc="-150" dirty="0">
                <a:latin typeface="Open Sans Semibold"/>
                <a:ea typeface="Verdana" panose="020B0604030504040204" pitchFamily="34" charset="0"/>
                <a:cs typeface="Verdana" panose="020B0604030504040204" pitchFamily="34" charset="0"/>
              </a:rPr>
              <a:t>.” (Ezek. 8:6-10)</a:t>
            </a:r>
          </a:p>
          <a:p>
            <a:pPr algn="just">
              <a:lnSpc>
                <a:spcPct val="114000"/>
              </a:lnSpc>
              <a:spcBef>
                <a:spcPts val="1200"/>
              </a:spcBef>
            </a:pPr>
            <a:endParaRPr lang="en-US" sz="20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417777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600"/>
              </a:spcBef>
            </a:pPr>
            <a:r>
              <a:rPr lang="en-US" sz="2800" b="1" spc="-150" dirty="0">
                <a:latin typeface="Open Sans Semibold"/>
                <a:ea typeface="ヒラギノ角ゴ Pro W3" pitchFamily="80" charset="-128"/>
              </a:rPr>
              <a:t>Abomination of Desolation</a:t>
            </a:r>
            <a:endParaRPr lang="en-US" sz="2800" b="1" spc="-150" dirty="0">
              <a:latin typeface="Open Sans Semibold"/>
              <a:ea typeface="Verdana" panose="020B0604030504040204" pitchFamily="34" charset="0"/>
              <a:cs typeface="Verdana" panose="020B0604030504040204" pitchFamily="34" charset="0"/>
            </a:endParaRP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“Let no one in any way deceive you, for it will not come unless the apostasy comes first, and the </a:t>
            </a:r>
            <a:r>
              <a:rPr lang="en-US" sz="2600" b="1" spc="-150" dirty="0">
                <a:latin typeface="Open Sans Semibold"/>
                <a:ea typeface="Verdana" panose="020B0604030504040204" pitchFamily="34" charset="0"/>
                <a:cs typeface="Verdana" panose="020B0604030504040204" pitchFamily="34" charset="0"/>
              </a:rPr>
              <a:t>man of lawlessness </a:t>
            </a:r>
            <a:r>
              <a:rPr lang="en-US" sz="2600" spc="-150" dirty="0">
                <a:latin typeface="Open Sans Semibold"/>
                <a:ea typeface="Verdana" panose="020B0604030504040204" pitchFamily="34" charset="0"/>
                <a:cs typeface="Verdana" panose="020B0604030504040204" pitchFamily="34" charset="0"/>
              </a:rPr>
              <a:t>is revealed, the son of destruction, who opposes and exalts himself above every so-called god or object of worship, so that </a:t>
            </a:r>
            <a:r>
              <a:rPr lang="en-US" sz="2600" b="1" spc="-150" dirty="0">
                <a:latin typeface="Open Sans Semibold"/>
                <a:ea typeface="Verdana" panose="020B0604030504040204" pitchFamily="34" charset="0"/>
                <a:cs typeface="Verdana" panose="020B0604030504040204" pitchFamily="34" charset="0"/>
              </a:rPr>
              <a:t>he takes his seat in the temple of God</a:t>
            </a:r>
            <a:r>
              <a:rPr lang="en-US" sz="2600" spc="-150" dirty="0">
                <a:latin typeface="Open Sans Semibold"/>
                <a:ea typeface="Verdana" panose="020B0604030504040204" pitchFamily="34" charset="0"/>
                <a:cs typeface="Verdana" panose="020B0604030504040204" pitchFamily="34" charset="0"/>
              </a:rPr>
              <a:t>, displaying himself </a:t>
            </a:r>
            <a:r>
              <a:rPr lang="en-US" sz="2600" b="1" spc="-150" dirty="0">
                <a:latin typeface="Open Sans Semibold"/>
                <a:ea typeface="Verdana" panose="020B0604030504040204" pitchFamily="34" charset="0"/>
                <a:cs typeface="Verdana" panose="020B0604030504040204" pitchFamily="34" charset="0"/>
              </a:rPr>
              <a:t>as being God</a:t>
            </a:r>
            <a:r>
              <a:rPr lang="en-US" sz="2600" spc="-150" dirty="0">
                <a:latin typeface="Open Sans Semibold"/>
                <a:ea typeface="Verdana" panose="020B0604030504040204" pitchFamily="34" charset="0"/>
                <a:cs typeface="Verdana" panose="020B0604030504040204" pitchFamily="34" charset="0"/>
              </a:rPr>
              <a:t>.” (2 Thess. 2:3-4)</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“It was also given to him to </a:t>
            </a:r>
            <a:r>
              <a:rPr lang="en-US" sz="2600" b="1" spc="-150" dirty="0">
                <a:latin typeface="Open Sans Semibold"/>
                <a:ea typeface="Verdana" panose="020B0604030504040204" pitchFamily="34" charset="0"/>
                <a:cs typeface="Verdana" panose="020B0604030504040204" pitchFamily="34" charset="0"/>
              </a:rPr>
              <a:t>make war with the saints </a:t>
            </a:r>
            <a:r>
              <a:rPr lang="en-US" sz="2600" spc="-150" dirty="0">
                <a:latin typeface="Open Sans Semibold"/>
                <a:ea typeface="Verdana" panose="020B0604030504040204" pitchFamily="34" charset="0"/>
                <a:cs typeface="Verdana" panose="020B0604030504040204" pitchFamily="34" charset="0"/>
              </a:rPr>
              <a:t>and to overcome them, and </a:t>
            </a:r>
            <a:r>
              <a:rPr lang="en-US" sz="2600" b="1" spc="-150" dirty="0">
                <a:latin typeface="Open Sans Semibold"/>
                <a:ea typeface="Verdana" panose="020B0604030504040204" pitchFamily="34" charset="0"/>
                <a:cs typeface="Verdana" panose="020B0604030504040204" pitchFamily="34" charset="0"/>
              </a:rPr>
              <a:t>authority over every tribe and people and tongue and nation </a:t>
            </a:r>
            <a:r>
              <a:rPr lang="en-US" sz="2600" spc="-150" dirty="0">
                <a:latin typeface="Open Sans Semibold"/>
                <a:ea typeface="Verdana" panose="020B0604030504040204" pitchFamily="34" charset="0"/>
                <a:cs typeface="Verdana" panose="020B0604030504040204" pitchFamily="34" charset="0"/>
              </a:rPr>
              <a:t>was given to him.” (Rev. 13:7)</a:t>
            </a:r>
          </a:p>
          <a:p>
            <a:pPr algn="just">
              <a:lnSpc>
                <a:spcPct val="114000"/>
              </a:lnSpc>
              <a:spcBef>
                <a:spcPts val="1200"/>
              </a:spcBef>
            </a:pPr>
            <a:endParaRPr lang="en-US" sz="200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65858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endParaRPr lang="en-US" sz="2800" b="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deceives those who dwell on the earth because of the </a:t>
            </a:r>
            <a:r>
              <a:rPr lang="en-US" sz="2600" b="1" spc="-150" dirty="0">
                <a:latin typeface="Open Sans Semibold"/>
                <a:ea typeface="Verdana" panose="020B0604030504040204" pitchFamily="34" charset="0"/>
                <a:cs typeface="Verdana" panose="020B0604030504040204" pitchFamily="34" charset="0"/>
              </a:rPr>
              <a:t>signs </a:t>
            </a:r>
            <a:r>
              <a:rPr lang="en-US" sz="2600" spc="-150" dirty="0">
                <a:latin typeface="Open Sans Semibold"/>
                <a:ea typeface="Verdana" panose="020B0604030504040204" pitchFamily="34" charset="0"/>
                <a:cs typeface="Verdana" panose="020B0604030504040204" pitchFamily="34" charset="0"/>
              </a:rPr>
              <a:t>which it was given him to perform in the presence of the beast, telling those who dwell on the earth to </a:t>
            </a:r>
            <a:r>
              <a:rPr lang="en-US" sz="2600" b="1" spc="-150" dirty="0">
                <a:latin typeface="Open Sans Semibold"/>
                <a:ea typeface="Verdana" panose="020B0604030504040204" pitchFamily="34" charset="0"/>
                <a:cs typeface="Verdana" panose="020B0604030504040204" pitchFamily="34" charset="0"/>
              </a:rPr>
              <a:t>make an image to the beast </a:t>
            </a:r>
            <a:r>
              <a:rPr lang="en-US" sz="2600" spc="-150" dirty="0">
                <a:latin typeface="Open Sans Semibold"/>
                <a:ea typeface="Verdana" panose="020B0604030504040204" pitchFamily="34" charset="0"/>
                <a:cs typeface="Verdana" panose="020B0604030504040204" pitchFamily="34" charset="0"/>
              </a:rPr>
              <a:t>who had the wound of the sword and has come to life. And it was given to him to give breath to the image of the beast, so that the image of the beast would even speak and cause </a:t>
            </a:r>
            <a:r>
              <a:rPr lang="en-US" sz="2600" b="1" spc="-150" dirty="0">
                <a:latin typeface="Open Sans Semibold"/>
                <a:ea typeface="Verdana" panose="020B0604030504040204" pitchFamily="34" charset="0"/>
                <a:cs typeface="Verdana" panose="020B0604030504040204" pitchFamily="34" charset="0"/>
              </a:rPr>
              <a:t>as many as do not worship the image of the beast to be killed</a:t>
            </a:r>
            <a:r>
              <a:rPr lang="en-US" sz="2600" spc="-150" dirty="0">
                <a:latin typeface="Open Sans Semibold"/>
                <a:ea typeface="Verdana" panose="020B0604030504040204" pitchFamily="34" charset="0"/>
                <a:cs typeface="Verdana" panose="020B0604030504040204" pitchFamily="34" charset="0"/>
              </a:rPr>
              <a:t>.” (Rev. 13:14-15) </a:t>
            </a:r>
          </a:p>
          <a:p>
            <a:pPr algn="just">
              <a:lnSpc>
                <a:spcPct val="114000"/>
              </a:lnSpc>
              <a:spcBef>
                <a:spcPts val="1200"/>
              </a:spcBef>
            </a:pPr>
            <a:endParaRPr lang="en-US" sz="200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101775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endParaRPr lang="en-US" sz="2800" b="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Then</a:t>
            </a:r>
            <a:r>
              <a:rPr lang="en-US" sz="2600" spc="-150" dirty="0">
                <a:latin typeface="Open Sans Semibold"/>
                <a:ea typeface="Verdana" panose="020B0604030504040204" pitchFamily="34" charset="0"/>
                <a:cs typeface="Verdana" panose="020B0604030504040204" pitchFamily="34" charset="0"/>
              </a:rPr>
              <a:t> those who are in Judea must </a:t>
            </a:r>
            <a:r>
              <a:rPr lang="en-US" sz="2600" b="1" spc="-150" dirty="0">
                <a:latin typeface="Open Sans Semibold"/>
                <a:ea typeface="Verdana" panose="020B0604030504040204" pitchFamily="34" charset="0"/>
                <a:cs typeface="Verdana" panose="020B0604030504040204" pitchFamily="34" charset="0"/>
              </a:rPr>
              <a:t>flee to the mountains</a:t>
            </a:r>
            <a:r>
              <a:rPr lang="en-US" sz="2600" spc="-150" dirty="0">
                <a:latin typeface="Open Sans Semibold"/>
                <a:ea typeface="Verdana" panose="020B0604030504040204" pitchFamily="34" charset="0"/>
                <a:cs typeface="Verdana" panose="020B0604030504040204" pitchFamily="34" charset="0"/>
              </a:rPr>
              <a:t>. Whoever is on the housetop must </a:t>
            </a:r>
            <a:r>
              <a:rPr lang="en-US" sz="2600" b="1" spc="-150" dirty="0">
                <a:latin typeface="Open Sans Semibold"/>
                <a:ea typeface="Verdana" panose="020B0604030504040204" pitchFamily="34" charset="0"/>
                <a:cs typeface="Verdana" panose="020B0604030504040204" pitchFamily="34" charset="0"/>
              </a:rPr>
              <a:t>not go down </a:t>
            </a:r>
            <a:r>
              <a:rPr lang="en-US" sz="2600" spc="-150" dirty="0">
                <a:latin typeface="Open Sans Semibold"/>
                <a:ea typeface="Verdana" panose="020B0604030504040204" pitchFamily="34" charset="0"/>
                <a:cs typeface="Verdana" panose="020B0604030504040204" pitchFamily="34" charset="0"/>
              </a:rPr>
              <a:t>to get the things out that are in his house. Whoever is in the field must </a:t>
            </a:r>
            <a:r>
              <a:rPr lang="en-US" sz="2600" b="1" spc="-150" dirty="0">
                <a:latin typeface="Open Sans Semibold"/>
                <a:ea typeface="Verdana" panose="020B0604030504040204" pitchFamily="34" charset="0"/>
                <a:cs typeface="Verdana" panose="020B0604030504040204" pitchFamily="34" charset="0"/>
              </a:rPr>
              <a:t>not turn back </a:t>
            </a:r>
            <a:r>
              <a:rPr lang="en-US" sz="2600" spc="-150" dirty="0">
                <a:latin typeface="Open Sans Semibold"/>
                <a:ea typeface="Verdana" panose="020B0604030504040204" pitchFamily="34" charset="0"/>
                <a:cs typeface="Verdana" panose="020B0604030504040204" pitchFamily="34" charset="0"/>
              </a:rPr>
              <a:t>to get his cloak. But </a:t>
            </a:r>
            <a:r>
              <a:rPr lang="en-US" sz="2600" b="1" spc="-150" dirty="0">
                <a:latin typeface="Open Sans Semibold"/>
                <a:ea typeface="Verdana" panose="020B0604030504040204" pitchFamily="34" charset="0"/>
                <a:cs typeface="Verdana" panose="020B0604030504040204" pitchFamily="34" charset="0"/>
              </a:rPr>
              <a:t>woe to those </a:t>
            </a:r>
            <a:r>
              <a:rPr lang="en-US" sz="2600" spc="-150" dirty="0">
                <a:latin typeface="Open Sans Semibold"/>
                <a:ea typeface="Verdana" panose="020B0604030504040204" pitchFamily="34" charset="0"/>
                <a:cs typeface="Verdana" panose="020B0604030504040204" pitchFamily="34" charset="0"/>
              </a:rPr>
              <a:t>who are </a:t>
            </a:r>
            <a:r>
              <a:rPr lang="en-US" sz="2600" b="1" spc="-150" dirty="0">
                <a:latin typeface="Open Sans Semibold"/>
                <a:ea typeface="Verdana" panose="020B0604030504040204" pitchFamily="34" charset="0"/>
                <a:cs typeface="Verdana" panose="020B0604030504040204" pitchFamily="34" charset="0"/>
              </a:rPr>
              <a:t>pregnant</a:t>
            </a:r>
            <a:r>
              <a:rPr lang="en-US" sz="2600" spc="-150" dirty="0">
                <a:latin typeface="Open Sans Semibold"/>
                <a:ea typeface="Verdana" panose="020B0604030504040204" pitchFamily="34" charset="0"/>
                <a:cs typeface="Verdana" panose="020B0604030504040204" pitchFamily="34" charset="0"/>
              </a:rPr>
              <a:t> and to those who are </a:t>
            </a:r>
            <a:r>
              <a:rPr lang="en-US" sz="2600" b="1" spc="-150" dirty="0">
                <a:latin typeface="Open Sans Semibold"/>
                <a:ea typeface="Verdana" panose="020B0604030504040204" pitchFamily="34" charset="0"/>
                <a:cs typeface="Verdana" panose="020B0604030504040204" pitchFamily="34" charset="0"/>
              </a:rPr>
              <a:t>nursing babies </a:t>
            </a:r>
            <a:r>
              <a:rPr lang="en-US" sz="2600" spc="-150" dirty="0">
                <a:latin typeface="Open Sans Semibold"/>
                <a:ea typeface="Verdana" panose="020B0604030504040204" pitchFamily="34" charset="0"/>
                <a:cs typeface="Verdana" panose="020B0604030504040204" pitchFamily="34" charset="0"/>
              </a:rPr>
              <a:t>in those days! But pray that your flight will not be in the </a:t>
            </a:r>
            <a:r>
              <a:rPr lang="en-US" sz="2600" b="1" spc="-150" dirty="0">
                <a:latin typeface="Open Sans Semibold"/>
                <a:ea typeface="Verdana" panose="020B0604030504040204" pitchFamily="34" charset="0"/>
                <a:cs typeface="Verdana" panose="020B0604030504040204" pitchFamily="34" charset="0"/>
              </a:rPr>
              <a:t>winter</a:t>
            </a:r>
            <a:r>
              <a:rPr lang="en-US" sz="2600" spc="-150" dirty="0">
                <a:latin typeface="Open Sans Semibold"/>
                <a:ea typeface="Verdana" panose="020B0604030504040204" pitchFamily="34" charset="0"/>
                <a:cs typeface="Verdana" panose="020B0604030504040204" pitchFamily="34" charset="0"/>
              </a:rPr>
              <a:t>, or on a </a:t>
            </a:r>
            <a:r>
              <a:rPr lang="en-US" sz="2600" b="1" spc="-150" dirty="0">
                <a:latin typeface="Open Sans Semibold"/>
                <a:ea typeface="Verdana" panose="020B0604030504040204" pitchFamily="34" charset="0"/>
                <a:cs typeface="Verdana" panose="020B0604030504040204" pitchFamily="34" charset="0"/>
              </a:rPr>
              <a:t>Sabbath</a:t>
            </a:r>
            <a:r>
              <a:rPr lang="en-US" sz="2600" spc="-150" dirty="0">
                <a:latin typeface="Open Sans Semibold"/>
                <a:ea typeface="Verdana" panose="020B0604030504040204" pitchFamily="34" charset="0"/>
                <a:cs typeface="Verdana" panose="020B0604030504040204" pitchFamily="34" charset="0"/>
              </a:rPr>
              <a:t>.” (Matt. 24:16-20)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the </a:t>
            </a:r>
            <a:r>
              <a:rPr lang="en-US" sz="2600" b="1" spc="-150" dirty="0">
                <a:latin typeface="Open Sans Semibold"/>
                <a:ea typeface="Verdana" panose="020B0604030504040204" pitchFamily="34" charset="0"/>
                <a:cs typeface="Verdana" panose="020B0604030504040204" pitchFamily="34" charset="0"/>
              </a:rPr>
              <a:t>two wings of the great eagle </a:t>
            </a:r>
            <a:r>
              <a:rPr lang="en-US" sz="2600" spc="-150" dirty="0">
                <a:latin typeface="Open Sans Semibold"/>
                <a:ea typeface="Verdana" panose="020B0604030504040204" pitchFamily="34" charset="0"/>
                <a:cs typeface="Verdana" panose="020B0604030504040204" pitchFamily="34" charset="0"/>
              </a:rPr>
              <a:t>were given to the woman, so that she could fly into the wilderness to her place, where she was nourished for a time and times and half a time, </a:t>
            </a:r>
            <a:r>
              <a:rPr lang="en-US" sz="2600" b="1" spc="-150" dirty="0">
                <a:latin typeface="Open Sans Semibold"/>
                <a:ea typeface="Verdana" panose="020B0604030504040204" pitchFamily="34" charset="0"/>
                <a:cs typeface="Verdana" panose="020B0604030504040204" pitchFamily="34" charset="0"/>
              </a:rPr>
              <a:t>from the presence of the serpent</a:t>
            </a:r>
            <a:r>
              <a:rPr lang="en-US" sz="2600" spc="-150" dirty="0">
                <a:latin typeface="Open Sans Semibold"/>
                <a:ea typeface="Verdana" panose="020B0604030504040204" pitchFamily="34" charset="0"/>
                <a:cs typeface="Verdana" panose="020B0604030504040204" pitchFamily="34" charset="0"/>
              </a:rPr>
              <a:t>.” (Rev. 12:14)</a:t>
            </a:r>
          </a:p>
          <a:p>
            <a:pPr algn="just">
              <a:lnSpc>
                <a:spcPct val="114000"/>
              </a:lnSpc>
              <a:spcBef>
                <a:spcPts val="1200"/>
              </a:spcBef>
            </a:pPr>
            <a:endParaRPr lang="en-US" sz="200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5134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endParaRPr lang="en-US" sz="2800" b="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latin typeface="Open Sans Semibold"/>
              </a:rPr>
              <a:t>But he hesitated. So the men seized his hand and the hand of his wife and the hands of his two daughters, for the compassion of the </a:t>
            </a:r>
            <a:r>
              <a:rPr lang="en-US" sz="2600" cap="small" dirty="0">
                <a:latin typeface="Open Sans Semibold"/>
              </a:rPr>
              <a:t>Lord</a:t>
            </a:r>
            <a:r>
              <a:rPr lang="en-US" sz="2600" dirty="0">
                <a:latin typeface="Open Sans Semibold"/>
              </a:rPr>
              <a:t> was upon him; and they brought him out, and put him outside the city.</a:t>
            </a:r>
            <a:r>
              <a:rPr lang="en-US" sz="2600" spc="-150" dirty="0">
                <a:latin typeface="Open Sans Semibold"/>
                <a:ea typeface="Verdana" panose="020B0604030504040204" pitchFamily="34" charset="0"/>
                <a:cs typeface="Verdana" panose="020B0604030504040204" pitchFamily="34" charset="0"/>
              </a:rPr>
              <a:t>” (Gen 19:16)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latin typeface="Open Sans Semibold"/>
              </a:rPr>
              <a:t>Whoever seeks to keep his life will lose it, and whoever loses his life will preserve it.</a:t>
            </a:r>
            <a:r>
              <a:rPr lang="en-US" sz="2600" spc="-150" dirty="0">
                <a:latin typeface="Open Sans Semibold"/>
                <a:ea typeface="Verdana" panose="020B0604030504040204" pitchFamily="34" charset="0"/>
                <a:cs typeface="Verdana" panose="020B0604030504040204" pitchFamily="34" charset="0"/>
              </a:rPr>
              <a:t>” (Luke 17:33)</a:t>
            </a: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3924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“Therefore when you see the Abomination of Desolation which was spoken of through Daniel the prophet, standing in the holy place (let the reader understand), then those who are in Judea must flee to the mountains. Whoever is on the housetop must not go down to get the things out that are in his house. Whoever is in the field must not turn back to get his cloak. But woe to those who are pregnant and to those who are nursing babies in those days! But pray that your flight will not be in the winter, or on a Sabbath.” (Matt. 24:15-20)</a:t>
            </a:r>
          </a:p>
          <a:p>
            <a:pPr>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“Trouble in River City” </a:t>
            </a:r>
            <a:br>
              <a:rPr lang="en-US" sz="3200" dirty="0"/>
            </a:br>
            <a:r>
              <a:rPr lang="en-US" sz="3200" dirty="0"/>
              <a:t>			The Tribulation (Matthew 24:15-31)</a:t>
            </a:r>
          </a:p>
        </p:txBody>
      </p:sp>
    </p:spTree>
    <p:extLst>
      <p:ext uri="{BB962C8B-B14F-4D97-AF65-F5344CB8AC3E}">
        <p14:creationId xmlns:p14="http://schemas.microsoft.com/office/powerpoint/2010/main" val="28720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ヒラギノ角ゴ Pro W3" pitchFamily="80" charset="-128"/>
              </a:rPr>
              <a:t>Abomination of Desolation</a:t>
            </a:r>
            <a:endParaRPr lang="en-US" sz="2800" b="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latin typeface="Open Sans Semibold"/>
              </a:rPr>
              <a:t>If your right eye makes you stumble, tear it out and throw it from you; for it is better for you to lose one of the parts of your body, than for your whole body to be thrown into hell. </a:t>
            </a:r>
            <a:r>
              <a:rPr lang="en-US" sz="2600" baseline="30000" dirty="0">
                <a:latin typeface="Open Sans Semibold"/>
              </a:rPr>
              <a:t>30 </a:t>
            </a:r>
            <a:r>
              <a:rPr lang="en-US" sz="2600" dirty="0">
                <a:latin typeface="Open Sans Semibold"/>
              </a:rPr>
              <a:t>If your right hand makes you stumble, cut it off and throw it from you; for it is better for you to lose one of the parts of your body, than for your whole body to go into hell.</a:t>
            </a:r>
            <a:r>
              <a:rPr lang="en-US" sz="2600" spc="-150" dirty="0">
                <a:latin typeface="Open Sans Semibold"/>
                <a:ea typeface="Verdana" panose="020B0604030504040204" pitchFamily="34" charset="0"/>
                <a:cs typeface="Verdana" panose="020B0604030504040204" pitchFamily="34" charset="0"/>
              </a:rPr>
              <a:t>” (Matt. 5:29-30)</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latin typeface="Open Sans Semibold"/>
              </a:rPr>
              <a:t>Now flee from youthful lusts and pursue righteousness, faith, love and peace, with those who call on the Lord from a pure heart.</a:t>
            </a:r>
            <a:r>
              <a:rPr lang="en-US" sz="2600" spc="-150" dirty="0">
                <a:latin typeface="Open Sans Semibold"/>
                <a:ea typeface="Verdana" panose="020B0604030504040204" pitchFamily="34" charset="0"/>
                <a:cs typeface="Verdana" panose="020B0604030504040204" pitchFamily="34" charset="0"/>
              </a:rPr>
              <a:t>” (2 Tim. 2:22)</a:t>
            </a:r>
          </a:p>
          <a:p>
            <a:pPr algn="just">
              <a:lnSpc>
                <a:spcPct val="114000"/>
              </a:lnSpc>
              <a:spcBef>
                <a:spcPts val="1200"/>
              </a:spcBef>
            </a:pPr>
            <a:endParaRPr lang="en-US" sz="200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
        <p:nvSpPr>
          <p:cNvPr id="4" name="TextBox 3"/>
          <p:cNvSpPr txBox="1"/>
          <p:nvPr/>
        </p:nvSpPr>
        <p:spPr>
          <a:xfrm>
            <a:off x="1377256" y="4572000"/>
            <a:ext cx="10093125" cy="830997"/>
          </a:xfrm>
          <a:prstGeom prst="rect">
            <a:avLst/>
          </a:prstGeom>
          <a:solidFill>
            <a:schemeClr val="tx1">
              <a:lumMod val="85000"/>
              <a:lumOff val="15000"/>
            </a:schemeClr>
          </a:solidFill>
          <a:effectLst>
            <a:glow rad="101600">
              <a:schemeClr val="accent2">
                <a:lumMod val="75000"/>
                <a:alpha val="60000"/>
              </a:schemeClr>
            </a:glow>
          </a:effectLst>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“He is no fool who gives what he cannot keep to gain what he cannot lose.”</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 Jim Elliott, martyred missionary</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83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a:t>
            </a:r>
            <a:r>
              <a:rPr lang="en-US" sz="2600" b="1" spc="-150" dirty="0">
                <a:latin typeface="Open Sans Semibold"/>
                <a:ea typeface="Verdana" panose="020B0604030504040204" pitchFamily="34" charset="0"/>
                <a:cs typeface="Verdana" panose="020B0604030504040204" pitchFamily="34" charset="0"/>
              </a:rPr>
              <a:t>then</a:t>
            </a:r>
            <a:r>
              <a:rPr lang="en-US" sz="2600" spc="-150" dirty="0">
                <a:latin typeface="Open Sans Semibold"/>
                <a:ea typeface="Verdana" panose="020B0604030504040204" pitchFamily="34" charset="0"/>
                <a:cs typeface="Verdana" panose="020B0604030504040204" pitchFamily="34" charset="0"/>
              </a:rPr>
              <a:t> there will be a </a:t>
            </a:r>
            <a:r>
              <a:rPr lang="en-US" sz="2600" b="1" spc="-150" dirty="0">
                <a:latin typeface="Open Sans Semibold"/>
                <a:ea typeface="Verdana" panose="020B0604030504040204" pitchFamily="34" charset="0"/>
                <a:cs typeface="Verdana" panose="020B0604030504040204" pitchFamily="34" charset="0"/>
              </a:rPr>
              <a:t>great tribulation</a:t>
            </a:r>
            <a:r>
              <a:rPr lang="en-US" sz="2600" spc="-150" dirty="0">
                <a:latin typeface="Open Sans Semibold"/>
                <a:ea typeface="Verdana" panose="020B0604030504040204" pitchFamily="34" charset="0"/>
                <a:cs typeface="Verdana" panose="020B0604030504040204" pitchFamily="34" charset="0"/>
              </a:rPr>
              <a:t>, such as has not occurred since the beginning of the world until now, nor ever will. Unless those days had been cut short, </a:t>
            </a:r>
            <a:r>
              <a:rPr lang="en-US" sz="2600" b="1" spc="-150" dirty="0">
                <a:latin typeface="Open Sans Semibold"/>
                <a:ea typeface="Verdana" panose="020B0604030504040204" pitchFamily="34" charset="0"/>
                <a:cs typeface="Verdana" panose="020B0604030504040204" pitchFamily="34" charset="0"/>
              </a:rPr>
              <a:t>no life would have been saved</a:t>
            </a:r>
            <a:r>
              <a:rPr lang="en-US" sz="2600" spc="-150" dirty="0">
                <a:latin typeface="Open Sans Semibold"/>
                <a:ea typeface="Verdana" panose="020B0604030504040204" pitchFamily="34" charset="0"/>
                <a:cs typeface="Verdana" panose="020B0604030504040204" pitchFamily="34" charset="0"/>
              </a:rPr>
              <a:t>; but </a:t>
            </a:r>
            <a:r>
              <a:rPr lang="en-US" sz="2600" b="1" spc="-150" dirty="0">
                <a:latin typeface="Open Sans Semibold"/>
                <a:ea typeface="Verdana" panose="020B0604030504040204" pitchFamily="34" charset="0"/>
                <a:cs typeface="Verdana" panose="020B0604030504040204" pitchFamily="34" charset="0"/>
              </a:rPr>
              <a:t>for the sake of the elect </a:t>
            </a:r>
            <a:r>
              <a:rPr lang="en-US" sz="2600" spc="-150" dirty="0">
                <a:latin typeface="Open Sans Semibold"/>
                <a:ea typeface="Verdana" panose="020B0604030504040204" pitchFamily="34" charset="0"/>
                <a:cs typeface="Verdana" panose="020B0604030504040204" pitchFamily="34" charset="0"/>
              </a:rPr>
              <a:t>those days will be </a:t>
            </a:r>
            <a:r>
              <a:rPr lang="en-US" sz="2600" b="1" spc="-150" dirty="0">
                <a:latin typeface="Open Sans Semibold"/>
                <a:ea typeface="Verdana" panose="020B0604030504040204" pitchFamily="34" charset="0"/>
                <a:cs typeface="Verdana" panose="020B0604030504040204" pitchFamily="34" charset="0"/>
              </a:rPr>
              <a:t>cut short</a:t>
            </a:r>
            <a:r>
              <a:rPr lang="en-US" sz="2600" spc="-150" dirty="0">
                <a:latin typeface="Open Sans Semibold"/>
                <a:ea typeface="Verdana" panose="020B0604030504040204" pitchFamily="34" charset="0"/>
                <a:cs typeface="Verdana" panose="020B0604030504040204" pitchFamily="34" charset="0"/>
              </a:rPr>
              <a:t>.” (Matt. 24:21-22) </a:t>
            </a:r>
          </a:p>
        </p:txBody>
      </p:sp>
      <p:sp>
        <p:nvSpPr>
          <p:cNvPr id="3" name="Title 2"/>
          <p:cNvSpPr>
            <a:spLocks noGrp="1"/>
          </p:cNvSpPr>
          <p:nvPr>
            <p:ph type="title"/>
          </p:nvPr>
        </p:nvSpPr>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19889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one of the elders answered, saying to me, ‘These who are clothed in the white robes, who are they, and where have they come from?’ </a:t>
            </a:r>
            <a:r>
              <a:rPr lang="en-US" sz="2600" b="1" spc="-150" dirty="0">
                <a:latin typeface="Open Sans Semibold"/>
                <a:ea typeface="Verdana" panose="020B0604030504040204" pitchFamily="34" charset="0"/>
                <a:cs typeface="Verdana" panose="020B0604030504040204" pitchFamily="34" charset="0"/>
              </a:rPr>
              <a:t>I said to him, ‘My lord , you know.’</a:t>
            </a:r>
            <a:r>
              <a:rPr lang="en-US" sz="2600" spc="-150" dirty="0">
                <a:latin typeface="Open Sans Semibold"/>
                <a:ea typeface="Verdana" panose="020B0604030504040204" pitchFamily="34" charset="0"/>
                <a:cs typeface="Verdana" panose="020B0604030504040204" pitchFamily="34" charset="0"/>
              </a:rPr>
              <a:t> And he said to me, ‘These are the ones who come out of the great tribulation, and they have washed their robes and made them white in the blood of the Lamb.’” (Rev. 7:13-14)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I, Daniel, had seen the vision, </a:t>
            </a:r>
            <a:r>
              <a:rPr lang="en-US" sz="2600" b="1" spc="-150" dirty="0">
                <a:latin typeface="Open Sans Semibold"/>
                <a:ea typeface="Verdana" panose="020B0604030504040204" pitchFamily="34" charset="0"/>
                <a:cs typeface="Verdana" panose="020B0604030504040204" pitchFamily="34" charset="0"/>
              </a:rPr>
              <a:t>I sought to understand it</a:t>
            </a:r>
            <a:r>
              <a:rPr lang="en-US" sz="2600" spc="-150" dirty="0">
                <a:latin typeface="Open Sans Semibold"/>
                <a:ea typeface="Verdana" panose="020B0604030504040204" pitchFamily="34" charset="0"/>
                <a:cs typeface="Verdana" panose="020B0604030504040204" pitchFamily="34" charset="0"/>
              </a:rPr>
              <a:t>; and behold, standing before me was one who looked like a man.” (Dan. 9:15)</a:t>
            </a:r>
          </a:p>
          <a:p>
            <a:pPr algn="just">
              <a:lnSpc>
                <a:spcPct val="114000"/>
              </a:lnSpc>
              <a:spcBef>
                <a:spcPts val="1200"/>
              </a:spcBef>
            </a:pPr>
            <a:endParaRPr lang="en-US" sz="2000" dirty="0">
              <a:latin typeface="Open Sans Semibold"/>
            </a:endParaRPr>
          </a:p>
        </p:txBody>
      </p:sp>
      <p:sp>
        <p:nvSpPr>
          <p:cNvPr id="3" name="Title 2"/>
          <p:cNvSpPr>
            <a:spLocks noGrp="1"/>
          </p:cNvSpPr>
          <p:nvPr>
            <p:ph type="title"/>
          </p:nvPr>
        </p:nvSpPr>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24836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spcBef>
                <a:spcPts val="600"/>
              </a:spcBef>
            </a:pPr>
            <a:r>
              <a:rPr lang="en-US" sz="2800" b="1" spc="-150" dirty="0">
                <a:latin typeface="Open Sans Semibold"/>
                <a:ea typeface="ヒラギノ角ゴ Pro W3" pitchFamily="80" charset="-128"/>
              </a:rPr>
              <a:t>Four sets of judgments</a:t>
            </a:r>
          </a:p>
          <a:p>
            <a:pPr marL="342900" algn="just">
              <a:spcBef>
                <a:spcPts val="600"/>
              </a:spcBef>
            </a:pPr>
            <a:r>
              <a:rPr lang="en-US" sz="2600" b="1" u="sng" spc="-150" dirty="0">
                <a:latin typeface="Open Sans Semibold"/>
                <a:ea typeface="ヒラギノ角ゴ Pro W3" pitchFamily="80" charset="-128"/>
              </a:rPr>
              <a:t>Seal judgments</a:t>
            </a:r>
            <a:endParaRPr lang="en-US" sz="2600" b="1" u="sng" spc="-150" dirty="0">
              <a:latin typeface="Open Sans Semibold"/>
              <a:ea typeface="Verdana" panose="020B0604030504040204" pitchFamily="34" charset="0"/>
              <a:cs typeface="Verdana" panose="020B0604030504040204" pitchFamily="34" charset="0"/>
            </a:endParaRPr>
          </a:p>
          <a:p>
            <a:pPr marL="342900" algn="just">
              <a:spcBef>
                <a:spcPts val="600"/>
              </a:spcBef>
            </a:pPr>
            <a:r>
              <a:rPr lang="en-US" sz="2600" spc="-150" dirty="0">
                <a:latin typeface="Open Sans Semibold"/>
                <a:ea typeface="Verdana" panose="020B0604030504040204" pitchFamily="34" charset="0"/>
                <a:cs typeface="Verdana" panose="020B0604030504040204" pitchFamily="34" charset="0"/>
              </a:rPr>
              <a:t>“Then I saw when the Lamb broke one of </a:t>
            </a:r>
            <a:r>
              <a:rPr lang="en-US" sz="2600" b="1" spc="-150" dirty="0">
                <a:latin typeface="Open Sans Semibold"/>
                <a:ea typeface="Verdana" panose="020B0604030504040204" pitchFamily="34" charset="0"/>
                <a:cs typeface="Verdana" panose="020B0604030504040204" pitchFamily="34" charset="0"/>
              </a:rPr>
              <a:t>the seven seals</a:t>
            </a:r>
            <a:r>
              <a:rPr lang="en-US" sz="2600" spc="-150" dirty="0">
                <a:latin typeface="Open Sans Semibold"/>
                <a:ea typeface="Verdana" panose="020B0604030504040204" pitchFamily="34" charset="0"/>
                <a:cs typeface="Verdana" panose="020B0604030504040204" pitchFamily="34" charset="0"/>
              </a:rPr>
              <a:t>, and I heard one of the four living creatures saying as with a voice of thunder, ‘Come.’” (Rev. 6:1) </a:t>
            </a:r>
          </a:p>
          <a:p>
            <a:pPr marL="342900" algn="just">
              <a:spcBef>
                <a:spcPts val="600"/>
              </a:spcBef>
            </a:pPr>
            <a:r>
              <a:rPr lang="en-US" sz="2600" b="1" u="sng" spc="-150" dirty="0">
                <a:latin typeface="Open Sans Semibold"/>
                <a:ea typeface="ヒラギノ角ゴ Pro W3" pitchFamily="80" charset="-128"/>
              </a:rPr>
              <a:t>Trumpet judgments</a:t>
            </a:r>
          </a:p>
          <a:p>
            <a:pPr marL="342900" algn="just">
              <a:spcBef>
                <a:spcPts val="600"/>
              </a:spcBef>
            </a:pPr>
            <a:r>
              <a:rPr lang="en-US" sz="2600" spc="-150" dirty="0">
                <a:latin typeface="Open Sans Semibold"/>
                <a:ea typeface="Verdana" panose="020B0604030504040204" pitchFamily="34" charset="0"/>
                <a:cs typeface="Verdana" panose="020B0604030504040204" pitchFamily="34" charset="0"/>
              </a:rPr>
              <a:t>“And I saw the seven angels who stand before God, and </a:t>
            </a:r>
            <a:r>
              <a:rPr lang="en-US" sz="2600" b="1" spc="-150" dirty="0">
                <a:latin typeface="Open Sans Semibold"/>
                <a:ea typeface="Verdana" panose="020B0604030504040204" pitchFamily="34" charset="0"/>
                <a:cs typeface="Verdana" panose="020B0604030504040204" pitchFamily="34" charset="0"/>
              </a:rPr>
              <a:t>seven trumpets </a:t>
            </a:r>
            <a:r>
              <a:rPr lang="en-US" sz="2600" spc="-150" dirty="0">
                <a:latin typeface="Open Sans Semibold"/>
                <a:ea typeface="Verdana" panose="020B0604030504040204" pitchFamily="34" charset="0"/>
                <a:cs typeface="Verdana" panose="020B0604030504040204" pitchFamily="34" charset="0"/>
              </a:rPr>
              <a:t>were given to them.” (Rev. 8:2-3)</a:t>
            </a:r>
          </a:p>
          <a:p>
            <a:pPr algn="just">
              <a:lnSpc>
                <a:spcPct val="114000"/>
              </a:lnSpc>
              <a:spcBef>
                <a:spcPts val="1200"/>
              </a:spcBef>
            </a:pPr>
            <a:endParaRPr lang="en-US" sz="2000" spc="-150" dirty="0">
              <a:latin typeface="Open Sans Semibold"/>
            </a:endParaRPr>
          </a:p>
        </p:txBody>
      </p:sp>
      <p:sp>
        <p:nvSpPr>
          <p:cNvPr id="5" name="Title 2"/>
          <p:cNvSpPr>
            <a:spLocks noGrp="1"/>
          </p:cNvSpPr>
          <p:nvPr>
            <p:ph type="title"/>
          </p:nvPr>
        </p:nvSpPr>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1302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spcBef>
                <a:spcPts val="600"/>
              </a:spcBef>
            </a:pPr>
            <a:r>
              <a:rPr lang="en-US" sz="2800" b="1" spc="-150" dirty="0">
                <a:latin typeface="Open Sans Semibold"/>
                <a:ea typeface="ヒラギノ角ゴ Pro W3" pitchFamily="80" charset="-128"/>
              </a:rPr>
              <a:t>Four sets of judgments</a:t>
            </a:r>
          </a:p>
          <a:p>
            <a:pPr marL="342900" algn="just">
              <a:spcBef>
                <a:spcPts val="600"/>
              </a:spcBef>
            </a:pPr>
            <a:r>
              <a:rPr lang="en-US" sz="2600" b="1" u="sng" spc="-150" dirty="0">
                <a:latin typeface="Open Sans Semibold"/>
                <a:ea typeface="ヒラギノ角ゴ Pro W3" pitchFamily="80" charset="-128"/>
              </a:rPr>
              <a:t>Thunder judgments</a:t>
            </a:r>
          </a:p>
          <a:p>
            <a:pPr marL="342900" algn="just">
              <a:spcBef>
                <a:spcPts val="600"/>
              </a:spcBef>
            </a:pPr>
            <a:r>
              <a:rPr lang="en-US" sz="2600" spc="-150" dirty="0">
                <a:latin typeface="Open Sans Semibold"/>
                <a:ea typeface="Verdana" panose="020B0604030504040204" pitchFamily="34" charset="0"/>
                <a:cs typeface="Verdana" panose="020B0604030504040204" pitchFamily="34" charset="0"/>
              </a:rPr>
              <a:t>“He cried out with a loud voice, as when a lion roars; and when he had cried out, the </a:t>
            </a:r>
            <a:r>
              <a:rPr lang="en-US" sz="2600" b="1" spc="-150" dirty="0">
                <a:latin typeface="Open Sans Semibold"/>
                <a:ea typeface="Verdana" panose="020B0604030504040204" pitchFamily="34" charset="0"/>
                <a:cs typeface="Verdana" panose="020B0604030504040204" pitchFamily="34" charset="0"/>
              </a:rPr>
              <a:t>seven peals of thunder uttered</a:t>
            </a:r>
            <a:r>
              <a:rPr lang="en-US" sz="2600" spc="-150" dirty="0">
                <a:latin typeface="Open Sans Semibold"/>
                <a:ea typeface="Verdana" panose="020B0604030504040204" pitchFamily="34" charset="0"/>
                <a:cs typeface="Verdana" panose="020B0604030504040204" pitchFamily="34" charset="0"/>
              </a:rPr>
              <a:t> their voices. When the seven peals of thunder had spoken, I was about to write; and I heard a voice from heaven saying, ‘Seal up the things which the seven peals of thunder have spoken and do not write them.’” (Rev. 10:3-4) </a:t>
            </a:r>
          </a:p>
          <a:p>
            <a:pPr marL="342900" algn="just">
              <a:spcBef>
                <a:spcPts val="600"/>
              </a:spcBef>
            </a:pPr>
            <a:r>
              <a:rPr lang="en-US" sz="2600" b="1" u="sng" spc="-150" dirty="0">
                <a:latin typeface="Open Sans Semibold"/>
                <a:ea typeface="ヒラギノ角ゴ Pro W3" pitchFamily="80" charset="-128"/>
              </a:rPr>
              <a:t>Bowl judgments</a:t>
            </a:r>
          </a:p>
          <a:p>
            <a:pPr marL="342900" algn="just">
              <a:spcBef>
                <a:spcPts val="600"/>
              </a:spcBef>
            </a:pPr>
            <a:r>
              <a:rPr lang="en-US" sz="2600" spc="-150" dirty="0">
                <a:latin typeface="Open Sans Semibold"/>
                <a:ea typeface="Verdana" panose="020B0604030504040204" pitchFamily="34" charset="0"/>
                <a:cs typeface="Verdana" panose="020B0604030504040204" pitchFamily="34" charset="0"/>
              </a:rPr>
              <a:t>“Then I heard a loud voice from the temple, saying to the seven angels, ‘Go and pour out on the earth the </a:t>
            </a:r>
            <a:r>
              <a:rPr lang="en-US" sz="2600" b="1" spc="-150" dirty="0">
                <a:latin typeface="Open Sans Semibold"/>
                <a:ea typeface="Verdana" panose="020B0604030504040204" pitchFamily="34" charset="0"/>
                <a:cs typeface="Verdana" panose="020B0604030504040204" pitchFamily="34" charset="0"/>
              </a:rPr>
              <a:t>seven bowls </a:t>
            </a:r>
            <a:r>
              <a:rPr lang="en-US" sz="2600" spc="-150" dirty="0">
                <a:latin typeface="Open Sans Semibold"/>
                <a:ea typeface="Verdana" panose="020B0604030504040204" pitchFamily="34" charset="0"/>
                <a:cs typeface="Verdana" panose="020B0604030504040204" pitchFamily="34" charset="0"/>
              </a:rPr>
              <a:t>of the wrath of God.’” (Rev. 16:1)</a:t>
            </a:r>
          </a:p>
          <a:p>
            <a:pPr algn="just">
              <a:lnSpc>
                <a:spcPct val="114000"/>
              </a:lnSpc>
              <a:spcBef>
                <a:spcPts val="1200"/>
              </a:spcBef>
            </a:pPr>
            <a:endParaRPr lang="en-US" sz="2000" spc="-150" dirty="0">
              <a:latin typeface="Open Sans Semibold"/>
            </a:endParaRPr>
          </a:p>
        </p:txBody>
      </p:sp>
      <p:sp>
        <p:nvSpPr>
          <p:cNvPr id="7" name="Title 2"/>
          <p:cNvSpPr>
            <a:spLocks noGrp="1"/>
          </p:cNvSpPr>
          <p:nvPr>
            <p:ph type="title"/>
          </p:nvPr>
        </p:nvSpPr>
        <p:spPr>
          <a:xfrm>
            <a:off x="88265" y="381000"/>
            <a:ext cx="10945654" cy="762000"/>
          </a:xfrm>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2352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Physical effects of judgments</a:t>
            </a:r>
          </a:p>
          <a:p>
            <a:pPr marL="342900" algn="just">
              <a:lnSpc>
                <a:spcPct val="114000"/>
              </a:lnSpc>
              <a:spcBef>
                <a:spcPts val="1200"/>
              </a:spcBef>
            </a:pPr>
            <a:r>
              <a:rPr lang="en-US" sz="2600" b="1" u="sng" spc="-150" dirty="0">
                <a:latin typeface="Open Sans Semibold"/>
                <a:ea typeface="Verdana" panose="020B0604030504040204" pitchFamily="34" charset="0"/>
                <a:cs typeface="Verdana" panose="020B0604030504040204" pitchFamily="34" charset="0"/>
              </a:rPr>
              <a:t>Reduced light</a:t>
            </a:r>
          </a:p>
          <a:p>
            <a:pPr marL="342900" algn="just">
              <a:lnSpc>
                <a:spcPct val="114000"/>
              </a:lnSpc>
              <a:spcBef>
                <a:spcPts val="1200"/>
              </a:spcBef>
            </a:pPr>
            <a:r>
              <a:rPr lang="en-US" sz="2600" b="1" u="sng" spc="-150" dirty="0">
                <a:latin typeface="Open Sans Semibold"/>
                <a:ea typeface="Verdana" panose="020B0604030504040204" pitchFamily="34" charset="0"/>
                <a:cs typeface="Verdana" panose="020B0604030504040204" pitchFamily="34" charset="0"/>
              </a:rPr>
              <a:t>Reduced food supply</a:t>
            </a:r>
          </a:p>
          <a:p>
            <a:pPr marL="342900" algn="just">
              <a:lnSpc>
                <a:spcPct val="114000"/>
              </a:lnSpc>
              <a:spcBef>
                <a:spcPts val="1200"/>
              </a:spcBef>
            </a:pPr>
            <a:r>
              <a:rPr lang="en-US" sz="2600" b="1" u="sng" spc="-150" dirty="0">
                <a:latin typeface="Open Sans Semibold"/>
                <a:ea typeface="Verdana" panose="020B0604030504040204" pitchFamily="34" charset="0"/>
                <a:cs typeface="Verdana" panose="020B0604030504040204" pitchFamily="34" charset="0"/>
              </a:rPr>
              <a:t>Reduced water supply</a:t>
            </a:r>
          </a:p>
          <a:p>
            <a:pPr marL="342900" algn="just">
              <a:lnSpc>
                <a:spcPct val="114000"/>
              </a:lnSpc>
              <a:spcBef>
                <a:spcPts val="1200"/>
              </a:spcBef>
            </a:pPr>
            <a:r>
              <a:rPr lang="en-US" sz="2600" b="1" u="sng" spc="-150" dirty="0">
                <a:latin typeface="Open Sans Semibold"/>
                <a:ea typeface="Verdana" panose="020B0604030504040204" pitchFamily="34" charset="0"/>
                <a:cs typeface="Verdana" panose="020B0604030504040204" pitchFamily="34" charset="0"/>
              </a:rPr>
              <a:t>Increased pain</a:t>
            </a:r>
          </a:p>
          <a:p>
            <a:pPr marL="342900" algn="just">
              <a:lnSpc>
                <a:spcPct val="114000"/>
              </a:lnSpc>
              <a:spcBef>
                <a:spcPts val="1200"/>
              </a:spcBef>
            </a:pPr>
            <a:r>
              <a:rPr lang="en-US" sz="2600" b="1" u="sng" spc="-150" dirty="0">
                <a:latin typeface="Open Sans Semibold"/>
                <a:ea typeface="Verdana" panose="020B0604030504040204" pitchFamily="34" charset="0"/>
                <a:cs typeface="Verdana" panose="020B0604030504040204" pitchFamily="34" charset="0"/>
              </a:rPr>
              <a:t>Increased death</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10996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spc="-150" dirty="0">
                <a:latin typeface="Open Sans Semibold"/>
                <a:ea typeface="ヒラギノ角ゴ Pro W3" pitchFamily="80" charset="-128"/>
              </a:rPr>
              <a:t>Spiritual effects of the judgments</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“They said to the mountains and to the rocks, ‘</a:t>
            </a:r>
            <a:r>
              <a:rPr lang="en-US" sz="2600" b="1" spc="-150" dirty="0">
                <a:latin typeface="Open Sans Semibold"/>
                <a:ea typeface="Verdana" panose="020B0604030504040204" pitchFamily="34" charset="0"/>
                <a:cs typeface="Verdana" panose="020B0604030504040204" pitchFamily="34" charset="0"/>
              </a:rPr>
              <a:t>Fall on us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hide us from the presence of Him</a:t>
            </a:r>
            <a:r>
              <a:rPr lang="en-US" sz="2600" spc="-150" dirty="0">
                <a:latin typeface="Open Sans Semibold"/>
                <a:ea typeface="Verdana" panose="020B0604030504040204" pitchFamily="34" charset="0"/>
                <a:cs typeface="Verdana" panose="020B0604030504040204" pitchFamily="34" charset="0"/>
              </a:rPr>
              <a:t> who sits on the throne, and from the wrath of the Lamb.’” (Rev. 6:16)</a:t>
            </a:r>
          </a:p>
          <a:p>
            <a:pPr algn="just">
              <a:lnSpc>
                <a:spcPct val="114000"/>
              </a:lnSpc>
              <a:spcBef>
                <a:spcPts val="600"/>
              </a:spcBef>
            </a:pPr>
            <a:r>
              <a:rPr lang="en-US" sz="2600" b="1" spc="-150" dirty="0">
                <a:latin typeface="Open Sans Semibold"/>
                <a:ea typeface="Verdana" panose="020B0604030504040204" pitchFamily="34" charset="0"/>
                <a:cs typeface="Verdana" panose="020B0604030504040204" pitchFamily="34" charset="0"/>
              </a:rPr>
              <a:t>“The rest of mankind</a:t>
            </a:r>
            <a:r>
              <a:rPr lang="en-US" sz="2600" spc="-150" dirty="0">
                <a:latin typeface="Open Sans Semibold"/>
                <a:ea typeface="Verdana" panose="020B0604030504040204" pitchFamily="34" charset="0"/>
                <a:cs typeface="Verdana" panose="020B0604030504040204" pitchFamily="34" charset="0"/>
              </a:rPr>
              <a:t>, who were not killed by these plagues, </a:t>
            </a:r>
            <a:r>
              <a:rPr lang="en-US" sz="2600" b="1" spc="-150" dirty="0">
                <a:latin typeface="Open Sans Semibold"/>
                <a:ea typeface="Verdana" panose="020B0604030504040204" pitchFamily="34" charset="0"/>
                <a:cs typeface="Verdana" panose="020B0604030504040204" pitchFamily="34" charset="0"/>
              </a:rPr>
              <a:t>did not repent </a:t>
            </a:r>
            <a:r>
              <a:rPr lang="en-US" sz="2600" spc="-150" dirty="0">
                <a:latin typeface="Open Sans Semibold"/>
                <a:ea typeface="Verdana" panose="020B0604030504040204" pitchFamily="34" charset="0"/>
                <a:cs typeface="Verdana" panose="020B0604030504040204" pitchFamily="34" charset="0"/>
              </a:rPr>
              <a:t>of the works of their hands, so as not to worship demons, and the idols of gold and of silver and of brass and of stone and of wood, which can neither see nor hear nor walk.” (Rev. 9:20)</a:t>
            </a:r>
          </a:p>
        </p:txBody>
      </p:sp>
      <p:sp>
        <p:nvSpPr>
          <p:cNvPr id="6" name="Title 2"/>
          <p:cNvSpPr>
            <a:spLocks noGrp="1"/>
          </p:cNvSpPr>
          <p:nvPr>
            <p:ph type="title"/>
          </p:nvPr>
        </p:nvSpPr>
        <p:spPr>
          <a:xfrm>
            <a:off x="88265" y="381000"/>
            <a:ext cx="10945654" cy="762000"/>
          </a:xfrm>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25249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spc="-150" dirty="0">
                <a:latin typeface="Open Sans Semibold"/>
                <a:ea typeface="ヒラギノ角ゴ Pro W3" pitchFamily="80" charset="-128"/>
              </a:rPr>
              <a:t>Spiritual effects of the judgments</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“Men were scorched with fierce heat; and </a:t>
            </a:r>
            <a:r>
              <a:rPr lang="en-US" sz="2600" b="1" spc="-150" dirty="0">
                <a:latin typeface="Open Sans Semibold"/>
                <a:ea typeface="Verdana" panose="020B0604030504040204" pitchFamily="34" charset="0"/>
                <a:cs typeface="Verdana" panose="020B0604030504040204" pitchFamily="34" charset="0"/>
              </a:rPr>
              <a:t>they blasphemed the name of God </a:t>
            </a:r>
            <a:r>
              <a:rPr lang="en-US" sz="2600" spc="-150" dirty="0">
                <a:latin typeface="Open Sans Semibold"/>
                <a:ea typeface="Verdana" panose="020B0604030504040204" pitchFamily="34" charset="0"/>
                <a:cs typeface="Verdana" panose="020B0604030504040204" pitchFamily="34" charset="0"/>
              </a:rPr>
              <a:t>who has the power over these plagues, and </a:t>
            </a:r>
            <a:r>
              <a:rPr lang="en-US" sz="2600" b="1" spc="-150" dirty="0">
                <a:latin typeface="Open Sans Semibold"/>
                <a:ea typeface="Verdana" panose="020B0604030504040204" pitchFamily="34" charset="0"/>
                <a:cs typeface="Verdana" panose="020B0604030504040204" pitchFamily="34" charset="0"/>
              </a:rPr>
              <a:t>they did not repent </a:t>
            </a:r>
            <a:r>
              <a:rPr lang="en-US" sz="2600" spc="-150" dirty="0">
                <a:latin typeface="Open Sans Semibold"/>
                <a:ea typeface="Verdana" panose="020B0604030504040204" pitchFamily="34" charset="0"/>
                <a:cs typeface="Verdana" panose="020B0604030504040204" pitchFamily="34" charset="0"/>
              </a:rPr>
              <a:t>so as to give Him glory. </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and they gnawed their tongues because of pain, and </a:t>
            </a:r>
            <a:r>
              <a:rPr lang="en-US" sz="2600" b="1" spc="-150" dirty="0">
                <a:latin typeface="Open Sans Semibold"/>
                <a:ea typeface="Verdana" panose="020B0604030504040204" pitchFamily="34" charset="0"/>
                <a:cs typeface="Verdana" panose="020B0604030504040204" pitchFamily="34" charset="0"/>
              </a:rPr>
              <a:t>they blasphemed the God of heaven</a:t>
            </a:r>
            <a:r>
              <a:rPr lang="en-US" sz="2600" spc="-150" dirty="0">
                <a:latin typeface="Open Sans Semibold"/>
                <a:ea typeface="Verdana" panose="020B0604030504040204" pitchFamily="34" charset="0"/>
                <a:cs typeface="Verdana" panose="020B0604030504040204" pitchFamily="34" charset="0"/>
              </a:rPr>
              <a:t> because of their pains and their sores; and </a:t>
            </a:r>
            <a:r>
              <a:rPr lang="en-US" sz="2600" b="1" spc="-150" dirty="0">
                <a:latin typeface="Open Sans Semibold"/>
                <a:ea typeface="Verdana" panose="020B0604030504040204" pitchFamily="34" charset="0"/>
                <a:cs typeface="Verdana" panose="020B0604030504040204" pitchFamily="34" charset="0"/>
              </a:rPr>
              <a:t>they did not repent </a:t>
            </a:r>
            <a:r>
              <a:rPr lang="en-US" sz="2600" spc="-150" dirty="0">
                <a:latin typeface="Open Sans Semibold"/>
                <a:ea typeface="Verdana" panose="020B0604030504040204" pitchFamily="34" charset="0"/>
                <a:cs typeface="Verdana" panose="020B0604030504040204" pitchFamily="34" charset="0"/>
              </a:rPr>
              <a:t>of their deeds.” (Rev. 16:9-11)</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“For they exchanged the truth of God for a lie, and worshiped and </a:t>
            </a:r>
            <a:r>
              <a:rPr lang="en-US" sz="2600" b="1" spc="-150" dirty="0">
                <a:latin typeface="Open Sans Semibold"/>
                <a:ea typeface="Verdana" panose="020B0604030504040204" pitchFamily="34" charset="0"/>
                <a:cs typeface="Verdana" panose="020B0604030504040204" pitchFamily="34" charset="0"/>
              </a:rPr>
              <a:t>served the creature rather than the Creator</a:t>
            </a:r>
            <a:r>
              <a:rPr lang="en-US" sz="2600" spc="-150" dirty="0">
                <a:latin typeface="Open Sans Semibold"/>
                <a:ea typeface="Verdana" panose="020B0604030504040204" pitchFamily="34" charset="0"/>
                <a:cs typeface="Verdana" panose="020B0604030504040204" pitchFamily="34" charset="0"/>
              </a:rPr>
              <a:t>, who is blessed forever.” (Rom. 1:25)</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“Then they will begin to say to the mountains, ‘Fall on us,’ and to the hills, ‘Cover us.’” (Luke 23:30) </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2. Trouble spreads to the whole world </a:t>
            </a:r>
            <a:br>
              <a:rPr lang="en-US" sz="3200" dirty="0"/>
            </a:br>
            <a:r>
              <a:rPr lang="en-US" sz="3200" dirty="0"/>
              <a:t>    (Matt. 24:21-22)</a:t>
            </a:r>
          </a:p>
        </p:txBody>
      </p:sp>
    </p:spTree>
    <p:extLst>
      <p:ext uri="{BB962C8B-B14F-4D97-AF65-F5344CB8AC3E}">
        <p14:creationId xmlns:p14="http://schemas.microsoft.com/office/powerpoint/2010/main" val="23107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if anyone says to you, ‘</a:t>
            </a:r>
            <a:r>
              <a:rPr lang="en-US" sz="2600" b="1" spc="-150" dirty="0">
                <a:latin typeface="Open Sans Semibold"/>
                <a:ea typeface="Verdana" panose="020B0604030504040204" pitchFamily="34" charset="0"/>
                <a:cs typeface="Verdana" panose="020B0604030504040204" pitchFamily="34" charset="0"/>
              </a:rPr>
              <a:t>Behold, here is the Christ</a:t>
            </a:r>
            <a:r>
              <a:rPr lang="en-US" sz="2600" spc="-150" dirty="0">
                <a:latin typeface="Open Sans Semibold"/>
                <a:ea typeface="Verdana" panose="020B0604030504040204" pitchFamily="34" charset="0"/>
                <a:cs typeface="Verdana" panose="020B0604030504040204" pitchFamily="34" charset="0"/>
              </a:rPr>
              <a:t>,’ or ‘There He is,’ do not believe him. For </a:t>
            </a:r>
            <a:r>
              <a:rPr lang="en-US" sz="2600" b="1" spc="-150" dirty="0">
                <a:latin typeface="Open Sans Semibold"/>
                <a:ea typeface="Verdana" panose="020B0604030504040204" pitchFamily="34" charset="0"/>
                <a:cs typeface="Verdana" panose="020B0604030504040204" pitchFamily="34" charset="0"/>
              </a:rPr>
              <a:t>false Christs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false prophets </a:t>
            </a:r>
            <a:r>
              <a:rPr lang="en-US" sz="2600" spc="-150" dirty="0">
                <a:latin typeface="Open Sans Semibold"/>
                <a:ea typeface="Verdana" panose="020B0604030504040204" pitchFamily="34" charset="0"/>
                <a:cs typeface="Verdana" panose="020B0604030504040204" pitchFamily="34" charset="0"/>
              </a:rPr>
              <a:t>will arise and will show great signs and wonders, so as to mislead, if possible, even the elect. Behold, I have told you in advance. So if they say to you, ‘Behold, He is in the wilderness,’ do not go out, or, ‘Behold, He is in the inner rooms,’ do not believe them.” (Matt. 24:23-26)</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they have finished their testimony, the beast that comes up out of the abyss will make war with them, and overcome them and kill them.” (Rev. 11:7)</a:t>
            </a:r>
            <a:endParaRPr lang="en-US" sz="2000" dirty="0">
              <a:latin typeface="Open Sans Semibold"/>
            </a:endParaRPr>
          </a:p>
        </p:txBody>
      </p:sp>
      <p:sp>
        <p:nvSpPr>
          <p:cNvPr id="3" name="Title 2"/>
          <p:cNvSpPr>
            <a:spLocks noGrp="1"/>
          </p:cNvSpPr>
          <p:nvPr>
            <p:ph type="title"/>
          </p:nvPr>
        </p:nvSpPr>
        <p:spPr/>
        <p:txBody>
          <a:bodyPr>
            <a:noAutofit/>
          </a:bodyPr>
          <a:lstStyle/>
          <a:p>
            <a:r>
              <a:rPr lang="en-US" sz="3200" dirty="0"/>
              <a:t>3. Trouble sparks interest in </a:t>
            </a:r>
            <a:r>
              <a:rPr lang="en-US" sz="3200" i="1" dirty="0"/>
              <a:t>a</a:t>
            </a:r>
            <a:r>
              <a:rPr lang="en-US" sz="3200" dirty="0"/>
              <a:t> not </a:t>
            </a:r>
            <a:r>
              <a:rPr lang="en-US" sz="3200" i="1" dirty="0"/>
              <a:t>the</a:t>
            </a:r>
            <a:r>
              <a:rPr lang="en-US" sz="3200" dirty="0"/>
              <a:t> </a:t>
            </a:r>
            <a:br>
              <a:rPr lang="en-US" sz="3200" dirty="0"/>
            </a:br>
            <a:r>
              <a:rPr lang="en-US" sz="3200" dirty="0"/>
              <a:t>    savior (Matt. 24:23-26)</a:t>
            </a:r>
          </a:p>
        </p:txBody>
      </p:sp>
    </p:spTree>
    <p:extLst>
      <p:ext uri="{BB962C8B-B14F-4D97-AF65-F5344CB8AC3E}">
        <p14:creationId xmlns:p14="http://schemas.microsoft.com/office/powerpoint/2010/main" val="3949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“This is the testimony of John, when the Jews sent to him priests and Levites from Jerusalem to ask him, ‘Who are you?’ And he confessed and did not deny, but confessed, ‘</a:t>
            </a:r>
            <a:r>
              <a:rPr lang="en-US" sz="2600" b="1" spc="-150" dirty="0">
                <a:latin typeface="Open Sans Semibold"/>
                <a:ea typeface="Verdana" panose="020B0604030504040204" pitchFamily="34" charset="0"/>
                <a:cs typeface="Verdana" panose="020B0604030504040204" pitchFamily="34" charset="0"/>
              </a:rPr>
              <a:t>I am not the Christ</a:t>
            </a:r>
            <a:r>
              <a:rPr lang="en-US" sz="2600" spc="-150" dirty="0">
                <a:latin typeface="Open Sans Semibold"/>
                <a:ea typeface="Verdana" panose="020B0604030504040204" pitchFamily="34" charset="0"/>
                <a:cs typeface="Verdana" panose="020B0604030504040204" pitchFamily="34" charset="0"/>
              </a:rPr>
              <a:t>.’ They asked him, ‘What then? Are you Elijah?’ And he said, ‘I am not.’ ‘Are you the Prophet?’ And he answered, ‘No.’ Then they said to him, ‘Who are you, so that we may give an answer to those who sent us? What do you say about yourself?’ He said, ‘I am a voice of one crying in the wilderness, “make straight the way of the lord,” as Isaiah the prophet said.’” (John 1:19-23, 29) </a:t>
            </a:r>
            <a:endParaRPr lang="en-US" sz="2600" spc="-150" dirty="0">
              <a:latin typeface="Open Sans Semibold"/>
            </a:endParaRPr>
          </a:p>
        </p:txBody>
      </p:sp>
      <p:sp>
        <p:nvSpPr>
          <p:cNvPr id="7" name="Title 2"/>
          <p:cNvSpPr>
            <a:spLocks noGrp="1"/>
          </p:cNvSpPr>
          <p:nvPr>
            <p:ph type="title"/>
          </p:nvPr>
        </p:nvSpPr>
        <p:spPr>
          <a:xfrm>
            <a:off x="88265" y="381000"/>
            <a:ext cx="10945654" cy="762000"/>
          </a:xfrm>
        </p:spPr>
        <p:txBody>
          <a:bodyPr>
            <a:noAutofit/>
          </a:bodyPr>
          <a:lstStyle/>
          <a:p>
            <a:r>
              <a:rPr lang="en-US" sz="3200" dirty="0"/>
              <a:t>3. Trouble sparks interest in </a:t>
            </a:r>
            <a:r>
              <a:rPr lang="en-US" sz="3200" i="1" dirty="0"/>
              <a:t>a</a:t>
            </a:r>
            <a:r>
              <a:rPr lang="en-US" sz="3200" dirty="0"/>
              <a:t> not </a:t>
            </a:r>
            <a:r>
              <a:rPr lang="en-US" sz="3200" i="1" dirty="0"/>
              <a:t>the</a:t>
            </a:r>
            <a:r>
              <a:rPr lang="en-US" sz="3200" dirty="0"/>
              <a:t> </a:t>
            </a:r>
            <a:br>
              <a:rPr lang="en-US" sz="3200" dirty="0"/>
            </a:br>
            <a:r>
              <a:rPr lang="en-US" sz="3200" dirty="0"/>
              <a:t>    savior (Matt. 24:23-26)</a:t>
            </a:r>
          </a:p>
        </p:txBody>
      </p:sp>
    </p:spTree>
    <p:extLst>
      <p:ext uri="{BB962C8B-B14F-4D97-AF65-F5344CB8AC3E}">
        <p14:creationId xmlns:p14="http://schemas.microsoft.com/office/powerpoint/2010/main" val="7897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rPr>
              <a:t>“And He found in the temple those who were selling oxen and sheep and doves, and the money changers seated at their tables. And </a:t>
            </a:r>
            <a:r>
              <a:rPr lang="en-US" sz="2600" b="1" spc="-150" dirty="0">
                <a:latin typeface="Open Sans Semibold"/>
              </a:rPr>
              <a:t>He made a scourge of cords</a:t>
            </a:r>
            <a:r>
              <a:rPr lang="en-US" sz="2600" spc="-150" dirty="0">
                <a:latin typeface="Open Sans Semibold"/>
              </a:rPr>
              <a:t>, and </a:t>
            </a:r>
            <a:r>
              <a:rPr lang="en-US" sz="2600" b="1" spc="-150" dirty="0">
                <a:latin typeface="Open Sans Semibold"/>
              </a:rPr>
              <a:t>drove them all out of the temple</a:t>
            </a:r>
            <a:r>
              <a:rPr lang="en-US" sz="2600" spc="-150" dirty="0">
                <a:latin typeface="Open Sans Semibold"/>
              </a:rPr>
              <a:t>, with the sheep and the oxen; and He poured out the coins of the money changers and </a:t>
            </a:r>
            <a:r>
              <a:rPr lang="en-US" sz="2600" b="1" spc="-150" dirty="0">
                <a:latin typeface="Open Sans Semibold"/>
              </a:rPr>
              <a:t>overturned their tables</a:t>
            </a:r>
            <a:r>
              <a:rPr lang="en-US" sz="2600" spc="-150" dirty="0">
                <a:latin typeface="Open Sans Semibold"/>
              </a:rPr>
              <a:t>.” (John 2:14-15)</a:t>
            </a:r>
          </a:p>
          <a:p>
            <a:pPr algn="just">
              <a:lnSpc>
                <a:spcPct val="114000"/>
              </a:lnSpc>
              <a:spcBef>
                <a:spcPts val="1200"/>
              </a:spcBef>
            </a:pPr>
            <a:r>
              <a:rPr lang="en-US" sz="2600" spc="-150" dirty="0">
                <a:latin typeface="Open Sans Semibold"/>
              </a:rPr>
              <a:t>“And he will make a firm covenant with the many for one week, but </a:t>
            </a:r>
            <a:r>
              <a:rPr lang="en-US" sz="2600" b="1" spc="-150" dirty="0">
                <a:latin typeface="Open Sans Semibold"/>
              </a:rPr>
              <a:t>in the middle of the week </a:t>
            </a:r>
            <a:r>
              <a:rPr lang="en-US" sz="2600" spc="-150" dirty="0">
                <a:latin typeface="Open Sans Semibold"/>
              </a:rPr>
              <a:t>he will put a stop to </a:t>
            </a:r>
            <a:r>
              <a:rPr lang="en-US" sz="2600" b="1" spc="-150" dirty="0">
                <a:latin typeface="Open Sans Semibold"/>
              </a:rPr>
              <a:t>sacrifice and grain offering</a:t>
            </a:r>
            <a:r>
              <a:rPr lang="en-US" sz="2600" spc="-150" dirty="0">
                <a:latin typeface="Open Sans Semibold"/>
              </a:rPr>
              <a:t>; and on the wing of abominations will come one who makes desolate, even until a complete destruction, one that is decreed, is poured out on the one who makes desolate.” (Dan. 9:27)</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145773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God so </a:t>
            </a:r>
            <a:r>
              <a:rPr lang="en-US" sz="2600" b="1" spc="-150" dirty="0">
                <a:latin typeface="Open Sans Semibold"/>
                <a:ea typeface="Verdana" panose="020B0604030504040204" pitchFamily="34" charset="0"/>
                <a:cs typeface="Verdana" panose="020B0604030504040204" pitchFamily="34" charset="0"/>
              </a:rPr>
              <a:t>loved the world</a:t>
            </a:r>
            <a:r>
              <a:rPr lang="en-US" sz="2600" spc="-150" dirty="0">
                <a:latin typeface="Open Sans Semibold"/>
                <a:ea typeface="Verdana" panose="020B0604030504040204" pitchFamily="34" charset="0"/>
                <a:cs typeface="Verdana" panose="020B0604030504040204" pitchFamily="34" charset="0"/>
              </a:rPr>
              <a:t>, that </a:t>
            </a:r>
            <a:r>
              <a:rPr lang="en-US" sz="2600" b="1" spc="-150" dirty="0">
                <a:latin typeface="Open Sans Semibold"/>
                <a:ea typeface="Verdana" panose="020B0604030504040204" pitchFamily="34" charset="0"/>
                <a:cs typeface="Verdana" panose="020B0604030504040204" pitchFamily="34" charset="0"/>
              </a:rPr>
              <a:t>He gave His only begotten Son</a:t>
            </a:r>
            <a:r>
              <a:rPr lang="en-US" sz="2600" spc="-150" dirty="0">
                <a:latin typeface="Open Sans Semibold"/>
                <a:ea typeface="Verdana" panose="020B0604030504040204" pitchFamily="34" charset="0"/>
                <a:cs typeface="Verdana" panose="020B0604030504040204" pitchFamily="34" charset="0"/>
              </a:rPr>
              <a:t>, that whoever believes in Him shall </a:t>
            </a:r>
            <a:r>
              <a:rPr lang="en-US" sz="2600" b="1" spc="-150" dirty="0">
                <a:latin typeface="Open Sans Semibold"/>
                <a:ea typeface="Verdana" panose="020B0604030504040204" pitchFamily="34" charset="0"/>
                <a:cs typeface="Verdana" panose="020B0604030504040204" pitchFamily="34" charset="0"/>
              </a:rPr>
              <a:t>not perish</a:t>
            </a:r>
            <a:r>
              <a:rPr lang="en-US" sz="2600" spc="-150" dirty="0">
                <a:latin typeface="Open Sans Semibold"/>
                <a:ea typeface="Verdana" panose="020B0604030504040204" pitchFamily="34" charset="0"/>
                <a:cs typeface="Verdana" panose="020B0604030504040204" pitchFamily="34" charset="0"/>
              </a:rPr>
              <a:t>, but have eternal life. For God did not send the Son into the world </a:t>
            </a:r>
            <a:r>
              <a:rPr lang="en-US" sz="2600" b="1" spc="-150" dirty="0">
                <a:latin typeface="Open Sans Semibold"/>
                <a:ea typeface="Verdana" panose="020B0604030504040204" pitchFamily="34" charset="0"/>
                <a:cs typeface="Verdana" panose="020B0604030504040204" pitchFamily="34" charset="0"/>
              </a:rPr>
              <a:t>to judge the world</a:t>
            </a:r>
            <a:r>
              <a:rPr lang="en-US" sz="2600" spc="-150" dirty="0">
                <a:latin typeface="Open Sans Semibold"/>
                <a:ea typeface="Verdana" panose="020B0604030504040204" pitchFamily="34" charset="0"/>
                <a:cs typeface="Verdana" panose="020B0604030504040204" pitchFamily="34" charset="0"/>
              </a:rPr>
              <a:t>, but that the </a:t>
            </a:r>
            <a:r>
              <a:rPr lang="en-US" sz="2600" b="1" spc="-150" dirty="0">
                <a:latin typeface="Open Sans Semibold"/>
                <a:ea typeface="Verdana" panose="020B0604030504040204" pitchFamily="34" charset="0"/>
                <a:cs typeface="Verdana" panose="020B0604030504040204" pitchFamily="34" charset="0"/>
              </a:rPr>
              <a:t>world might be saved </a:t>
            </a:r>
            <a:r>
              <a:rPr lang="en-US" sz="2600" spc="-150" dirty="0">
                <a:latin typeface="Open Sans Semibold"/>
                <a:ea typeface="Verdana" panose="020B0604030504040204" pitchFamily="34" charset="0"/>
                <a:cs typeface="Verdana" panose="020B0604030504040204" pitchFamily="34" charset="0"/>
              </a:rPr>
              <a:t>through Him.” (John 3:16-17)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Lord is not slow about His promise, as some count slowness, but </a:t>
            </a:r>
            <a:r>
              <a:rPr lang="en-US" sz="2600" b="1" spc="-150" dirty="0">
                <a:latin typeface="Open Sans Semibold"/>
                <a:ea typeface="Verdana" panose="020B0604030504040204" pitchFamily="34" charset="0"/>
                <a:cs typeface="Verdana" panose="020B0604030504040204" pitchFamily="34" charset="0"/>
              </a:rPr>
              <a:t>is patient toward you</a:t>
            </a:r>
            <a:r>
              <a:rPr lang="en-US" sz="2600" spc="-150" dirty="0">
                <a:latin typeface="Open Sans Semibold"/>
                <a:ea typeface="Verdana" panose="020B0604030504040204" pitchFamily="34" charset="0"/>
                <a:cs typeface="Verdana" panose="020B0604030504040204" pitchFamily="34" charset="0"/>
              </a:rPr>
              <a:t>, not wishing for any to perish but </a:t>
            </a:r>
            <a:r>
              <a:rPr lang="en-US" sz="2600" b="1" spc="-150" dirty="0">
                <a:latin typeface="Open Sans Semibold"/>
                <a:ea typeface="Verdana" panose="020B0604030504040204" pitchFamily="34" charset="0"/>
                <a:cs typeface="Verdana" panose="020B0604030504040204" pitchFamily="34" charset="0"/>
              </a:rPr>
              <a:t>for all to come to repentance</a:t>
            </a:r>
            <a:r>
              <a:rPr lang="en-US" sz="2600" spc="-150" dirty="0">
                <a:latin typeface="Open Sans Semibold"/>
                <a:ea typeface="Verdana" panose="020B0604030504040204" pitchFamily="34" charset="0"/>
                <a:cs typeface="Verdana" panose="020B0604030504040204" pitchFamily="34" charset="0"/>
              </a:rPr>
              <a:t>. But the </a:t>
            </a:r>
            <a:r>
              <a:rPr lang="en-US" sz="2600" b="1" spc="-150" dirty="0">
                <a:latin typeface="Open Sans Semibold"/>
                <a:ea typeface="Verdana" panose="020B0604030504040204" pitchFamily="34" charset="0"/>
                <a:cs typeface="Verdana" panose="020B0604030504040204" pitchFamily="34" charset="0"/>
              </a:rPr>
              <a:t>day of the Lord will come </a:t>
            </a:r>
            <a:r>
              <a:rPr lang="en-US" sz="2600" spc="-150" dirty="0">
                <a:latin typeface="Open Sans Semibold"/>
                <a:ea typeface="Verdana" panose="020B0604030504040204" pitchFamily="34" charset="0"/>
                <a:cs typeface="Verdana" panose="020B0604030504040204" pitchFamily="34" charset="0"/>
              </a:rPr>
              <a:t>like a thief, in which the heavens will pass away with a roar and the elements will be destroyed with intense heat, and the earth and its works will be burned up.” (2 Pet. 3:9-10)</a:t>
            </a:r>
          </a:p>
        </p:txBody>
      </p:sp>
      <p:sp>
        <p:nvSpPr>
          <p:cNvPr id="6" name="Title 2"/>
          <p:cNvSpPr>
            <a:spLocks noGrp="1"/>
          </p:cNvSpPr>
          <p:nvPr>
            <p:ph type="title"/>
          </p:nvPr>
        </p:nvSpPr>
        <p:spPr>
          <a:xfrm>
            <a:off x="88265" y="381000"/>
            <a:ext cx="10945654" cy="762000"/>
          </a:xfrm>
        </p:spPr>
        <p:txBody>
          <a:bodyPr>
            <a:noAutofit/>
          </a:bodyPr>
          <a:lstStyle/>
          <a:p>
            <a:r>
              <a:rPr lang="en-US" sz="3200" dirty="0"/>
              <a:t>3. Trouble sparks interest in </a:t>
            </a:r>
            <a:r>
              <a:rPr lang="en-US" sz="3200" i="1" dirty="0"/>
              <a:t>a</a:t>
            </a:r>
            <a:r>
              <a:rPr lang="en-US" sz="3200" dirty="0"/>
              <a:t> not </a:t>
            </a:r>
            <a:r>
              <a:rPr lang="en-US" sz="3200" i="1" dirty="0"/>
              <a:t>the</a:t>
            </a:r>
            <a:r>
              <a:rPr lang="en-US" sz="3200" dirty="0"/>
              <a:t> </a:t>
            </a:r>
            <a:br>
              <a:rPr lang="en-US" sz="3200" dirty="0"/>
            </a:br>
            <a:r>
              <a:rPr lang="en-US" sz="3200" dirty="0"/>
              <a:t>    savior (Matt. 24:23-26)</a:t>
            </a:r>
          </a:p>
        </p:txBody>
      </p:sp>
    </p:spTree>
    <p:extLst>
      <p:ext uri="{BB962C8B-B14F-4D97-AF65-F5344CB8AC3E}">
        <p14:creationId xmlns:p14="http://schemas.microsoft.com/office/powerpoint/2010/main" val="355601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“After these things I looked, and behold, </a:t>
            </a:r>
            <a:r>
              <a:rPr lang="en-US" sz="2600" b="1" spc="-150" dirty="0">
                <a:latin typeface="Open Sans Semibold"/>
                <a:ea typeface="Verdana" panose="020B0604030504040204" pitchFamily="34" charset="0"/>
                <a:cs typeface="Verdana" panose="020B0604030504040204" pitchFamily="34" charset="0"/>
              </a:rPr>
              <a:t>a great multitude which no one could count</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from every nation and all tribes and peoples and tongues</a:t>
            </a:r>
            <a:r>
              <a:rPr lang="en-US" sz="2600" spc="-150" dirty="0">
                <a:latin typeface="Open Sans Semibold"/>
                <a:ea typeface="Verdana" panose="020B0604030504040204" pitchFamily="34" charset="0"/>
                <a:cs typeface="Verdana" panose="020B0604030504040204" pitchFamily="34" charset="0"/>
              </a:rPr>
              <a:t>, standing before the throne and before the Lamb, clothed in white robes, and palm branches were in their hands; and they cry out with a loud voice, saying, ‘Salvation to our God who sits on the throne, and to the Lamb.’” (Rev. 7:9-10)</a:t>
            </a:r>
          </a:p>
        </p:txBody>
      </p:sp>
      <p:sp>
        <p:nvSpPr>
          <p:cNvPr id="6" name="Title 2"/>
          <p:cNvSpPr>
            <a:spLocks noGrp="1"/>
          </p:cNvSpPr>
          <p:nvPr>
            <p:ph type="title"/>
          </p:nvPr>
        </p:nvSpPr>
        <p:spPr>
          <a:xfrm>
            <a:off x="88265" y="381000"/>
            <a:ext cx="10945654" cy="762000"/>
          </a:xfrm>
        </p:spPr>
        <p:txBody>
          <a:bodyPr>
            <a:noAutofit/>
          </a:bodyPr>
          <a:lstStyle/>
          <a:p>
            <a:r>
              <a:rPr lang="en-US" sz="3200" dirty="0"/>
              <a:t>3. Trouble sparks interest in </a:t>
            </a:r>
            <a:r>
              <a:rPr lang="en-US" sz="3200" i="1" dirty="0"/>
              <a:t>a</a:t>
            </a:r>
            <a:r>
              <a:rPr lang="en-US" sz="3200" dirty="0"/>
              <a:t> not </a:t>
            </a:r>
            <a:r>
              <a:rPr lang="en-US" sz="3200" i="1" dirty="0"/>
              <a:t>the</a:t>
            </a:r>
            <a:r>
              <a:rPr lang="en-US" sz="3200" dirty="0"/>
              <a:t> </a:t>
            </a:r>
            <a:br>
              <a:rPr lang="en-US" sz="3200" dirty="0"/>
            </a:br>
            <a:r>
              <a:rPr lang="en-US" sz="3200" dirty="0"/>
              <a:t>    savior (Matt. 24:23-26)</a:t>
            </a:r>
          </a:p>
        </p:txBody>
      </p:sp>
    </p:spTree>
    <p:extLst>
      <p:ext uri="{BB962C8B-B14F-4D97-AF65-F5344CB8AC3E}">
        <p14:creationId xmlns:p14="http://schemas.microsoft.com/office/powerpoint/2010/main" val="18333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just as the lightning comes from the east and flashes even to the west, so will </a:t>
            </a:r>
            <a:r>
              <a:rPr lang="en-US" sz="2600" b="1" spc="-150" dirty="0">
                <a:latin typeface="Open Sans Semibold"/>
                <a:ea typeface="Verdana" panose="020B0604030504040204" pitchFamily="34" charset="0"/>
                <a:cs typeface="Verdana" panose="020B0604030504040204" pitchFamily="34" charset="0"/>
              </a:rPr>
              <a:t>the coming of the Son of Man be.</a:t>
            </a:r>
            <a:r>
              <a:rPr lang="en-US" sz="2600" spc="-150" dirty="0">
                <a:latin typeface="Open Sans Semibold"/>
                <a:ea typeface="Verdana" panose="020B0604030504040204" pitchFamily="34" charset="0"/>
                <a:cs typeface="Verdana" panose="020B0604030504040204" pitchFamily="34" charset="0"/>
              </a:rPr>
              <a:t>” (Matt. 24: 27)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just like the lightning, when it flashes out of one part of the sky, </a:t>
            </a:r>
            <a:r>
              <a:rPr lang="en-US" sz="2600" b="1" spc="-150" dirty="0">
                <a:latin typeface="Open Sans Semibold"/>
                <a:ea typeface="Verdana" panose="020B0604030504040204" pitchFamily="34" charset="0"/>
                <a:cs typeface="Verdana" panose="020B0604030504040204" pitchFamily="34" charset="0"/>
              </a:rPr>
              <a:t>shines to the other part</a:t>
            </a:r>
            <a:r>
              <a:rPr lang="en-US" sz="2600" spc="-150" dirty="0">
                <a:latin typeface="Open Sans Semibold"/>
                <a:ea typeface="Verdana" panose="020B0604030504040204" pitchFamily="34" charset="0"/>
                <a:cs typeface="Verdana" panose="020B0604030504040204" pitchFamily="34" charset="0"/>
              </a:rPr>
              <a:t> of the sky, </a:t>
            </a:r>
            <a:r>
              <a:rPr lang="en-US" sz="2600" b="1" spc="-150" dirty="0">
                <a:latin typeface="Open Sans Semibold"/>
                <a:ea typeface="Verdana" panose="020B0604030504040204" pitchFamily="34" charset="0"/>
                <a:cs typeface="Verdana" panose="020B0604030504040204" pitchFamily="34" charset="0"/>
              </a:rPr>
              <a:t>so will the Son of Man be in His day</a:t>
            </a:r>
            <a:r>
              <a:rPr lang="en-US" sz="2600" spc="-150" dirty="0">
                <a:latin typeface="Open Sans Semibold"/>
                <a:ea typeface="Verdana" panose="020B0604030504040204" pitchFamily="34" charset="0"/>
                <a:cs typeface="Verdana" panose="020B0604030504040204" pitchFamily="34" charset="0"/>
              </a:rPr>
              <a:t>.” (Luke 17:24)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“They also said, ‘Men of Galilee, why do you stand looking into the sky? </a:t>
            </a:r>
            <a:r>
              <a:rPr lang="en-US" sz="2600" b="1" spc="-150" dirty="0">
                <a:latin typeface="Open Sans Semibold"/>
                <a:ea typeface="Verdana" panose="020B0604030504040204" pitchFamily="34" charset="0"/>
                <a:cs typeface="Verdana" panose="020B0604030504040204" pitchFamily="34" charset="0"/>
              </a:rPr>
              <a:t>This Jesus</a:t>
            </a:r>
            <a:r>
              <a:rPr lang="en-US" sz="2600" spc="-150" dirty="0">
                <a:latin typeface="Open Sans Semibold"/>
                <a:ea typeface="Verdana" panose="020B0604030504040204" pitchFamily="34" charset="0"/>
                <a:cs typeface="Verdana" panose="020B0604030504040204" pitchFamily="34" charset="0"/>
              </a:rPr>
              <a:t>, who has been taken up from you into heaven, </a:t>
            </a:r>
            <a:r>
              <a:rPr lang="en-US" sz="2600" b="1" spc="-150" dirty="0">
                <a:latin typeface="Open Sans Semibold"/>
                <a:ea typeface="Verdana" panose="020B0604030504040204" pitchFamily="34" charset="0"/>
                <a:cs typeface="Verdana" panose="020B0604030504040204" pitchFamily="34" charset="0"/>
              </a:rPr>
              <a:t>will come in just the same way </a:t>
            </a:r>
            <a:r>
              <a:rPr lang="en-US" sz="2600" spc="-150" dirty="0">
                <a:latin typeface="Open Sans Semibold"/>
                <a:ea typeface="Verdana" panose="020B0604030504040204" pitchFamily="34" charset="0"/>
                <a:cs typeface="Verdana" panose="020B0604030504040204" pitchFamily="34" charset="0"/>
              </a:rPr>
              <a:t>as you have watched Him go into heaven.’” (Acts 1:11)</a:t>
            </a:r>
          </a:p>
        </p:txBody>
      </p:sp>
      <p:sp>
        <p:nvSpPr>
          <p:cNvPr id="3" name="Title 2"/>
          <p:cNvSpPr>
            <a:spLocks noGrp="1"/>
          </p:cNvSpPr>
          <p:nvPr>
            <p:ph type="title"/>
          </p:nvPr>
        </p:nvSpPr>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221743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a:t>
            </a:r>
            <a:r>
              <a:rPr lang="en-US" sz="2600" b="1" spc="-150" dirty="0">
                <a:latin typeface="Open Sans Semibold"/>
                <a:ea typeface="Verdana" panose="020B0604030504040204" pitchFamily="34" charset="0"/>
                <a:cs typeface="Verdana" panose="020B0604030504040204" pitchFamily="34" charset="0"/>
              </a:rPr>
              <a:t>the Lord Himself will descend from heaven </a:t>
            </a:r>
            <a:r>
              <a:rPr lang="en-US" sz="2600" spc="-150" dirty="0">
                <a:latin typeface="Open Sans Semibold"/>
                <a:ea typeface="Verdana" panose="020B0604030504040204" pitchFamily="34" charset="0"/>
                <a:cs typeface="Verdana" panose="020B0604030504040204" pitchFamily="34" charset="0"/>
              </a:rPr>
              <a:t>with a shout, with the voice of the archangel and with the trumpet of God, and the dead in Christ will rise first. Then we </a:t>
            </a:r>
            <a:r>
              <a:rPr lang="en-US" sz="2600" b="1" spc="-150" dirty="0">
                <a:latin typeface="Open Sans Semibold"/>
                <a:ea typeface="Verdana" panose="020B0604030504040204" pitchFamily="34" charset="0"/>
                <a:cs typeface="Verdana" panose="020B0604030504040204" pitchFamily="34" charset="0"/>
              </a:rPr>
              <a:t>who are alive and remain will be caught up together</a:t>
            </a:r>
            <a:r>
              <a:rPr lang="en-US" sz="2600" spc="-150" dirty="0">
                <a:latin typeface="Open Sans Semibold"/>
                <a:ea typeface="Verdana" panose="020B0604030504040204" pitchFamily="34" charset="0"/>
                <a:cs typeface="Verdana" panose="020B0604030504040204" pitchFamily="34" charset="0"/>
              </a:rPr>
              <a:t> with them in the clouds to meet the Lord in the air, and so we shall always be with the Lord.” (1 Thess. 4:16-17)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then </a:t>
            </a:r>
            <a:r>
              <a:rPr lang="en-US" sz="2600" b="1" spc="-150" dirty="0">
                <a:latin typeface="Open Sans Semibold"/>
                <a:ea typeface="Verdana" panose="020B0604030504040204" pitchFamily="34" charset="0"/>
                <a:cs typeface="Verdana" panose="020B0604030504040204" pitchFamily="34" charset="0"/>
              </a:rPr>
              <a:t>the sign of the Son of Man will appear in the sky</a:t>
            </a:r>
            <a:r>
              <a:rPr lang="en-US" sz="2600" spc="-150" dirty="0">
                <a:latin typeface="Open Sans Semibold"/>
                <a:ea typeface="Verdana" panose="020B0604030504040204" pitchFamily="34" charset="0"/>
                <a:cs typeface="Verdana" panose="020B0604030504040204" pitchFamily="34" charset="0"/>
              </a:rPr>
              <a:t>, and then all the tribes of the earth will mourn, and they </a:t>
            </a:r>
            <a:r>
              <a:rPr lang="en-US" sz="2600" b="1" spc="-150" dirty="0">
                <a:latin typeface="Open Sans Semibold"/>
                <a:ea typeface="Verdana" panose="020B0604030504040204" pitchFamily="34" charset="0"/>
                <a:cs typeface="Verdana" panose="020B0604030504040204" pitchFamily="34" charset="0"/>
              </a:rPr>
              <a:t>will see the son of man coming on the clouds of the sky </a:t>
            </a:r>
            <a:r>
              <a:rPr lang="en-US" sz="2600" spc="-150" dirty="0">
                <a:latin typeface="Open Sans Semibold"/>
                <a:ea typeface="Verdana" panose="020B0604030504040204" pitchFamily="34" charset="0"/>
                <a:cs typeface="Verdana" panose="020B0604030504040204" pitchFamily="34" charset="0"/>
              </a:rPr>
              <a:t>with power and great glory.” (Luke 17:30)</a:t>
            </a: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357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without faith it is impossible to please Him</a:t>
            </a:r>
            <a:r>
              <a:rPr lang="en-US" sz="2600" spc="-150" dirty="0">
                <a:latin typeface="Open Sans Semibold"/>
                <a:ea typeface="Verdana" panose="020B0604030504040204" pitchFamily="34" charset="0"/>
                <a:cs typeface="Verdana" panose="020B0604030504040204" pitchFamily="34" charset="0"/>
              </a:rPr>
              <a:t>, for he who comes to God must believe that He is and that </a:t>
            </a:r>
            <a:r>
              <a:rPr lang="en-US" sz="2600" b="1" spc="-150" dirty="0">
                <a:latin typeface="Open Sans Semibold"/>
                <a:ea typeface="Verdana" panose="020B0604030504040204" pitchFamily="34" charset="0"/>
                <a:cs typeface="Verdana" panose="020B0604030504040204" pitchFamily="34" charset="0"/>
              </a:rPr>
              <a:t>He is a rewarder of those who seek Him</a:t>
            </a:r>
            <a:r>
              <a:rPr lang="en-US" sz="2600" spc="-150" dirty="0">
                <a:latin typeface="Open Sans Semibold"/>
                <a:ea typeface="Verdana" panose="020B0604030504040204" pitchFamily="34" charset="0"/>
                <a:cs typeface="Verdana" panose="020B0604030504040204" pitchFamily="34" charset="0"/>
              </a:rPr>
              <a:t>.” (Heb. 11:6</a:t>
            </a:r>
            <a:r>
              <a:rPr lang="en-US" sz="2600" spc="-150" dirty="0">
                <a:latin typeface="Open Sans Semibold"/>
              </a:rPr>
              <a:t>)</a:t>
            </a:r>
            <a:endParaRPr lang="en-US" sz="2600" spc="-150" dirty="0">
              <a:latin typeface="Open Sans Semibold"/>
              <a:ea typeface="Verdana" panose="020B0604030504040204" pitchFamily="34" charset="0"/>
              <a:cs typeface="Verdana" panose="020B0604030504040204" pitchFamily="34" charset="0"/>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6189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“Wherever the corpse is, there </a:t>
            </a:r>
            <a:r>
              <a:rPr lang="en-US" sz="2600" b="1" spc="-150" dirty="0">
                <a:latin typeface="Open Sans Semibold"/>
                <a:ea typeface="Verdana" panose="020B0604030504040204" pitchFamily="34" charset="0"/>
                <a:cs typeface="Verdana" panose="020B0604030504040204" pitchFamily="34" charset="0"/>
              </a:rPr>
              <a:t>the vultures will gather</a:t>
            </a:r>
            <a:r>
              <a:rPr lang="en-US" sz="2600" spc="-150" dirty="0">
                <a:latin typeface="Open Sans Semibold"/>
                <a:ea typeface="Verdana" panose="020B0604030504040204" pitchFamily="34" charset="0"/>
                <a:cs typeface="Verdana" panose="020B0604030504040204" pitchFamily="34" charset="0"/>
              </a:rPr>
              <a:t>.” (Matt. 24:28)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 saw an angel standing in the sun, and he cried out with a loud voice, saying to </a:t>
            </a:r>
            <a:r>
              <a:rPr lang="en-US" sz="2600" b="1" spc="-150" dirty="0">
                <a:latin typeface="Open Sans Semibold"/>
                <a:ea typeface="Verdana" panose="020B0604030504040204" pitchFamily="34" charset="0"/>
                <a:cs typeface="Verdana" panose="020B0604030504040204" pitchFamily="34" charset="0"/>
              </a:rPr>
              <a:t>all the birds which fly in midheaven</a:t>
            </a:r>
            <a:r>
              <a:rPr lang="en-US" sz="2600" spc="-150" dirty="0">
                <a:latin typeface="Open Sans Semibold"/>
                <a:ea typeface="Verdana" panose="020B0604030504040204" pitchFamily="34" charset="0"/>
                <a:cs typeface="Verdana" panose="020B0604030504040204" pitchFamily="34" charset="0"/>
              </a:rPr>
              <a:t>, ‘Come, assemble for the </a:t>
            </a:r>
            <a:r>
              <a:rPr lang="en-US" sz="2600" b="1" spc="-150" dirty="0">
                <a:latin typeface="Open Sans Semibold"/>
                <a:ea typeface="Verdana" panose="020B0604030504040204" pitchFamily="34" charset="0"/>
                <a:cs typeface="Verdana" panose="020B0604030504040204" pitchFamily="34" charset="0"/>
              </a:rPr>
              <a:t>great supper of God</a:t>
            </a:r>
            <a:r>
              <a:rPr lang="en-US" sz="2600" spc="-150" dirty="0">
                <a:latin typeface="Open Sans Semibold"/>
                <a:ea typeface="Verdana" panose="020B0604030504040204" pitchFamily="34" charset="0"/>
                <a:cs typeface="Verdana" panose="020B0604030504040204" pitchFamily="34" charset="0"/>
              </a:rPr>
              <a:t>, so that you may </a:t>
            </a:r>
            <a:r>
              <a:rPr lang="en-US" sz="2600" b="1" spc="-150" dirty="0">
                <a:latin typeface="Open Sans Semibold"/>
                <a:ea typeface="Verdana" panose="020B0604030504040204" pitchFamily="34" charset="0"/>
                <a:cs typeface="Verdana" panose="020B0604030504040204" pitchFamily="34" charset="0"/>
              </a:rPr>
              <a:t>eat the flesh of kings </a:t>
            </a:r>
            <a:r>
              <a:rPr lang="en-US" sz="2600" spc="-150" dirty="0">
                <a:latin typeface="Open Sans Semibold"/>
                <a:ea typeface="Verdana" panose="020B0604030504040204" pitchFamily="34" charset="0"/>
                <a:cs typeface="Verdana" panose="020B0604030504040204" pitchFamily="34" charset="0"/>
              </a:rPr>
              <a:t>and the flesh of commanders and the flesh of mighty men and the flesh of horses and of those who sit on them and the flesh of all men, both free men and slaves, and small and great.’” (Rev. 19:17-18)</a:t>
            </a: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238872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immediately </a:t>
            </a:r>
            <a:r>
              <a:rPr lang="en-US" sz="2600" b="1" spc="-150" dirty="0">
                <a:latin typeface="Open Sans Semibold"/>
                <a:ea typeface="Verdana" panose="020B0604030504040204" pitchFamily="34" charset="0"/>
                <a:cs typeface="Verdana" panose="020B0604030504040204" pitchFamily="34" charset="0"/>
              </a:rPr>
              <a:t>after the tribulation of those days </a:t>
            </a:r>
            <a:r>
              <a:rPr lang="en-US" sz="2600" spc="-150" dirty="0">
                <a:latin typeface="Open Sans Semibold"/>
                <a:ea typeface="Verdana" panose="020B0604030504040204" pitchFamily="34" charset="0"/>
                <a:cs typeface="Verdana" panose="020B0604030504040204" pitchFamily="34" charset="0"/>
              </a:rPr>
              <a:t>the sun will be darkened, and the moon will not give its light, and the stars will fall from the sky, and the powers of the heavens will be shaken.” (Luke 17:29)</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“Let them be for lights in the expanse of the heavens to give light on the earth; and it was so. God made the two great lights, the </a:t>
            </a:r>
            <a:r>
              <a:rPr lang="en-US" sz="2600" b="1" spc="-150" dirty="0">
                <a:latin typeface="Open Sans Semibold"/>
                <a:ea typeface="Verdana" panose="020B0604030504040204" pitchFamily="34" charset="0"/>
                <a:cs typeface="Verdana" panose="020B0604030504040204" pitchFamily="34" charset="0"/>
              </a:rPr>
              <a:t>greater light </a:t>
            </a:r>
            <a:r>
              <a:rPr lang="en-US" sz="2600" spc="-150" dirty="0">
                <a:latin typeface="Open Sans Semibold"/>
                <a:ea typeface="Verdana" panose="020B0604030504040204" pitchFamily="34" charset="0"/>
                <a:cs typeface="Verdana" panose="020B0604030504040204" pitchFamily="34" charset="0"/>
              </a:rPr>
              <a:t>to govern the day, and the </a:t>
            </a:r>
            <a:r>
              <a:rPr lang="en-US" sz="2600" b="1" spc="-150" dirty="0">
                <a:latin typeface="Open Sans Semibold"/>
                <a:ea typeface="Verdana" panose="020B0604030504040204" pitchFamily="34" charset="0"/>
                <a:cs typeface="Verdana" panose="020B0604030504040204" pitchFamily="34" charset="0"/>
              </a:rPr>
              <a:t>lesser light </a:t>
            </a:r>
            <a:r>
              <a:rPr lang="en-US" sz="2600" spc="-150" dirty="0">
                <a:latin typeface="Open Sans Semibold"/>
                <a:ea typeface="Verdana" panose="020B0604030504040204" pitchFamily="34" charset="0"/>
                <a:cs typeface="Verdana" panose="020B0604030504040204" pitchFamily="34" charset="0"/>
              </a:rPr>
              <a:t>to govern the night; He made the stars also.” (Gen. 1:15-16)</a:t>
            </a: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227867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Jesus again spoke to them, saying, ‘</a:t>
            </a:r>
            <a:r>
              <a:rPr lang="en-US" sz="2600" b="1" spc="-150" dirty="0">
                <a:latin typeface="Open Sans Semibold"/>
                <a:ea typeface="Verdana" panose="020B0604030504040204" pitchFamily="34" charset="0"/>
                <a:cs typeface="Verdana" panose="020B0604030504040204" pitchFamily="34" charset="0"/>
              </a:rPr>
              <a:t>I am the Light of the world</a:t>
            </a:r>
            <a:r>
              <a:rPr lang="en-US" sz="2600" spc="-150" dirty="0">
                <a:latin typeface="Open Sans Semibold"/>
                <a:ea typeface="Verdana" panose="020B0604030504040204" pitchFamily="34" charset="0"/>
                <a:cs typeface="Verdana" panose="020B0604030504040204" pitchFamily="34" charset="0"/>
              </a:rPr>
              <a:t>; he who follows Me will not walk in the darkness, but will have the Light of life.’” (John 8:12)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 city has </a:t>
            </a:r>
            <a:r>
              <a:rPr lang="en-US" sz="2600" b="1" spc="-150" dirty="0">
                <a:latin typeface="Open Sans Semibold"/>
                <a:ea typeface="Verdana" panose="020B0604030504040204" pitchFamily="34" charset="0"/>
                <a:cs typeface="Verdana" panose="020B0604030504040204" pitchFamily="34" charset="0"/>
              </a:rPr>
              <a:t>no need of the sun or of the moon </a:t>
            </a:r>
            <a:r>
              <a:rPr lang="en-US" sz="2600" spc="-150" dirty="0">
                <a:latin typeface="Open Sans Semibold"/>
                <a:ea typeface="Verdana" panose="020B0604030504040204" pitchFamily="34" charset="0"/>
                <a:cs typeface="Verdana" panose="020B0604030504040204" pitchFamily="34" charset="0"/>
              </a:rPr>
              <a:t>to shine on it, for </a:t>
            </a:r>
            <a:r>
              <a:rPr lang="en-US" sz="2600" b="1" spc="-150" dirty="0">
                <a:latin typeface="Open Sans Semibold"/>
                <a:ea typeface="Verdana" panose="020B0604030504040204" pitchFamily="34" charset="0"/>
                <a:cs typeface="Verdana" panose="020B0604030504040204" pitchFamily="34" charset="0"/>
              </a:rPr>
              <a:t>the glory of God has illumined it</a:t>
            </a:r>
            <a:r>
              <a:rPr lang="en-US" sz="2600" spc="-150" dirty="0">
                <a:latin typeface="Open Sans Semibold"/>
                <a:ea typeface="Verdana" panose="020B0604030504040204" pitchFamily="34" charset="0"/>
                <a:cs typeface="Verdana" panose="020B0604030504040204" pitchFamily="34" charset="0"/>
              </a:rPr>
              <a:t>, and its </a:t>
            </a:r>
            <a:r>
              <a:rPr lang="en-US" sz="2600" b="1" spc="-150" dirty="0">
                <a:latin typeface="Open Sans Semibold"/>
                <a:ea typeface="Verdana" panose="020B0604030504040204" pitchFamily="34" charset="0"/>
                <a:cs typeface="Verdana" panose="020B0604030504040204" pitchFamily="34" charset="0"/>
              </a:rPr>
              <a:t>lamp is the Lamb</a:t>
            </a:r>
            <a:r>
              <a:rPr lang="en-US" sz="2600" spc="-150" dirty="0">
                <a:latin typeface="Open Sans Semibold"/>
                <a:ea typeface="Verdana" panose="020B0604030504040204" pitchFamily="34" charset="0"/>
                <a:cs typeface="Verdana" panose="020B0604030504040204" pitchFamily="34" charset="0"/>
              </a:rPr>
              <a:t>.” (Rev. 21:23).</a:t>
            </a: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21343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will </a:t>
            </a:r>
            <a:r>
              <a:rPr lang="en-US" sz="2600" b="1" spc="-150" dirty="0">
                <a:latin typeface="Open Sans Semibold"/>
                <a:ea typeface="Verdana" panose="020B0604030504040204" pitchFamily="34" charset="0"/>
                <a:cs typeface="Verdana" panose="020B0604030504040204" pitchFamily="34" charset="0"/>
              </a:rPr>
              <a:t>send forth His angels </a:t>
            </a:r>
            <a:r>
              <a:rPr lang="en-US" sz="2600" spc="-150" dirty="0">
                <a:latin typeface="Open Sans Semibold"/>
                <a:ea typeface="Verdana" panose="020B0604030504040204" pitchFamily="34" charset="0"/>
                <a:cs typeface="Verdana" panose="020B0604030504040204" pitchFamily="34" charset="0"/>
              </a:rPr>
              <a:t>with a great trumpet and they will </a:t>
            </a:r>
            <a:r>
              <a:rPr lang="en-US" sz="2600" b="1" spc="-150" dirty="0">
                <a:latin typeface="Open Sans Semibold"/>
                <a:ea typeface="Verdana" panose="020B0604030504040204" pitchFamily="34" charset="0"/>
                <a:cs typeface="Verdana" panose="020B0604030504040204" pitchFamily="34" charset="0"/>
              </a:rPr>
              <a:t>gather together His elect from the four winds</a:t>
            </a:r>
            <a:r>
              <a:rPr lang="en-US" sz="2600" spc="-150" dirty="0">
                <a:latin typeface="Open Sans Semibold"/>
                <a:ea typeface="Verdana" panose="020B0604030504040204" pitchFamily="34" charset="0"/>
                <a:cs typeface="Verdana" panose="020B0604030504040204" pitchFamily="34" charset="0"/>
              </a:rPr>
              <a:t>, from one end of the sky to the other.” (Luke 17:31)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lo, </a:t>
            </a:r>
            <a:r>
              <a:rPr lang="en-US" sz="2600" b="1" spc="-150" dirty="0">
                <a:latin typeface="Open Sans Semibold"/>
                <a:ea typeface="Verdana" panose="020B0604030504040204" pitchFamily="34" charset="0"/>
                <a:cs typeface="Verdana" panose="020B0604030504040204" pitchFamily="34" charset="0"/>
              </a:rPr>
              <a:t>I am with you always </a:t>
            </a:r>
            <a:r>
              <a:rPr lang="en-US" sz="2600" spc="-150" dirty="0">
                <a:latin typeface="Open Sans Semibold"/>
                <a:ea typeface="Verdana" panose="020B0604030504040204" pitchFamily="34" charset="0"/>
                <a:cs typeface="Verdana" panose="020B0604030504040204" pitchFamily="34" charset="0"/>
              </a:rPr>
              <a:t>, even to the end of the age.” (Matt. 28:20)</a:t>
            </a:r>
          </a:p>
        </p:txBody>
      </p:sp>
      <p:sp>
        <p:nvSpPr>
          <p:cNvPr id="6" name="Title 2"/>
          <p:cNvSpPr>
            <a:spLocks noGrp="1"/>
          </p:cNvSpPr>
          <p:nvPr>
            <p:ph type="title"/>
          </p:nvPr>
        </p:nvSpPr>
        <p:spPr>
          <a:xfrm>
            <a:off x="88265" y="381000"/>
            <a:ext cx="10945654" cy="762000"/>
          </a:xfrm>
        </p:spPr>
        <p:txBody>
          <a:bodyPr>
            <a:noAutofit/>
          </a:bodyPr>
          <a:lstStyle/>
          <a:p>
            <a:r>
              <a:rPr lang="en-US" sz="3200" dirty="0"/>
              <a:t>4. Trouble stops when Jesus arrives </a:t>
            </a:r>
            <a:br>
              <a:rPr lang="en-US" sz="3200" dirty="0"/>
            </a:br>
            <a:r>
              <a:rPr lang="en-US" sz="3200" dirty="0"/>
              <a:t>    (Matt. 24:27-31)</a:t>
            </a:r>
          </a:p>
        </p:txBody>
      </p:sp>
    </p:spTree>
    <p:extLst>
      <p:ext uri="{BB962C8B-B14F-4D97-AF65-F5344CB8AC3E}">
        <p14:creationId xmlns:p14="http://schemas.microsoft.com/office/powerpoint/2010/main" val="83350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“Trouble in River City” -  The Tribulation </a:t>
            </a:r>
          </a:p>
          <a:p>
            <a:pPr algn="ctr">
              <a:lnSpc>
                <a:spcPct val="114000"/>
              </a:lnSpc>
              <a:spcBef>
                <a:spcPts val="1200"/>
              </a:spcBef>
            </a:pPr>
            <a:r>
              <a:rPr lang="en-US" sz="2600" spc="-150" dirty="0">
                <a:latin typeface="Open Sans Semibold"/>
              </a:rPr>
              <a:t>(Matthew 24:15-31)</a:t>
            </a:r>
          </a:p>
        </p:txBody>
      </p:sp>
    </p:spTree>
    <p:extLst>
      <p:ext uri="{BB962C8B-B14F-4D97-AF65-F5344CB8AC3E}">
        <p14:creationId xmlns:p14="http://schemas.microsoft.com/office/powerpoint/2010/main" val="8120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Seal Judgments</a:t>
            </a:r>
          </a:p>
          <a:p>
            <a:pPr algn="just">
              <a:lnSpc>
                <a:spcPct val="114000"/>
              </a:lnSpc>
              <a:spcBef>
                <a:spcPts val="1200"/>
              </a:spcBef>
            </a:pPr>
            <a:r>
              <a:rPr lang="en-US" sz="2600" spc="-150" dirty="0">
                <a:latin typeface="Open Sans Semibold"/>
              </a:rPr>
              <a:t>“Then I saw when the Lamb broke </a:t>
            </a:r>
            <a:r>
              <a:rPr lang="en-US" sz="2600" b="1" spc="-150" dirty="0">
                <a:latin typeface="Open Sans Semibold"/>
              </a:rPr>
              <a:t>one of the seven seals</a:t>
            </a:r>
            <a:r>
              <a:rPr lang="en-US" sz="2600" spc="-150" dirty="0">
                <a:latin typeface="Open Sans Semibold"/>
              </a:rPr>
              <a:t>, and I heard one of the four living creatures saying as with a voice of thunder, “Come.” I looked, and behold, a </a:t>
            </a:r>
            <a:r>
              <a:rPr lang="en-US" sz="2600" b="1" spc="-150" dirty="0">
                <a:latin typeface="Open Sans Semibold"/>
              </a:rPr>
              <a:t>white horse</a:t>
            </a:r>
            <a:r>
              <a:rPr lang="en-US" sz="2600" spc="-150" dirty="0">
                <a:latin typeface="Open Sans Semibold"/>
              </a:rPr>
              <a:t>, and he who sat on it </a:t>
            </a:r>
            <a:r>
              <a:rPr lang="en-US" sz="2600" b="1" spc="-150" dirty="0">
                <a:latin typeface="Open Sans Semibold"/>
              </a:rPr>
              <a:t>had a bow</a:t>
            </a:r>
            <a:r>
              <a:rPr lang="en-US" sz="2600" spc="-150" dirty="0">
                <a:latin typeface="Open Sans Semibold"/>
              </a:rPr>
              <a:t>; and a </a:t>
            </a:r>
            <a:r>
              <a:rPr lang="en-US" sz="2600" b="1" spc="-150" dirty="0">
                <a:latin typeface="Open Sans Semibold"/>
              </a:rPr>
              <a:t>crown was given</a:t>
            </a:r>
            <a:r>
              <a:rPr lang="en-US" sz="2600" spc="-150" dirty="0">
                <a:latin typeface="Open Sans Semibold"/>
              </a:rPr>
              <a:t> to him, and he went out </a:t>
            </a:r>
            <a:r>
              <a:rPr lang="en-US" sz="2600" b="1" spc="-150" dirty="0">
                <a:latin typeface="Open Sans Semibold"/>
              </a:rPr>
              <a:t>conquering and to conquer</a:t>
            </a:r>
            <a:r>
              <a:rPr lang="en-US" sz="2600" spc="-150" dirty="0">
                <a:latin typeface="Open Sans Semibold"/>
              </a:rPr>
              <a:t>.” (Rev. 6:1-2)</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130596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ADF69-82D6-4542-96EE-8328737D8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Seal Judgments</a:t>
            </a:r>
          </a:p>
          <a:p>
            <a:pPr algn="just">
              <a:lnSpc>
                <a:spcPct val="114000"/>
              </a:lnSpc>
              <a:spcBef>
                <a:spcPts val="600"/>
              </a:spcBef>
            </a:pPr>
            <a:r>
              <a:rPr lang="en-US" sz="2600" spc="-150" dirty="0">
                <a:latin typeface="Open Sans Semibold"/>
              </a:rPr>
              <a:t>“When He broke the </a:t>
            </a:r>
            <a:r>
              <a:rPr lang="en-US" sz="2600" b="1" spc="-150" dirty="0">
                <a:latin typeface="Open Sans Semibold"/>
              </a:rPr>
              <a:t>second seal</a:t>
            </a:r>
            <a:r>
              <a:rPr lang="en-US" sz="2600" spc="-150" dirty="0">
                <a:latin typeface="Open Sans Semibold"/>
              </a:rPr>
              <a:t>, I heard the second living creature saying, “Come.” And another, a </a:t>
            </a:r>
            <a:r>
              <a:rPr lang="en-US" sz="2600" b="1" spc="-150" dirty="0">
                <a:latin typeface="Open Sans Semibold"/>
              </a:rPr>
              <a:t>red horse</a:t>
            </a:r>
            <a:r>
              <a:rPr lang="en-US" sz="2600" spc="-150" dirty="0">
                <a:latin typeface="Open Sans Semibold"/>
              </a:rPr>
              <a:t>, went out; and to him who sat on it, it was granted to </a:t>
            </a:r>
            <a:r>
              <a:rPr lang="en-US" sz="2600" b="1" spc="-150" dirty="0">
                <a:latin typeface="Open Sans Semibold"/>
              </a:rPr>
              <a:t>take peace from the earth</a:t>
            </a:r>
            <a:r>
              <a:rPr lang="en-US" sz="2600" spc="-150" dirty="0">
                <a:latin typeface="Open Sans Semibold"/>
              </a:rPr>
              <a:t>, and that men would slay one another; and a </a:t>
            </a:r>
            <a:r>
              <a:rPr lang="en-US" sz="2600" b="1" spc="-150" dirty="0">
                <a:latin typeface="Open Sans Semibold"/>
              </a:rPr>
              <a:t>great sword </a:t>
            </a:r>
            <a:r>
              <a:rPr lang="en-US" sz="2600" spc="-150" dirty="0">
                <a:latin typeface="Open Sans Semibold"/>
              </a:rPr>
              <a:t>was given to him.” (Rev. 6:3-4)</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32440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Seal Judgments</a:t>
            </a:r>
          </a:p>
          <a:p>
            <a:pPr algn="just">
              <a:lnSpc>
                <a:spcPct val="114000"/>
              </a:lnSpc>
              <a:spcBef>
                <a:spcPts val="600"/>
              </a:spcBef>
            </a:pPr>
            <a:r>
              <a:rPr lang="en-US" sz="2600" spc="-150" dirty="0">
                <a:latin typeface="Open Sans Semibold"/>
              </a:rPr>
              <a:t>“When He broke the </a:t>
            </a:r>
            <a:r>
              <a:rPr lang="en-US" sz="2600" b="1" spc="-150" dirty="0">
                <a:latin typeface="Open Sans Semibold"/>
              </a:rPr>
              <a:t>third seal</a:t>
            </a:r>
            <a:r>
              <a:rPr lang="en-US" sz="2600" spc="-150" dirty="0">
                <a:latin typeface="Open Sans Semibold"/>
              </a:rPr>
              <a:t>, I heard the third living creature saying, ‘Come.’ I looked, and behold, a </a:t>
            </a:r>
            <a:r>
              <a:rPr lang="en-US" sz="2600" b="1" spc="-150" dirty="0">
                <a:latin typeface="Open Sans Semibold"/>
              </a:rPr>
              <a:t>black horse</a:t>
            </a:r>
            <a:r>
              <a:rPr lang="en-US" sz="2600" spc="-150" dirty="0">
                <a:latin typeface="Open Sans Semibold"/>
              </a:rPr>
              <a:t>; and he who sat on it had a pair of scales in his hand. And I heard something like a voice in the center of the four living creatures saying, ‘</a:t>
            </a:r>
            <a:r>
              <a:rPr lang="en-US" sz="2600" b="1" spc="-150" dirty="0">
                <a:latin typeface="Open Sans Semibold"/>
              </a:rPr>
              <a:t>A quart of wheat</a:t>
            </a:r>
            <a:r>
              <a:rPr lang="en-US" sz="2600" spc="-150" dirty="0">
                <a:latin typeface="Open Sans Semibold"/>
              </a:rPr>
              <a:t> for a denarius, </a:t>
            </a:r>
            <a:r>
              <a:rPr lang="en-US" sz="2600" b="1" spc="-150" dirty="0">
                <a:latin typeface="Open Sans Semibold"/>
              </a:rPr>
              <a:t>and three quarts of barley </a:t>
            </a:r>
            <a:r>
              <a:rPr lang="en-US" sz="2600" spc="-150" dirty="0">
                <a:latin typeface="Open Sans Semibold"/>
              </a:rPr>
              <a:t>for a denarius; and do not damage the oil and the wine.’” (Rev. 6:5-6)</a:t>
            </a: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24401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Seal Judgments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the Lamb broke the </a:t>
            </a:r>
            <a:r>
              <a:rPr lang="en-US" sz="2600" b="1" spc="-150" dirty="0">
                <a:latin typeface="Open Sans Semibold"/>
                <a:ea typeface="Verdana" panose="020B0604030504040204" pitchFamily="34" charset="0"/>
                <a:cs typeface="Verdana" panose="020B0604030504040204" pitchFamily="34" charset="0"/>
              </a:rPr>
              <a:t>fourth seal</a:t>
            </a:r>
            <a:r>
              <a:rPr lang="en-US" sz="2600" spc="-150" dirty="0">
                <a:latin typeface="Open Sans Semibold"/>
                <a:ea typeface="Verdana" panose="020B0604030504040204" pitchFamily="34" charset="0"/>
                <a:cs typeface="Verdana" panose="020B0604030504040204" pitchFamily="34" charset="0"/>
              </a:rPr>
              <a:t>, I heard the voice of the fourth living creature saying, ‘Come.’ I looked, and behold, an </a:t>
            </a:r>
            <a:r>
              <a:rPr lang="en-US" sz="2600" b="1" spc="-150" dirty="0">
                <a:latin typeface="Open Sans Semibold"/>
                <a:ea typeface="Verdana" panose="020B0604030504040204" pitchFamily="34" charset="0"/>
                <a:cs typeface="Verdana" panose="020B0604030504040204" pitchFamily="34" charset="0"/>
              </a:rPr>
              <a:t>ashen horse</a:t>
            </a:r>
            <a:r>
              <a:rPr lang="en-US" sz="2600" spc="-150" dirty="0">
                <a:latin typeface="Open Sans Semibold"/>
                <a:ea typeface="Verdana" panose="020B0604030504040204" pitchFamily="34" charset="0"/>
                <a:cs typeface="Verdana" panose="020B0604030504040204" pitchFamily="34" charset="0"/>
              </a:rPr>
              <a:t>; and he who sat on it had the name </a:t>
            </a:r>
            <a:r>
              <a:rPr lang="en-US" sz="2600" b="1" spc="-150" dirty="0">
                <a:latin typeface="Open Sans Semibold"/>
                <a:ea typeface="Verdana" panose="020B0604030504040204" pitchFamily="34" charset="0"/>
                <a:cs typeface="Verdana" panose="020B0604030504040204" pitchFamily="34" charset="0"/>
              </a:rPr>
              <a:t>Death</a:t>
            </a:r>
            <a:r>
              <a:rPr lang="en-US" sz="2600" spc="-150" dirty="0">
                <a:latin typeface="Open Sans Semibold"/>
                <a:ea typeface="Verdana" panose="020B0604030504040204" pitchFamily="34" charset="0"/>
                <a:cs typeface="Verdana" panose="020B0604030504040204" pitchFamily="34" charset="0"/>
              </a:rPr>
              <a:t>; and Hades was following with him. Authority was given to them over </a:t>
            </a:r>
            <a:r>
              <a:rPr lang="en-US" sz="2600" b="1" spc="-150" dirty="0">
                <a:latin typeface="Open Sans Semibold"/>
                <a:ea typeface="Verdana" panose="020B0604030504040204" pitchFamily="34" charset="0"/>
                <a:cs typeface="Verdana" panose="020B0604030504040204" pitchFamily="34" charset="0"/>
              </a:rPr>
              <a:t>a fourth of the earth</a:t>
            </a:r>
            <a:r>
              <a:rPr lang="en-US" sz="2600" spc="-150" dirty="0">
                <a:latin typeface="Open Sans Semibold"/>
                <a:ea typeface="Verdana" panose="020B0604030504040204" pitchFamily="34" charset="0"/>
                <a:cs typeface="Verdana" panose="020B0604030504040204" pitchFamily="34" charset="0"/>
              </a:rPr>
              <a:t>, to </a:t>
            </a:r>
            <a:r>
              <a:rPr lang="en-US" sz="2600" b="1" spc="-150" dirty="0">
                <a:latin typeface="Open Sans Semibold"/>
                <a:ea typeface="Verdana" panose="020B0604030504040204" pitchFamily="34" charset="0"/>
                <a:cs typeface="Verdana" panose="020B0604030504040204" pitchFamily="34" charset="0"/>
              </a:rPr>
              <a:t>kill</a:t>
            </a:r>
            <a:r>
              <a:rPr lang="en-US" sz="2600" spc="-150" dirty="0">
                <a:latin typeface="Open Sans Semibold"/>
                <a:ea typeface="Verdana" panose="020B0604030504040204" pitchFamily="34" charset="0"/>
                <a:cs typeface="Verdana" panose="020B0604030504040204" pitchFamily="34" charset="0"/>
              </a:rPr>
              <a:t> with </a:t>
            </a:r>
            <a:r>
              <a:rPr lang="en-US" sz="2600" b="1" spc="-150" dirty="0">
                <a:latin typeface="Open Sans Semibold"/>
                <a:ea typeface="Verdana" panose="020B0604030504040204" pitchFamily="34" charset="0"/>
                <a:cs typeface="Verdana" panose="020B0604030504040204" pitchFamily="34" charset="0"/>
              </a:rPr>
              <a:t>sword</a:t>
            </a:r>
            <a:r>
              <a:rPr lang="en-US" sz="2600" spc="-150" dirty="0">
                <a:latin typeface="Open Sans Semibold"/>
                <a:ea typeface="Verdana" panose="020B0604030504040204" pitchFamily="34" charset="0"/>
                <a:cs typeface="Verdana" panose="020B0604030504040204" pitchFamily="34" charset="0"/>
              </a:rPr>
              <a:t> and with </a:t>
            </a:r>
            <a:r>
              <a:rPr lang="en-US" sz="2600" b="1" spc="-150" dirty="0">
                <a:latin typeface="Open Sans Semibold"/>
                <a:ea typeface="Verdana" panose="020B0604030504040204" pitchFamily="34" charset="0"/>
                <a:cs typeface="Verdana" panose="020B0604030504040204" pitchFamily="34" charset="0"/>
              </a:rPr>
              <a:t>famine</a:t>
            </a:r>
            <a:r>
              <a:rPr lang="en-US" sz="2600" spc="-150" dirty="0">
                <a:latin typeface="Open Sans Semibold"/>
                <a:ea typeface="Verdana" panose="020B0604030504040204" pitchFamily="34" charset="0"/>
                <a:cs typeface="Verdana" panose="020B0604030504040204" pitchFamily="34" charset="0"/>
              </a:rPr>
              <a:t> and with </a:t>
            </a:r>
            <a:r>
              <a:rPr lang="en-US" sz="2600" b="1" spc="-150" dirty="0">
                <a:latin typeface="Open Sans Semibold"/>
                <a:ea typeface="Verdana" panose="020B0604030504040204" pitchFamily="34" charset="0"/>
                <a:cs typeface="Verdana" panose="020B0604030504040204" pitchFamily="34" charset="0"/>
              </a:rPr>
              <a:t>pestilence</a:t>
            </a:r>
            <a:r>
              <a:rPr lang="en-US" sz="2600" spc="-150" dirty="0">
                <a:latin typeface="Open Sans Semibold"/>
                <a:ea typeface="Verdana" panose="020B0604030504040204" pitchFamily="34" charset="0"/>
                <a:cs typeface="Verdana" panose="020B0604030504040204" pitchFamily="34" charset="0"/>
              </a:rPr>
              <a:t> and by the </a:t>
            </a:r>
            <a:r>
              <a:rPr lang="en-US" sz="2600" b="1" spc="-150" dirty="0">
                <a:latin typeface="Open Sans Semibold"/>
                <a:ea typeface="Verdana" panose="020B0604030504040204" pitchFamily="34" charset="0"/>
                <a:cs typeface="Verdana" panose="020B0604030504040204" pitchFamily="34" charset="0"/>
              </a:rPr>
              <a:t>wild beasts </a:t>
            </a:r>
            <a:r>
              <a:rPr lang="en-US" sz="2600" spc="-150" dirty="0">
                <a:latin typeface="Open Sans Semibold"/>
                <a:ea typeface="Verdana" panose="020B0604030504040204" pitchFamily="34" charset="0"/>
                <a:cs typeface="Verdana" panose="020B0604030504040204" pitchFamily="34" charset="0"/>
              </a:rPr>
              <a:t>of the earth.” (Rev. 6:7-8</a:t>
            </a:r>
            <a:r>
              <a:rPr lang="en-US" sz="2600" spc="-150" dirty="0">
                <a:latin typeface="Open Sans Semibold"/>
              </a:rPr>
              <a:t>)</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59160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Seal Judgments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the Lamb broke the </a:t>
            </a:r>
            <a:r>
              <a:rPr lang="en-US" sz="2600" b="1" spc="-150" dirty="0">
                <a:latin typeface="Open Sans Semibold"/>
                <a:ea typeface="Verdana" panose="020B0604030504040204" pitchFamily="34" charset="0"/>
                <a:cs typeface="Verdana" panose="020B0604030504040204" pitchFamily="34" charset="0"/>
              </a:rPr>
              <a:t>fifth seal</a:t>
            </a:r>
            <a:r>
              <a:rPr lang="en-US" sz="2600" spc="-150" dirty="0">
                <a:latin typeface="Open Sans Semibold"/>
                <a:ea typeface="Verdana" panose="020B0604030504040204" pitchFamily="34" charset="0"/>
                <a:cs typeface="Verdana" panose="020B0604030504040204" pitchFamily="34" charset="0"/>
              </a:rPr>
              <a:t>, I saw underneath the altar the </a:t>
            </a:r>
            <a:r>
              <a:rPr lang="en-US" sz="2600" b="1" spc="-150" dirty="0">
                <a:latin typeface="Open Sans Semibold"/>
                <a:ea typeface="Verdana" panose="020B0604030504040204" pitchFamily="34" charset="0"/>
                <a:cs typeface="Verdana" panose="020B0604030504040204" pitchFamily="34" charset="0"/>
              </a:rPr>
              <a:t>souls of those who had been slain</a:t>
            </a:r>
            <a:r>
              <a:rPr lang="en-US" sz="2600" spc="-150" dirty="0">
                <a:latin typeface="Open Sans Semibold"/>
                <a:ea typeface="Verdana" panose="020B0604030504040204" pitchFamily="34" charset="0"/>
                <a:cs typeface="Verdana" panose="020B0604030504040204" pitchFamily="34" charset="0"/>
              </a:rPr>
              <a:t> because of the word of God, and because of the testimony which they had maintained; and they cried out with a loud voice, saying, ‘How long, O Lord, holy and true, will You refrain from </a:t>
            </a:r>
            <a:r>
              <a:rPr lang="en-US" sz="2600" b="1" spc="-150" dirty="0">
                <a:latin typeface="Open Sans Semibold"/>
                <a:ea typeface="Verdana" panose="020B0604030504040204" pitchFamily="34" charset="0"/>
                <a:cs typeface="Verdana" panose="020B0604030504040204" pitchFamily="34" charset="0"/>
              </a:rPr>
              <a:t>judging and avenging our blood on those who dwell on the earth</a:t>
            </a:r>
            <a:r>
              <a:rPr lang="en-US" sz="2600" spc="-150" dirty="0">
                <a:latin typeface="Open Sans Semibold"/>
                <a:ea typeface="Verdana" panose="020B0604030504040204" pitchFamily="34" charset="0"/>
                <a:cs typeface="Verdana" panose="020B0604030504040204" pitchFamily="34" charset="0"/>
              </a:rPr>
              <a:t>?’ And there was given to each of them a white robe; and they were told that they should rest for a little while longer, until the number of their fellow servants and </a:t>
            </a:r>
            <a:r>
              <a:rPr lang="en-US" sz="2600" b="1" spc="-150" dirty="0">
                <a:latin typeface="Open Sans Semibold"/>
                <a:ea typeface="Verdana" panose="020B0604030504040204" pitchFamily="34" charset="0"/>
                <a:cs typeface="Verdana" panose="020B0604030504040204" pitchFamily="34" charset="0"/>
              </a:rPr>
              <a:t>their brethren who were to be killed </a:t>
            </a:r>
            <a:r>
              <a:rPr lang="en-US" sz="2600" spc="-150" dirty="0">
                <a:latin typeface="Open Sans Semibold"/>
                <a:ea typeface="Verdana" panose="020B0604030504040204" pitchFamily="34" charset="0"/>
                <a:cs typeface="Verdana" panose="020B0604030504040204" pitchFamily="34" charset="0"/>
              </a:rPr>
              <a:t>even as they had been, would be completed also.” (Rev. 6:9-11)</a:t>
            </a:r>
          </a:p>
          <a:p>
            <a:pPr algn="just">
              <a:lnSpc>
                <a:spcPct val="114000"/>
              </a:lnSpc>
              <a:spcBef>
                <a:spcPts val="1200"/>
              </a:spcBef>
            </a:pPr>
            <a:endParaRPr lang="en-US" sz="20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28776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ea typeface="ヒラギノ角ゴ Pro W3" pitchFamily="80" charset="-128"/>
              </a:rPr>
              <a:t>Seal Judgments</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“I looked when He broke the </a:t>
            </a:r>
            <a:r>
              <a:rPr lang="en-US" sz="2600" b="1" spc="-150" dirty="0">
                <a:latin typeface="Open Sans Semibold"/>
                <a:ea typeface="Verdana" panose="020B0604030504040204" pitchFamily="34" charset="0"/>
                <a:cs typeface="Verdana" panose="020B0604030504040204" pitchFamily="34" charset="0"/>
              </a:rPr>
              <a:t>sixth seal</a:t>
            </a:r>
            <a:r>
              <a:rPr lang="en-US" sz="2600" spc="-150" dirty="0">
                <a:latin typeface="Open Sans Semibold"/>
                <a:ea typeface="Verdana" panose="020B0604030504040204" pitchFamily="34" charset="0"/>
                <a:cs typeface="Verdana" panose="020B0604030504040204" pitchFamily="34" charset="0"/>
              </a:rPr>
              <a:t>, and there was a </a:t>
            </a:r>
            <a:r>
              <a:rPr lang="en-US" sz="2600" b="1" spc="-150" dirty="0">
                <a:latin typeface="Open Sans Semibold"/>
                <a:ea typeface="Verdana" panose="020B0604030504040204" pitchFamily="34" charset="0"/>
                <a:cs typeface="Verdana" panose="020B0604030504040204" pitchFamily="34" charset="0"/>
              </a:rPr>
              <a:t>great earthquake</a:t>
            </a:r>
            <a:r>
              <a:rPr lang="en-US" sz="2600" spc="-150" dirty="0">
                <a:latin typeface="Open Sans Semibold"/>
                <a:ea typeface="Verdana" panose="020B0604030504040204" pitchFamily="34" charset="0"/>
                <a:cs typeface="Verdana" panose="020B0604030504040204" pitchFamily="34" charset="0"/>
              </a:rPr>
              <a:t>; and the </a:t>
            </a:r>
            <a:r>
              <a:rPr lang="en-US" sz="2600" b="1" spc="-150" dirty="0">
                <a:latin typeface="Open Sans Semibold"/>
                <a:ea typeface="Verdana" panose="020B0604030504040204" pitchFamily="34" charset="0"/>
                <a:cs typeface="Verdana" panose="020B0604030504040204" pitchFamily="34" charset="0"/>
              </a:rPr>
              <a:t>sun became black </a:t>
            </a:r>
            <a:r>
              <a:rPr lang="en-US" sz="2600" spc="-150" dirty="0">
                <a:latin typeface="Open Sans Semibold"/>
                <a:ea typeface="Verdana" panose="020B0604030504040204" pitchFamily="34" charset="0"/>
                <a:cs typeface="Verdana" panose="020B0604030504040204" pitchFamily="34" charset="0"/>
              </a:rPr>
              <a:t>as sackcloth made of hair, and the whole </a:t>
            </a:r>
            <a:r>
              <a:rPr lang="en-US" sz="2600" b="1" spc="-150" dirty="0">
                <a:latin typeface="Open Sans Semibold"/>
                <a:ea typeface="Verdana" panose="020B0604030504040204" pitchFamily="34" charset="0"/>
                <a:cs typeface="Verdana" panose="020B0604030504040204" pitchFamily="34" charset="0"/>
              </a:rPr>
              <a:t>moon</a:t>
            </a:r>
            <a:r>
              <a:rPr lang="en-US" sz="2600" spc="-150" dirty="0">
                <a:latin typeface="Open Sans Semibold"/>
                <a:ea typeface="Verdana" panose="020B0604030504040204" pitchFamily="34" charset="0"/>
                <a:cs typeface="Verdana" panose="020B0604030504040204" pitchFamily="34" charset="0"/>
              </a:rPr>
              <a:t> became </a:t>
            </a:r>
            <a:r>
              <a:rPr lang="en-US" sz="2600" b="1" spc="-150" dirty="0">
                <a:latin typeface="Open Sans Semibold"/>
                <a:ea typeface="Verdana" panose="020B0604030504040204" pitchFamily="34" charset="0"/>
                <a:cs typeface="Verdana" panose="020B0604030504040204" pitchFamily="34" charset="0"/>
              </a:rPr>
              <a:t>like blood</a:t>
            </a:r>
            <a:r>
              <a:rPr lang="en-US" sz="2600" spc="-150" dirty="0">
                <a:latin typeface="Open Sans Semibold"/>
                <a:ea typeface="Verdana" panose="020B0604030504040204" pitchFamily="34" charset="0"/>
                <a:cs typeface="Verdana" panose="020B0604030504040204" pitchFamily="34" charset="0"/>
              </a:rPr>
              <a:t>; and the </a:t>
            </a:r>
            <a:r>
              <a:rPr lang="en-US" sz="2600" b="1" spc="-150" dirty="0">
                <a:latin typeface="Open Sans Semibold"/>
                <a:ea typeface="Verdana" panose="020B0604030504040204" pitchFamily="34" charset="0"/>
                <a:cs typeface="Verdana" panose="020B0604030504040204" pitchFamily="34" charset="0"/>
              </a:rPr>
              <a:t>stars</a:t>
            </a:r>
            <a:r>
              <a:rPr lang="en-US" sz="2600" spc="-150" dirty="0">
                <a:latin typeface="Open Sans Semibold"/>
                <a:ea typeface="Verdana" panose="020B0604030504040204" pitchFamily="34" charset="0"/>
                <a:cs typeface="Verdana" panose="020B0604030504040204" pitchFamily="34" charset="0"/>
              </a:rPr>
              <a:t> of the sky </a:t>
            </a:r>
            <a:r>
              <a:rPr lang="en-US" sz="2600" b="1" spc="-150" dirty="0">
                <a:latin typeface="Open Sans Semibold"/>
                <a:ea typeface="Verdana" panose="020B0604030504040204" pitchFamily="34" charset="0"/>
                <a:cs typeface="Verdana" panose="020B0604030504040204" pitchFamily="34" charset="0"/>
              </a:rPr>
              <a:t>fell to the earth</a:t>
            </a:r>
            <a:r>
              <a:rPr lang="en-US" sz="2600" spc="-150" dirty="0">
                <a:latin typeface="Open Sans Semibold"/>
                <a:ea typeface="Verdana" panose="020B0604030504040204" pitchFamily="34" charset="0"/>
                <a:cs typeface="Verdana" panose="020B0604030504040204" pitchFamily="34" charset="0"/>
              </a:rPr>
              <a:t>, as a fig tree casts its unripe figs when shaken by a great wind. The </a:t>
            </a:r>
            <a:r>
              <a:rPr lang="en-US" sz="2600" b="1" spc="-150" dirty="0">
                <a:latin typeface="Open Sans Semibold"/>
                <a:ea typeface="Verdana" panose="020B0604030504040204" pitchFamily="34" charset="0"/>
                <a:cs typeface="Verdana" panose="020B0604030504040204" pitchFamily="34" charset="0"/>
              </a:rPr>
              <a:t>sky was split apart like a scroll </a:t>
            </a:r>
            <a:r>
              <a:rPr lang="en-US" sz="2600" spc="-150" dirty="0">
                <a:latin typeface="Open Sans Semibold"/>
                <a:ea typeface="Verdana" panose="020B0604030504040204" pitchFamily="34" charset="0"/>
                <a:cs typeface="Verdana" panose="020B0604030504040204" pitchFamily="34" charset="0"/>
              </a:rPr>
              <a:t>when it is rolled up, and every mountain and island were moved out of their places.” (Rev. 6:12-14</a:t>
            </a:r>
            <a:r>
              <a:rPr lang="en-US" sz="2600" spc="-150" dirty="0">
                <a:latin typeface="Open Sans Semibold"/>
              </a:rPr>
              <a:t>)</a:t>
            </a:r>
          </a:p>
          <a:p>
            <a:pPr algn="just">
              <a:lnSpc>
                <a:spcPct val="114000"/>
              </a:lnSpc>
              <a:spcBef>
                <a:spcPts val="1200"/>
              </a:spcBef>
            </a:pPr>
            <a:endParaRPr lang="en-US" sz="2600" spc="-150" dirty="0">
              <a:latin typeface="Open Sans Semibold"/>
            </a:endParaRPr>
          </a:p>
        </p:txBody>
      </p:sp>
      <p:sp>
        <p:nvSpPr>
          <p:cNvPr id="7" name="Title 2"/>
          <p:cNvSpPr>
            <a:spLocks noGrp="1"/>
          </p:cNvSpPr>
          <p:nvPr>
            <p:ph type="title"/>
          </p:nvPr>
        </p:nvSpPr>
        <p:spPr>
          <a:xfrm>
            <a:off x="88265" y="381000"/>
            <a:ext cx="10945654" cy="762000"/>
          </a:xfrm>
        </p:spPr>
        <p:txBody>
          <a:bodyPr>
            <a:noAutofit/>
          </a:bodyPr>
          <a:lstStyle/>
          <a:p>
            <a:r>
              <a:rPr lang="en-US" sz="3200" dirty="0"/>
              <a:t>1. Trouble starts at the temple </a:t>
            </a:r>
            <a:br>
              <a:rPr lang="en-US" sz="3200" dirty="0"/>
            </a:br>
            <a:r>
              <a:rPr lang="en-US" sz="3200" dirty="0"/>
              <a:t>    (Matt. 24:15-20)</a:t>
            </a:r>
          </a:p>
        </p:txBody>
      </p:sp>
    </p:spTree>
    <p:extLst>
      <p:ext uri="{BB962C8B-B14F-4D97-AF65-F5344CB8AC3E}">
        <p14:creationId xmlns:p14="http://schemas.microsoft.com/office/powerpoint/2010/main" val="22370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4048</Words>
  <Application>Microsoft Office PowerPoint</Application>
  <PresentationFormat>Custom</PresentationFormat>
  <Paragraphs>140</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Open Sans</vt:lpstr>
      <vt:lpstr>Open Sans Semibold</vt:lpstr>
      <vt:lpstr>Verdana</vt:lpstr>
      <vt:lpstr>ヒラギノ角ゴ Pro W3</vt:lpstr>
      <vt:lpstr>Office Theme</vt:lpstr>
      <vt:lpstr> </vt:lpstr>
      <vt:lpstr>“Trouble in River City”     The Tribulation (Matthew 24:15-31)</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1. Trouble starts at the temple      (Matt. 24:15-20)</vt:lpstr>
      <vt:lpstr>2. Trouble spreads to the whole world      (Matt. 24:21-22)</vt:lpstr>
      <vt:lpstr>2. Trouble spreads to the whole world      (Matt. 24:21-22)</vt:lpstr>
      <vt:lpstr>2. Trouble spreads to the whole world      (Matt. 24:21-22)</vt:lpstr>
      <vt:lpstr>2. Trouble spreads to the whole world      (Matt. 24:21-22)</vt:lpstr>
      <vt:lpstr>2. Trouble spreads to the whole world      (Matt. 24:21-22)</vt:lpstr>
      <vt:lpstr>2. Trouble spreads to the whole world      (Matt. 24:21-22)</vt:lpstr>
      <vt:lpstr>2. Trouble spreads to the whole world      (Matt. 24:21-22)</vt:lpstr>
      <vt:lpstr>3. Trouble sparks interest in a not the      savior (Matt. 24:23-26)</vt:lpstr>
      <vt:lpstr>3. Trouble sparks interest in a not the      savior (Matt. 24:23-26)</vt:lpstr>
      <vt:lpstr>3. Trouble sparks interest in a not the      savior (Matt. 24:23-26)</vt:lpstr>
      <vt:lpstr>3. Trouble sparks interest in a not the      savior (Matt. 24:23-26)</vt:lpstr>
      <vt:lpstr>4. Trouble stops when Jesus arrives      (Matt. 24:27-31)</vt:lpstr>
      <vt:lpstr>4. Trouble stops when Jesus arrives      (Matt. 24:27-31)</vt:lpstr>
      <vt:lpstr>4. Trouble stops when Jesus arrives      (Matt. 24:27-31)</vt:lpstr>
      <vt:lpstr>4. Trouble stops when Jesus arrives      (Matt. 24:27-31)</vt:lpstr>
      <vt:lpstr>4. Trouble stops when Jesus arrives      (Matt. 24:27-31)</vt:lpstr>
      <vt:lpstr>4. Trouble stops when Jesus arrives      (Matt. 24:27-31)</vt:lpstr>
      <vt:lpstr>4. Trouble stops when Jesus arrives      (Matt. 24:27-31)</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28</cp:revision>
  <dcterms:created xsi:type="dcterms:W3CDTF">2017-12-05T12:09:13Z</dcterms:created>
  <dcterms:modified xsi:type="dcterms:W3CDTF">2018-03-20T23:40:41Z</dcterms:modified>
</cp:coreProperties>
</file>