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88" r:id="rId5"/>
    <p:sldId id="267" r:id="rId6"/>
    <p:sldId id="283" r:id="rId7"/>
    <p:sldId id="260" r:id="rId8"/>
    <p:sldId id="289" r:id="rId9"/>
    <p:sldId id="268" r:id="rId10"/>
    <p:sldId id="290" r:id="rId11"/>
    <p:sldId id="269" r:id="rId12"/>
    <p:sldId id="291" r:id="rId13"/>
    <p:sldId id="292" r:id="rId14"/>
    <p:sldId id="270" r:id="rId15"/>
    <p:sldId id="271" r:id="rId16"/>
    <p:sldId id="272" r:id="rId17"/>
    <p:sldId id="285" r:id="rId18"/>
    <p:sldId id="273" r:id="rId19"/>
    <p:sldId id="293" r:id="rId20"/>
    <p:sldId id="274" r:id="rId21"/>
    <p:sldId id="294" r:id="rId22"/>
    <p:sldId id="286" r:id="rId23"/>
    <p:sldId id="275" r:id="rId24"/>
    <p:sldId id="276" r:id="rId25"/>
    <p:sldId id="277" r:id="rId26"/>
    <p:sldId id="278" r:id="rId27"/>
    <p:sldId id="279" r:id="rId28"/>
    <p:sldId id="295" r:id="rId29"/>
    <p:sldId id="280" r:id="rId30"/>
    <p:sldId id="287" r:id="rId31"/>
    <p:sldId id="265" r:id="rId32"/>
    <p:sldId id="296" r:id="rId33"/>
    <p:sldId id="297" r:id="rId34"/>
    <p:sldId id="282" r:id="rId35"/>
    <p:sldId id="258" r:id="rId36"/>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94660"/>
  </p:normalViewPr>
  <p:slideViewPr>
    <p:cSldViewPr>
      <p:cViewPr varScale="1">
        <p:scale>
          <a:sx n="114" d="100"/>
          <a:sy n="114" d="100"/>
        </p:scale>
        <p:origin x="300" y="108"/>
      </p:cViewPr>
      <p:guideLst>
        <p:guide orient="horz" pos="2160"/>
        <p:guide pos="383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81E8BE1-5DC1-4081-AC8F-B0FBA61B2BCA}"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12"/>
          </p:nvPr>
        </p:nvSpPr>
        <p:spPr>
          <a:xfrm>
            <a:off x="8715984" y="6356351"/>
            <a:ext cx="2837762" cy="365125"/>
          </a:xfrm>
        </p:spPr>
        <p:txBody>
          <a:bodyPr/>
          <a:lstStyle/>
          <a:p>
            <a:fld id="{AAB69A7C-9294-4877-8B41-AC1D53B1EEF1}" type="slidenum">
              <a:rPr lang="en-US" smtClean="0"/>
              <a:t>‹#›</a:t>
            </a:fld>
            <a:endParaRPr lang="en-US" dirty="0"/>
          </a:p>
        </p:txBody>
      </p:sp>
      <p:sp>
        <p:nvSpPr>
          <p:cNvPr id="2057" name="Rectangle 9"/>
          <p:cNvSpPr>
            <a:spLocks noChangeArrowheads="1"/>
          </p:cNvSpPr>
          <p:nvPr userDrawn="1"/>
        </p:nvSpPr>
        <p:spPr bwMode="auto">
          <a:xfrm>
            <a:off x="5668963" y="6378575"/>
            <a:ext cx="965200" cy="298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939598"/>
                </a:solidFill>
                <a:effectLst/>
                <a:latin typeface="Open Sans" pitchFamily="34" charset="0"/>
                <a:cs typeface="Arial" pitchFamily="34" charset="0"/>
              </a:rPr>
              <a:t>Page no: 2</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 name="Rectangle 6"/>
          <p:cNvSpPr>
            <a:spLocks noChangeArrowheads="1"/>
          </p:cNvSpPr>
          <p:nvPr userDrawn="1"/>
        </p:nvSpPr>
        <p:spPr bwMode="auto">
          <a:xfrm>
            <a:off x="0" y="0"/>
            <a:ext cx="12190413" cy="6858000"/>
          </a:xfrm>
          <a:prstGeom prst="rect">
            <a:avLst/>
          </a:prstGeom>
          <a:solidFill>
            <a:srgbClr val="F6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9"/>
          <p:cNvSpPr>
            <a:spLocks noChangeArrowheads="1"/>
          </p:cNvSpPr>
          <p:nvPr userDrawn="1"/>
        </p:nvSpPr>
        <p:spPr bwMode="auto">
          <a:xfrm>
            <a:off x="5668963" y="6378575"/>
            <a:ext cx="719749"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939598"/>
                </a:solidFill>
                <a:effectLst/>
                <a:latin typeface="Open Sans" pitchFamily="34" charset="0"/>
                <a:cs typeface="Arial" pitchFamily="34" charset="0"/>
              </a:rPr>
              <a:t>Page no:</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 name="Slide Number Placeholder 5"/>
          <p:cNvSpPr txBox="1">
            <a:spLocks/>
          </p:cNvSpPr>
          <p:nvPr userDrawn="1"/>
        </p:nvSpPr>
        <p:spPr>
          <a:xfrm>
            <a:off x="6309519" y="6324600"/>
            <a:ext cx="519826" cy="304800"/>
          </a:xfrm>
          <a:prstGeom prst="rect">
            <a:avLst/>
          </a:prstGeom>
        </p:spPr>
        <p:txBody>
          <a:bodyPr vert="horz" lIns="91440" tIns="45720" rIns="91440" bIns="45720" rtlCol="0" anchor="ctr"/>
          <a:lstStyle>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B69A7C-9294-4877-8B41-AC1D53B1EEF1}"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4" name="Subtitle 2"/>
          <p:cNvSpPr>
            <a:spLocks noGrp="1"/>
          </p:cNvSpPr>
          <p:nvPr>
            <p:ph type="subTitle" idx="1"/>
          </p:nvPr>
        </p:nvSpPr>
        <p:spPr>
          <a:xfrm>
            <a:off x="1204119" y="1524000"/>
            <a:ext cx="10439400" cy="4572000"/>
          </a:xfrm>
        </p:spPr>
        <p:txBody>
          <a:bodyPr>
            <a:normAutofit/>
          </a:bodyPr>
          <a:lstStyle>
            <a:lvl1pPr marL="0" indent="0" algn="l">
              <a:buNone/>
              <a:defRPr sz="1500">
                <a:solidFill>
                  <a:schemeClr val="tx1"/>
                </a:solidFill>
                <a:latin typeface="Open Sans" pitchFamily="34" charset="0"/>
                <a:ea typeface="Open Sans" pitchFamily="34" charset="0"/>
                <a:cs typeface="Open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62" name="Rectangle 14"/>
          <p:cNvSpPr>
            <a:spLocks noChangeArrowheads="1"/>
          </p:cNvSpPr>
          <p:nvPr userDrawn="1"/>
        </p:nvSpPr>
        <p:spPr bwMode="auto">
          <a:xfrm>
            <a:off x="869950" y="1541463"/>
            <a:ext cx="49213" cy="4519613"/>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ángulo 12"/>
          <p:cNvSpPr/>
          <p:nvPr userDrawn="1"/>
        </p:nvSpPr>
        <p:spPr>
          <a:xfrm>
            <a:off x="0" y="304800"/>
            <a:ext cx="8214519"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1" name="Title 1"/>
          <p:cNvSpPr>
            <a:spLocks noGrp="1"/>
          </p:cNvSpPr>
          <p:nvPr>
            <p:ph type="title"/>
          </p:nvPr>
        </p:nvSpPr>
        <p:spPr>
          <a:xfrm>
            <a:off x="88265" y="381000"/>
            <a:ext cx="10945654" cy="762000"/>
          </a:xfrm>
        </p:spPr>
        <p:txBody>
          <a:bodyPr>
            <a:normAutofit/>
          </a:bodyPr>
          <a:lstStyle>
            <a:lvl1pPr algn="l">
              <a:defRPr sz="3800" b="1">
                <a:solidFill>
                  <a:schemeClr val="bg1"/>
                </a:solidFill>
                <a:latin typeface="Open Sans" pitchFamily="34" charset="0"/>
                <a:ea typeface="Open Sans" pitchFamily="34" charset="0"/>
                <a:cs typeface="Open Sans" pitchFamily="34" charset="0"/>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1E8BE1-5DC1-4081-AC8F-B0FBA61B2BCA}"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1E8BE1-5DC1-4081-AC8F-B0FBA61B2BCA}" type="datetimeFigureOut">
              <a:rPr lang="en-US" smtClean="0"/>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1E8BE1-5DC1-4081-AC8F-B0FBA61B2BCA}" type="datetimeFigureOut">
              <a:rPr lang="en-US" smtClean="0"/>
              <a:t>3/20/2018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1E8BE1-5DC1-4081-AC8F-B0FBA61B2BCA}" type="datetimeFigureOut">
              <a:rPr lang="en-US" smtClean="0"/>
              <a:t>3/20/2018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E8BE1-5DC1-4081-AC8F-B0FBA61B2BCA}" type="datetimeFigureOut">
              <a:rPr lang="en-US" smtClean="0"/>
              <a:t>3/20/2018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E8BE1-5DC1-4081-AC8F-B0FBA61B2BCA}" type="datetimeFigureOut">
              <a:rPr lang="en-US" smtClean="0"/>
              <a:t>3/20/2018</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69A7C-9294-4877-8B41-AC1D53B1EEF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5719" y="1219200"/>
            <a:ext cx="10337562" cy="1470025"/>
          </a:xfrm>
        </p:spPr>
        <p:txBody>
          <a:bodyPr/>
          <a:lstStyle/>
          <a:p>
            <a:r>
              <a:rPr lang="en-US" dirty="0"/>
              <a:t> </a:t>
            </a:r>
          </a:p>
        </p:txBody>
      </p:sp>
      <p:sp>
        <p:nvSpPr>
          <p:cNvPr id="3" name="Subtitle 2"/>
          <p:cNvSpPr>
            <a:spLocks noGrp="1"/>
          </p:cNvSpPr>
          <p:nvPr>
            <p:ph type="subTitle" idx="4294967295"/>
          </p:nvPr>
        </p:nvSpPr>
        <p:spPr>
          <a:xfrm>
            <a:off x="1824276" y="3886200"/>
            <a:ext cx="8513287" cy="1752600"/>
          </a:xfrm>
        </p:spPr>
        <p:txBody>
          <a:bodyPr/>
          <a:lstStyle/>
          <a:p>
            <a:endParaRPr lang="en-US"/>
          </a:p>
        </p:txBody>
      </p:sp>
      <p:pic>
        <p:nvPicPr>
          <p:cNvPr id="1027" name="Picture 3" descr="F:\AliShah\Work\Ali Shah work\July 2017 Design work\Out Source Work\Irfan\Logo\iamawatchman\Powerpoint\Final\Image\Power point-01.jpg"/>
          <p:cNvPicPr>
            <a:picLocks noChangeAspect="1" noChangeArrowheads="1"/>
          </p:cNvPicPr>
          <p:nvPr/>
        </p:nvPicPr>
        <p:blipFill>
          <a:blip r:embed="rId2"/>
          <a:srcRect/>
          <a:stretch>
            <a:fillRect/>
          </a:stretch>
        </p:blipFill>
        <p:spPr bwMode="auto">
          <a:xfrm>
            <a:off x="0" y="-6350"/>
            <a:ext cx="12198351" cy="6864350"/>
          </a:xfrm>
          <a:prstGeom prst="rect">
            <a:avLst/>
          </a:prstGeom>
          <a:noFill/>
        </p:spPr>
      </p:pic>
      <p:sp>
        <p:nvSpPr>
          <p:cNvPr id="1039" name="Rectangle 15"/>
          <p:cNvSpPr>
            <a:spLocks noChangeArrowheads="1"/>
          </p:cNvSpPr>
          <p:nvPr/>
        </p:nvSpPr>
        <p:spPr bwMode="auto">
          <a:xfrm>
            <a:off x="3175" y="3057525"/>
            <a:ext cx="6680200" cy="922338"/>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 name="Rectangle 16"/>
          <p:cNvSpPr>
            <a:spLocks noChangeArrowheads="1"/>
          </p:cNvSpPr>
          <p:nvPr/>
        </p:nvSpPr>
        <p:spPr bwMode="auto">
          <a:xfrm>
            <a:off x="212725" y="3095625"/>
            <a:ext cx="4162293" cy="80021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200" b="1" i="0" u="none" strike="noStrike" cap="none" normalizeH="0" baseline="0" dirty="0">
                <a:ln>
                  <a:noFill/>
                </a:ln>
                <a:solidFill>
                  <a:schemeClr val="bg1"/>
                </a:solidFill>
                <a:effectLst/>
                <a:latin typeface="Open Sans" pitchFamily="34" charset="0"/>
                <a:cs typeface="Arial" pitchFamily="34" charset="0"/>
              </a:rPr>
              <a:t>He’s coming!</a:t>
            </a:r>
            <a:endParaRPr kumimoji="0" lang="en-US" sz="1800" b="0" i="0" u="none" strike="noStrike" cap="none" normalizeH="0" baseline="0" dirty="0">
              <a:ln>
                <a:noFill/>
              </a:ln>
              <a:solidFill>
                <a:schemeClr val="bg1"/>
              </a:solidFill>
              <a:effectLst/>
              <a:latin typeface="Arial" pitchFamily="34" charset="0"/>
              <a:cs typeface="Arial" pitchFamily="34" charset="0"/>
            </a:endParaRPr>
          </a:p>
        </p:txBody>
      </p:sp>
      <p:sp>
        <p:nvSpPr>
          <p:cNvPr id="1041" name="Rectangle 17"/>
          <p:cNvSpPr>
            <a:spLocks noChangeArrowheads="1"/>
          </p:cNvSpPr>
          <p:nvPr/>
        </p:nvSpPr>
        <p:spPr bwMode="auto">
          <a:xfrm>
            <a:off x="212725" y="4010025"/>
            <a:ext cx="4108497" cy="61555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solidFill>
                  <a:srgbClr val="000000"/>
                </a:solidFill>
                <a:effectLst/>
                <a:latin typeface="Open Sans" pitchFamily="34" charset="0"/>
                <a:cs typeface="Arial" pitchFamily="34" charset="0"/>
              </a:rPr>
              <a:t>Matthew 24:32-51</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1042" name="Freeform 18"/>
          <p:cNvSpPr>
            <a:spLocks noEditPoints="1"/>
          </p:cNvSpPr>
          <p:nvPr/>
        </p:nvSpPr>
        <p:spPr bwMode="auto">
          <a:xfrm>
            <a:off x="500063" y="1990725"/>
            <a:ext cx="538163" cy="490538"/>
          </a:xfrm>
          <a:custGeom>
            <a:avLst/>
            <a:gdLst/>
            <a:ahLst/>
            <a:cxnLst>
              <a:cxn ang="0">
                <a:pos x="250" y="251"/>
              </a:cxn>
              <a:cxn ang="0">
                <a:pos x="90" y="251"/>
              </a:cxn>
              <a:cxn ang="0">
                <a:pos x="62" y="309"/>
              </a:cxn>
              <a:cxn ang="0">
                <a:pos x="0" y="309"/>
              </a:cxn>
              <a:cxn ang="0">
                <a:pos x="138" y="0"/>
              </a:cxn>
              <a:cxn ang="0">
                <a:pos x="202" y="0"/>
              </a:cxn>
              <a:cxn ang="0">
                <a:pos x="339" y="309"/>
              </a:cxn>
              <a:cxn ang="0">
                <a:pos x="278" y="309"/>
              </a:cxn>
              <a:cxn ang="0">
                <a:pos x="250" y="251"/>
              </a:cxn>
              <a:cxn ang="0">
                <a:pos x="170" y="66"/>
              </a:cxn>
              <a:cxn ang="0">
                <a:pos x="112" y="196"/>
              </a:cxn>
              <a:cxn ang="0">
                <a:pos x="228" y="196"/>
              </a:cxn>
              <a:cxn ang="0">
                <a:pos x="170" y="66"/>
              </a:cxn>
            </a:cxnLst>
            <a:rect l="0" t="0" r="r" b="b"/>
            <a:pathLst>
              <a:path w="339" h="309">
                <a:moveTo>
                  <a:pt x="250" y="251"/>
                </a:moveTo>
                <a:lnTo>
                  <a:pt x="90" y="251"/>
                </a:lnTo>
                <a:lnTo>
                  <a:pt x="62" y="309"/>
                </a:lnTo>
                <a:lnTo>
                  <a:pt x="0" y="309"/>
                </a:lnTo>
                <a:lnTo>
                  <a:pt x="138" y="0"/>
                </a:lnTo>
                <a:lnTo>
                  <a:pt x="202" y="0"/>
                </a:lnTo>
                <a:lnTo>
                  <a:pt x="339" y="309"/>
                </a:lnTo>
                <a:lnTo>
                  <a:pt x="278" y="309"/>
                </a:lnTo>
                <a:lnTo>
                  <a:pt x="250" y="251"/>
                </a:lnTo>
                <a:close/>
                <a:moveTo>
                  <a:pt x="170" y="66"/>
                </a:moveTo>
                <a:lnTo>
                  <a:pt x="112" y="196"/>
                </a:lnTo>
                <a:lnTo>
                  <a:pt x="228" y="196"/>
                </a:lnTo>
                <a:lnTo>
                  <a:pt x="170"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1073150" y="1990725"/>
            <a:ext cx="520700" cy="490538"/>
          </a:xfrm>
          <a:custGeom>
            <a:avLst/>
            <a:gdLst/>
            <a:ahLst/>
            <a:cxnLst>
              <a:cxn ang="0">
                <a:pos x="270" y="86"/>
              </a:cxn>
              <a:cxn ang="0">
                <a:pos x="170" y="220"/>
              </a:cxn>
              <a:cxn ang="0">
                <a:pos x="158" y="220"/>
              </a:cxn>
              <a:cxn ang="0">
                <a:pos x="60" y="86"/>
              </a:cxn>
              <a:cxn ang="0">
                <a:pos x="60" y="309"/>
              </a:cxn>
              <a:cxn ang="0">
                <a:pos x="0" y="309"/>
              </a:cxn>
              <a:cxn ang="0">
                <a:pos x="0" y="0"/>
              </a:cxn>
              <a:cxn ang="0">
                <a:pos x="68" y="0"/>
              </a:cxn>
              <a:cxn ang="0">
                <a:pos x="164" y="134"/>
              </a:cxn>
              <a:cxn ang="0">
                <a:pos x="262" y="0"/>
              </a:cxn>
              <a:cxn ang="0">
                <a:pos x="328" y="0"/>
              </a:cxn>
              <a:cxn ang="0">
                <a:pos x="328" y="309"/>
              </a:cxn>
              <a:cxn ang="0">
                <a:pos x="270" y="309"/>
              </a:cxn>
              <a:cxn ang="0">
                <a:pos x="270" y="86"/>
              </a:cxn>
            </a:cxnLst>
            <a:rect l="0" t="0" r="r" b="b"/>
            <a:pathLst>
              <a:path w="328" h="309">
                <a:moveTo>
                  <a:pt x="270" y="86"/>
                </a:moveTo>
                <a:lnTo>
                  <a:pt x="170" y="220"/>
                </a:lnTo>
                <a:lnTo>
                  <a:pt x="158" y="220"/>
                </a:lnTo>
                <a:lnTo>
                  <a:pt x="60" y="86"/>
                </a:lnTo>
                <a:lnTo>
                  <a:pt x="60" y="309"/>
                </a:lnTo>
                <a:lnTo>
                  <a:pt x="0" y="309"/>
                </a:lnTo>
                <a:lnTo>
                  <a:pt x="0" y="0"/>
                </a:lnTo>
                <a:lnTo>
                  <a:pt x="68" y="0"/>
                </a:lnTo>
                <a:lnTo>
                  <a:pt x="164" y="134"/>
                </a:lnTo>
                <a:lnTo>
                  <a:pt x="262" y="0"/>
                </a:lnTo>
                <a:lnTo>
                  <a:pt x="328" y="0"/>
                </a:lnTo>
                <a:lnTo>
                  <a:pt x="328" y="309"/>
                </a:lnTo>
                <a:lnTo>
                  <a:pt x="270" y="309"/>
                </a:lnTo>
                <a:lnTo>
                  <a:pt x="270"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noEditPoints="1"/>
          </p:cNvSpPr>
          <p:nvPr/>
        </p:nvSpPr>
        <p:spPr bwMode="auto">
          <a:xfrm>
            <a:off x="1770063" y="1990725"/>
            <a:ext cx="541338" cy="490538"/>
          </a:xfrm>
          <a:custGeom>
            <a:avLst/>
            <a:gdLst/>
            <a:ahLst/>
            <a:cxnLst>
              <a:cxn ang="0">
                <a:pos x="252" y="251"/>
              </a:cxn>
              <a:cxn ang="0">
                <a:pos x="90" y="251"/>
              </a:cxn>
              <a:cxn ang="0">
                <a:pos x="64" y="309"/>
              </a:cxn>
              <a:cxn ang="0">
                <a:pos x="0" y="309"/>
              </a:cxn>
              <a:cxn ang="0">
                <a:pos x="140" y="0"/>
              </a:cxn>
              <a:cxn ang="0">
                <a:pos x="204" y="0"/>
              </a:cxn>
              <a:cxn ang="0">
                <a:pos x="341" y="309"/>
              </a:cxn>
              <a:cxn ang="0">
                <a:pos x="278" y="309"/>
              </a:cxn>
              <a:cxn ang="0">
                <a:pos x="252" y="251"/>
              </a:cxn>
              <a:cxn ang="0">
                <a:pos x="172" y="66"/>
              </a:cxn>
              <a:cxn ang="0">
                <a:pos x="114" y="196"/>
              </a:cxn>
              <a:cxn ang="0">
                <a:pos x="230" y="196"/>
              </a:cxn>
              <a:cxn ang="0">
                <a:pos x="172" y="66"/>
              </a:cxn>
            </a:cxnLst>
            <a:rect l="0" t="0" r="r" b="b"/>
            <a:pathLst>
              <a:path w="341" h="309">
                <a:moveTo>
                  <a:pt x="252" y="251"/>
                </a:moveTo>
                <a:lnTo>
                  <a:pt x="90" y="251"/>
                </a:lnTo>
                <a:lnTo>
                  <a:pt x="64" y="309"/>
                </a:lnTo>
                <a:lnTo>
                  <a:pt x="0" y="309"/>
                </a:lnTo>
                <a:lnTo>
                  <a:pt x="140" y="0"/>
                </a:lnTo>
                <a:lnTo>
                  <a:pt x="204" y="0"/>
                </a:lnTo>
                <a:lnTo>
                  <a:pt x="341" y="309"/>
                </a:lnTo>
                <a:lnTo>
                  <a:pt x="278" y="309"/>
                </a:lnTo>
                <a:lnTo>
                  <a:pt x="252" y="251"/>
                </a:lnTo>
                <a:close/>
                <a:moveTo>
                  <a:pt x="172" y="66"/>
                </a:moveTo>
                <a:lnTo>
                  <a:pt x="114" y="196"/>
                </a:lnTo>
                <a:lnTo>
                  <a:pt x="230" y="196"/>
                </a:lnTo>
                <a:lnTo>
                  <a:pt x="172"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2457450" y="1990725"/>
            <a:ext cx="735013" cy="490538"/>
          </a:xfrm>
          <a:custGeom>
            <a:avLst/>
            <a:gdLst/>
            <a:ahLst/>
            <a:cxnLst>
              <a:cxn ang="0">
                <a:pos x="353" y="309"/>
              </a:cxn>
              <a:cxn ang="0">
                <a:pos x="303" y="309"/>
              </a:cxn>
              <a:cxn ang="0">
                <a:pos x="266" y="212"/>
              </a:cxn>
              <a:cxn ang="0">
                <a:pos x="232" y="114"/>
              </a:cxn>
              <a:cxn ang="0">
                <a:pos x="200" y="214"/>
              </a:cxn>
              <a:cxn ang="0">
                <a:pos x="162" y="309"/>
              </a:cxn>
              <a:cxn ang="0">
                <a:pos x="114" y="309"/>
              </a:cxn>
              <a:cxn ang="0">
                <a:pos x="0" y="0"/>
              </a:cxn>
              <a:cxn ang="0">
                <a:pos x="66" y="0"/>
              </a:cxn>
              <a:cxn ang="0">
                <a:pos x="138" y="223"/>
              </a:cxn>
              <a:cxn ang="0">
                <a:pos x="214" y="0"/>
              </a:cxn>
              <a:cxn ang="0">
                <a:pos x="252" y="0"/>
              </a:cxn>
              <a:cxn ang="0">
                <a:pos x="327" y="223"/>
              </a:cxn>
              <a:cxn ang="0">
                <a:pos x="399" y="0"/>
              </a:cxn>
              <a:cxn ang="0">
                <a:pos x="463" y="0"/>
              </a:cxn>
              <a:cxn ang="0">
                <a:pos x="353" y="309"/>
              </a:cxn>
            </a:cxnLst>
            <a:rect l="0" t="0" r="r" b="b"/>
            <a:pathLst>
              <a:path w="463" h="309">
                <a:moveTo>
                  <a:pt x="353" y="309"/>
                </a:moveTo>
                <a:lnTo>
                  <a:pt x="303" y="309"/>
                </a:lnTo>
                <a:lnTo>
                  <a:pt x="266" y="212"/>
                </a:lnTo>
                <a:lnTo>
                  <a:pt x="232" y="114"/>
                </a:lnTo>
                <a:lnTo>
                  <a:pt x="200" y="214"/>
                </a:lnTo>
                <a:lnTo>
                  <a:pt x="162" y="309"/>
                </a:lnTo>
                <a:lnTo>
                  <a:pt x="114" y="309"/>
                </a:lnTo>
                <a:lnTo>
                  <a:pt x="0" y="0"/>
                </a:lnTo>
                <a:lnTo>
                  <a:pt x="66" y="0"/>
                </a:lnTo>
                <a:lnTo>
                  <a:pt x="138" y="223"/>
                </a:lnTo>
                <a:lnTo>
                  <a:pt x="214" y="0"/>
                </a:lnTo>
                <a:lnTo>
                  <a:pt x="252" y="0"/>
                </a:lnTo>
                <a:lnTo>
                  <a:pt x="327" y="223"/>
                </a:lnTo>
                <a:lnTo>
                  <a:pt x="399" y="0"/>
                </a:lnTo>
                <a:lnTo>
                  <a:pt x="463" y="0"/>
                </a:lnTo>
                <a:lnTo>
                  <a:pt x="353" y="309"/>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noEditPoints="1"/>
          </p:cNvSpPr>
          <p:nvPr/>
        </p:nvSpPr>
        <p:spPr bwMode="auto">
          <a:xfrm>
            <a:off x="3198813" y="1990725"/>
            <a:ext cx="541338" cy="490538"/>
          </a:xfrm>
          <a:custGeom>
            <a:avLst/>
            <a:gdLst/>
            <a:ahLst/>
            <a:cxnLst>
              <a:cxn ang="0">
                <a:pos x="251" y="251"/>
              </a:cxn>
              <a:cxn ang="0">
                <a:pos x="90" y="251"/>
              </a:cxn>
              <a:cxn ang="0">
                <a:pos x="64" y="309"/>
              </a:cxn>
              <a:cxn ang="0">
                <a:pos x="0" y="309"/>
              </a:cxn>
              <a:cxn ang="0">
                <a:pos x="140" y="0"/>
              </a:cxn>
              <a:cxn ang="0">
                <a:pos x="204" y="0"/>
              </a:cxn>
              <a:cxn ang="0">
                <a:pos x="341" y="309"/>
              </a:cxn>
              <a:cxn ang="0">
                <a:pos x="277" y="309"/>
              </a:cxn>
              <a:cxn ang="0">
                <a:pos x="251" y="251"/>
              </a:cxn>
              <a:cxn ang="0">
                <a:pos x="172" y="66"/>
              </a:cxn>
              <a:cxn ang="0">
                <a:pos x="114" y="196"/>
              </a:cxn>
              <a:cxn ang="0">
                <a:pos x="230" y="196"/>
              </a:cxn>
              <a:cxn ang="0">
                <a:pos x="172" y="66"/>
              </a:cxn>
            </a:cxnLst>
            <a:rect l="0" t="0" r="r" b="b"/>
            <a:pathLst>
              <a:path w="341" h="309">
                <a:moveTo>
                  <a:pt x="251" y="251"/>
                </a:moveTo>
                <a:lnTo>
                  <a:pt x="90" y="251"/>
                </a:lnTo>
                <a:lnTo>
                  <a:pt x="64" y="309"/>
                </a:lnTo>
                <a:lnTo>
                  <a:pt x="0" y="309"/>
                </a:lnTo>
                <a:lnTo>
                  <a:pt x="140" y="0"/>
                </a:lnTo>
                <a:lnTo>
                  <a:pt x="204" y="0"/>
                </a:lnTo>
                <a:lnTo>
                  <a:pt x="341" y="309"/>
                </a:lnTo>
                <a:lnTo>
                  <a:pt x="277" y="309"/>
                </a:lnTo>
                <a:lnTo>
                  <a:pt x="251" y="251"/>
                </a:lnTo>
                <a:close/>
                <a:moveTo>
                  <a:pt x="172" y="66"/>
                </a:moveTo>
                <a:lnTo>
                  <a:pt x="114" y="196"/>
                </a:lnTo>
                <a:lnTo>
                  <a:pt x="230" y="196"/>
                </a:lnTo>
                <a:lnTo>
                  <a:pt x="172"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3673475" y="1990725"/>
            <a:ext cx="403225" cy="490538"/>
          </a:xfrm>
          <a:custGeom>
            <a:avLst/>
            <a:gdLst/>
            <a:ahLst/>
            <a:cxnLst>
              <a:cxn ang="0">
                <a:pos x="49" y="27"/>
              </a:cxn>
              <a:cxn ang="0">
                <a:pos x="0" y="27"/>
              </a:cxn>
              <a:cxn ang="0">
                <a:pos x="0" y="0"/>
              </a:cxn>
              <a:cxn ang="0">
                <a:pos x="127" y="0"/>
              </a:cxn>
              <a:cxn ang="0">
                <a:pos x="127" y="27"/>
              </a:cxn>
              <a:cxn ang="0">
                <a:pos x="78" y="27"/>
              </a:cxn>
              <a:cxn ang="0">
                <a:pos x="78" y="155"/>
              </a:cxn>
              <a:cxn ang="0">
                <a:pos x="49" y="155"/>
              </a:cxn>
              <a:cxn ang="0">
                <a:pos x="49" y="27"/>
              </a:cxn>
            </a:cxnLst>
            <a:rect l="0" t="0" r="r" b="b"/>
            <a:pathLst>
              <a:path w="127" h="155">
                <a:moveTo>
                  <a:pt x="49" y="27"/>
                </a:moveTo>
                <a:cubicBezTo>
                  <a:pt x="0" y="27"/>
                  <a:pt x="0" y="27"/>
                  <a:pt x="0" y="27"/>
                </a:cubicBezTo>
                <a:cubicBezTo>
                  <a:pt x="0" y="0"/>
                  <a:pt x="0" y="0"/>
                  <a:pt x="0" y="0"/>
                </a:cubicBezTo>
                <a:cubicBezTo>
                  <a:pt x="45" y="0"/>
                  <a:pt x="82" y="0"/>
                  <a:pt x="127" y="0"/>
                </a:cubicBezTo>
                <a:cubicBezTo>
                  <a:pt x="127" y="27"/>
                  <a:pt x="127" y="27"/>
                  <a:pt x="127" y="27"/>
                </a:cubicBezTo>
                <a:cubicBezTo>
                  <a:pt x="78" y="27"/>
                  <a:pt x="78" y="27"/>
                  <a:pt x="78" y="27"/>
                </a:cubicBezTo>
                <a:cubicBezTo>
                  <a:pt x="78" y="155"/>
                  <a:pt x="78" y="155"/>
                  <a:pt x="78" y="155"/>
                </a:cubicBezTo>
                <a:cubicBezTo>
                  <a:pt x="49" y="155"/>
                  <a:pt x="49" y="155"/>
                  <a:pt x="49" y="155"/>
                </a:cubicBezTo>
                <a:lnTo>
                  <a:pt x="49"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Rectangle 24"/>
          <p:cNvSpPr>
            <a:spLocks noChangeArrowheads="1"/>
          </p:cNvSpPr>
          <p:nvPr/>
        </p:nvSpPr>
        <p:spPr bwMode="auto">
          <a:xfrm>
            <a:off x="3829050" y="1854200"/>
            <a:ext cx="92075" cy="1968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4117975" y="1981200"/>
            <a:ext cx="446088" cy="509588"/>
          </a:xfrm>
          <a:custGeom>
            <a:avLst/>
            <a:gdLst/>
            <a:ahLst/>
            <a:cxnLst>
              <a:cxn ang="0">
                <a:pos x="141" y="138"/>
              </a:cxn>
              <a:cxn ang="0">
                <a:pos x="83" y="161"/>
              </a:cxn>
              <a:cxn ang="0">
                <a:pos x="1" y="82"/>
              </a:cxn>
              <a:cxn ang="0">
                <a:pos x="83" y="0"/>
              </a:cxn>
              <a:cxn ang="0">
                <a:pos x="139" y="24"/>
              </a:cxn>
              <a:cxn ang="0">
                <a:pos x="120" y="42"/>
              </a:cxn>
              <a:cxn ang="0">
                <a:pos x="83" y="28"/>
              </a:cxn>
              <a:cxn ang="0">
                <a:pos x="29" y="82"/>
              </a:cxn>
              <a:cxn ang="0">
                <a:pos x="83" y="134"/>
              </a:cxn>
              <a:cxn ang="0">
                <a:pos x="121" y="118"/>
              </a:cxn>
              <a:cxn ang="0">
                <a:pos x="141" y="138"/>
              </a:cxn>
            </a:cxnLst>
            <a:rect l="0" t="0" r="r" b="b"/>
            <a:pathLst>
              <a:path w="141" h="161">
                <a:moveTo>
                  <a:pt x="141" y="138"/>
                </a:moveTo>
                <a:cubicBezTo>
                  <a:pt x="125" y="154"/>
                  <a:pt x="105" y="161"/>
                  <a:pt x="83" y="161"/>
                </a:cubicBezTo>
                <a:cubicBezTo>
                  <a:pt x="25" y="161"/>
                  <a:pt x="1" y="122"/>
                  <a:pt x="1" y="82"/>
                </a:cubicBezTo>
                <a:cubicBezTo>
                  <a:pt x="0" y="41"/>
                  <a:pt x="27" y="0"/>
                  <a:pt x="83" y="0"/>
                </a:cubicBezTo>
                <a:cubicBezTo>
                  <a:pt x="104" y="0"/>
                  <a:pt x="123" y="8"/>
                  <a:pt x="139" y="24"/>
                </a:cubicBezTo>
                <a:cubicBezTo>
                  <a:pt x="120" y="42"/>
                  <a:pt x="120" y="42"/>
                  <a:pt x="120" y="42"/>
                </a:cubicBezTo>
                <a:cubicBezTo>
                  <a:pt x="110" y="32"/>
                  <a:pt x="96" y="28"/>
                  <a:pt x="83" y="28"/>
                </a:cubicBezTo>
                <a:cubicBezTo>
                  <a:pt x="45" y="28"/>
                  <a:pt x="29" y="56"/>
                  <a:pt x="29" y="82"/>
                </a:cubicBezTo>
                <a:cubicBezTo>
                  <a:pt x="30" y="107"/>
                  <a:pt x="44" y="134"/>
                  <a:pt x="83" y="134"/>
                </a:cubicBezTo>
                <a:cubicBezTo>
                  <a:pt x="96" y="134"/>
                  <a:pt x="111" y="128"/>
                  <a:pt x="121" y="118"/>
                </a:cubicBezTo>
                <a:lnTo>
                  <a:pt x="141" y="138"/>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4618038" y="1990725"/>
            <a:ext cx="423863" cy="490538"/>
          </a:xfrm>
          <a:custGeom>
            <a:avLst/>
            <a:gdLst/>
            <a:ahLst/>
            <a:cxnLst>
              <a:cxn ang="0">
                <a:pos x="209" y="309"/>
              </a:cxn>
              <a:cxn ang="0">
                <a:pos x="209" y="184"/>
              </a:cxn>
              <a:cxn ang="0">
                <a:pos x="58" y="184"/>
              </a:cxn>
              <a:cxn ang="0">
                <a:pos x="58" y="309"/>
              </a:cxn>
              <a:cxn ang="0">
                <a:pos x="0" y="309"/>
              </a:cxn>
              <a:cxn ang="0">
                <a:pos x="0" y="0"/>
              </a:cxn>
              <a:cxn ang="0">
                <a:pos x="58" y="0"/>
              </a:cxn>
              <a:cxn ang="0">
                <a:pos x="58" y="132"/>
              </a:cxn>
              <a:cxn ang="0">
                <a:pos x="209" y="132"/>
              </a:cxn>
              <a:cxn ang="0">
                <a:pos x="209" y="0"/>
              </a:cxn>
              <a:cxn ang="0">
                <a:pos x="267" y="0"/>
              </a:cxn>
              <a:cxn ang="0">
                <a:pos x="267" y="309"/>
              </a:cxn>
              <a:cxn ang="0">
                <a:pos x="209" y="309"/>
              </a:cxn>
            </a:cxnLst>
            <a:rect l="0" t="0" r="r" b="b"/>
            <a:pathLst>
              <a:path w="267" h="309">
                <a:moveTo>
                  <a:pt x="209" y="309"/>
                </a:moveTo>
                <a:lnTo>
                  <a:pt x="209" y="184"/>
                </a:lnTo>
                <a:lnTo>
                  <a:pt x="58" y="184"/>
                </a:lnTo>
                <a:lnTo>
                  <a:pt x="58" y="309"/>
                </a:lnTo>
                <a:lnTo>
                  <a:pt x="0" y="309"/>
                </a:lnTo>
                <a:lnTo>
                  <a:pt x="0" y="0"/>
                </a:lnTo>
                <a:lnTo>
                  <a:pt x="58" y="0"/>
                </a:lnTo>
                <a:lnTo>
                  <a:pt x="58" y="132"/>
                </a:lnTo>
                <a:lnTo>
                  <a:pt x="209" y="132"/>
                </a:lnTo>
                <a:lnTo>
                  <a:pt x="209" y="0"/>
                </a:lnTo>
                <a:lnTo>
                  <a:pt x="267" y="0"/>
                </a:lnTo>
                <a:lnTo>
                  <a:pt x="267" y="309"/>
                </a:lnTo>
                <a:lnTo>
                  <a:pt x="209" y="309"/>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5130800" y="1990725"/>
            <a:ext cx="519113" cy="490538"/>
          </a:xfrm>
          <a:custGeom>
            <a:avLst/>
            <a:gdLst/>
            <a:ahLst/>
            <a:cxnLst>
              <a:cxn ang="0">
                <a:pos x="267" y="86"/>
              </a:cxn>
              <a:cxn ang="0">
                <a:pos x="168" y="220"/>
              </a:cxn>
              <a:cxn ang="0">
                <a:pos x="156" y="220"/>
              </a:cxn>
              <a:cxn ang="0">
                <a:pos x="58" y="86"/>
              </a:cxn>
              <a:cxn ang="0">
                <a:pos x="58" y="309"/>
              </a:cxn>
              <a:cxn ang="0">
                <a:pos x="0" y="309"/>
              </a:cxn>
              <a:cxn ang="0">
                <a:pos x="0" y="0"/>
              </a:cxn>
              <a:cxn ang="0">
                <a:pos x="66" y="0"/>
              </a:cxn>
              <a:cxn ang="0">
                <a:pos x="164" y="134"/>
              </a:cxn>
              <a:cxn ang="0">
                <a:pos x="259" y="0"/>
              </a:cxn>
              <a:cxn ang="0">
                <a:pos x="327" y="0"/>
              </a:cxn>
              <a:cxn ang="0">
                <a:pos x="327" y="309"/>
              </a:cxn>
              <a:cxn ang="0">
                <a:pos x="267" y="309"/>
              </a:cxn>
              <a:cxn ang="0">
                <a:pos x="267" y="86"/>
              </a:cxn>
            </a:cxnLst>
            <a:rect l="0" t="0" r="r" b="b"/>
            <a:pathLst>
              <a:path w="327" h="309">
                <a:moveTo>
                  <a:pt x="267" y="86"/>
                </a:moveTo>
                <a:lnTo>
                  <a:pt x="168" y="220"/>
                </a:lnTo>
                <a:lnTo>
                  <a:pt x="156" y="220"/>
                </a:lnTo>
                <a:lnTo>
                  <a:pt x="58" y="86"/>
                </a:lnTo>
                <a:lnTo>
                  <a:pt x="58" y="309"/>
                </a:lnTo>
                <a:lnTo>
                  <a:pt x="0" y="309"/>
                </a:lnTo>
                <a:lnTo>
                  <a:pt x="0" y="0"/>
                </a:lnTo>
                <a:lnTo>
                  <a:pt x="66" y="0"/>
                </a:lnTo>
                <a:lnTo>
                  <a:pt x="164" y="134"/>
                </a:lnTo>
                <a:lnTo>
                  <a:pt x="259" y="0"/>
                </a:lnTo>
                <a:lnTo>
                  <a:pt x="327" y="0"/>
                </a:lnTo>
                <a:lnTo>
                  <a:pt x="327" y="309"/>
                </a:lnTo>
                <a:lnTo>
                  <a:pt x="267" y="309"/>
                </a:lnTo>
                <a:lnTo>
                  <a:pt x="267" y="8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noEditPoints="1"/>
          </p:cNvSpPr>
          <p:nvPr/>
        </p:nvSpPr>
        <p:spPr bwMode="auto">
          <a:xfrm>
            <a:off x="5684838" y="1990725"/>
            <a:ext cx="541338" cy="490538"/>
          </a:xfrm>
          <a:custGeom>
            <a:avLst/>
            <a:gdLst/>
            <a:ahLst/>
            <a:cxnLst>
              <a:cxn ang="0">
                <a:pos x="252" y="251"/>
              </a:cxn>
              <a:cxn ang="0">
                <a:pos x="90" y="251"/>
              </a:cxn>
              <a:cxn ang="0">
                <a:pos x="64" y="309"/>
              </a:cxn>
              <a:cxn ang="0">
                <a:pos x="0" y="309"/>
              </a:cxn>
              <a:cxn ang="0">
                <a:pos x="140" y="0"/>
              </a:cxn>
              <a:cxn ang="0">
                <a:pos x="202" y="0"/>
              </a:cxn>
              <a:cxn ang="0">
                <a:pos x="341" y="309"/>
              </a:cxn>
              <a:cxn ang="0">
                <a:pos x="278" y="309"/>
              </a:cxn>
              <a:cxn ang="0">
                <a:pos x="252" y="251"/>
              </a:cxn>
              <a:cxn ang="0">
                <a:pos x="170" y="66"/>
              </a:cxn>
              <a:cxn ang="0">
                <a:pos x="114" y="196"/>
              </a:cxn>
              <a:cxn ang="0">
                <a:pos x="228" y="196"/>
              </a:cxn>
              <a:cxn ang="0">
                <a:pos x="170" y="66"/>
              </a:cxn>
            </a:cxnLst>
            <a:rect l="0" t="0" r="r" b="b"/>
            <a:pathLst>
              <a:path w="341" h="309">
                <a:moveTo>
                  <a:pt x="252" y="251"/>
                </a:moveTo>
                <a:lnTo>
                  <a:pt x="90" y="251"/>
                </a:lnTo>
                <a:lnTo>
                  <a:pt x="64" y="309"/>
                </a:lnTo>
                <a:lnTo>
                  <a:pt x="0" y="309"/>
                </a:lnTo>
                <a:lnTo>
                  <a:pt x="140" y="0"/>
                </a:lnTo>
                <a:lnTo>
                  <a:pt x="202" y="0"/>
                </a:lnTo>
                <a:lnTo>
                  <a:pt x="341" y="309"/>
                </a:lnTo>
                <a:lnTo>
                  <a:pt x="278" y="309"/>
                </a:lnTo>
                <a:lnTo>
                  <a:pt x="252" y="251"/>
                </a:lnTo>
                <a:close/>
                <a:moveTo>
                  <a:pt x="170" y="66"/>
                </a:moveTo>
                <a:lnTo>
                  <a:pt x="114" y="196"/>
                </a:lnTo>
                <a:lnTo>
                  <a:pt x="228" y="196"/>
                </a:lnTo>
                <a:lnTo>
                  <a:pt x="170"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6273800" y="1990725"/>
            <a:ext cx="409575" cy="490538"/>
          </a:xfrm>
          <a:custGeom>
            <a:avLst/>
            <a:gdLst/>
            <a:ahLst/>
            <a:cxnLst>
              <a:cxn ang="0">
                <a:pos x="200" y="0"/>
              </a:cxn>
              <a:cxn ang="0">
                <a:pos x="258" y="0"/>
              </a:cxn>
              <a:cxn ang="0">
                <a:pos x="258" y="309"/>
              </a:cxn>
              <a:cxn ang="0">
                <a:pos x="222" y="309"/>
              </a:cxn>
              <a:cxn ang="0">
                <a:pos x="222" y="309"/>
              </a:cxn>
              <a:cxn ang="0">
                <a:pos x="58" y="100"/>
              </a:cxn>
              <a:cxn ang="0">
                <a:pos x="58" y="309"/>
              </a:cxn>
              <a:cxn ang="0">
                <a:pos x="0" y="309"/>
              </a:cxn>
              <a:cxn ang="0">
                <a:pos x="0" y="0"/>
              </a:cxn>
              <a:cxn ang="0">
                <a:pos x="48" y="0"/>
              </a:cxn>
              <a:cxn ang="0">
                <a:pos x="200" y="192"/>
              </a:cxn>
              <a:cxn ang="0">
                <a:pos x="200" y="0"/>
              </a:cxn>
            </a:cxnLst>
            <a:rect l="0" t="0" r="r" b="b"/>
            <a:pathLst>
              <a:path w="258" h="309">
                <a:moveTo>
                  <a:pt x="200" y="0"/>
                </a:moveTo>
                <a:lnTo>
                  <a:pt x="258" y="0"/>
                </a:lnTo>
                <a:lnTo>
                  <a:pt x="258" y="309"/>
                </a:lnTo>
                <a:lnTo>
                  <a:pt x="222" y="309"/>
                </a:lnTo>
                <a:lnTo>
                  <a:pt x="222" y="309"/>
                </a:lnTo>
                <a:lnTo>
                  <a:pt x="58" y="100"/>
                </a:lnTo>
                <a:lnTo>
                  <a:pt x="58" y="309"/>
                </a:lnTo>
                <a:lnTo>
                  <a:pt x="0" y="309"/>
                </a:lnTo>
                <a:lnTo>
                  <a:pt x="0" y="0"/>
                </a:lnTo>
                <a:lnTo>
                  <a:pt x="48" y="0"/>
                </a:lnTo>
                <a:lnTo>
                  <a:pt x="200" y="192"/>
                </a:lnTo>
                <a:lnTo>
                  <a:pt x="200" y="0"/>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231775" y="1990725"/>
            <a:ext cx="92075" cy="111125"/>
          </a:xfrm>
          <a:custGeom>
            <a:avLst/>
            <a:gdLst/>
            <a:ahLst/>
            <a:cxnLst>
              <a:cxn ang="0">
                <a:pos x="58" y="34"/>
              </a:cxn>
              <a:cxn ang="0">
                <a:pos x="58" y="0"/>
              </a:cxn>
              <a:cxn ang="0">
                <a:pos x="0" y="0"/>
              </a:cxn>
              <a:cxn ang="0">
                <a:pos x="0" y="70"/>
              </a:cxn>
              <a:cxn ang="0">
                <a:pos x="58" y="34"/>
              </a:cxn>
            </a:cxnLst>
            <a:rect l="0" t="0" r="r" b="b"/>
            <a:pathLst>
              <a:path w="58" h="70">
                <a:moveTo>
                  <a:pt x="58" y="34"/>
                </a:moveTo>
                <a:lnTo>
                  <a:pt x="58" y="0"/>
                </a:lnTo>
                <a:lnTo>
                  <a:pt x="0" y="0"/>
                </a:lnTo>
                <a:lnTo>
                  <a:pt x="0" y="70"/>
                </a:lnTo>
                <a:lnTo>
                  <a:pt x="58" y="34"/>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231775" y="2089150"/>
            <a:ext cx="92075" cy="392113"/>
          </a:xfrm>
          <a:custGeom>
            <a:avLst/>
            <a:gdLst/>
            <a:ahLst/>
            <a:cxnLst>
              <a:cxn ang="0">
                <a:pos x="0" y="38"/>
              </a:cxn>
              <a:cxn ang="0">
                <a:pos x="0" y="247"/>
              </a:cxn>
              <a:cxn ang="0">
                <a:pos x="58" y="247"/>
              </a:cxn>
              <a:cxn ang="0">
                <a:pos x="58" y="0"/>
              </a:cxn>
              <a:cxn ang="0">
                <a:pos x="0" y="38"/>
              </a:cxn>
            </a:cxnLst>
            <a:rect l="0" t="0" r="r" b="b"/>
            <a:pathLst>
              <a:path w="58" h="247">
                <a:moveTo>
                  <a:pt x="0" y="38"/>
                </a:moveTo>
                <a:lnTo>
                  <a:pt x="0" y="247"/>
                </a:lnTo>
                <a:lnTo>
                  <a:pt x="58" y="247"/>
                </a:lnTo>
                <a:lnTo>
                  <a:pt x="58" y="0"/>
                </a:lnTo>
                <a:lnTo>
                  <a:pt x="0"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977E0BDE-D1D7-4C03-B159-9C8A957867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308"/>
            <a:ext cx="12161838" cy="68233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A. Disputers</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“Lot went out and spoke to his sons-in-law, who were to marry his daughters, and said, “Up, </a:t>
            </a:r>
            <a:r>
              <a:rPr lang="en-US" sz="2600" b="1" spc="-150" dirty="0">
                <a:latin typeface="Open Sans Semibold"/>
                <a:ea typeface="Verdana" panose="020B0604030504040204" pitchFamily="34" charset="0"/>
                <a:cs typeface="Verdana" panose="020B0604030504040204" pitchFamily="34" charset="0"/>
              </a:rPr>
              <a:t>get out of this place</a:t>
            </a:r>
            <a:r>
              <a:rPr lang="en-US" sz="2600" spc="-150" dirty="0">
                <a:latin typeface="Open Sans Semibold"/>
                <a:ea typeface="Verdana" panose="020B0604030504040204" pitchFamily="34" charset="0"/>
                <a:cs typeface="Verdana" panose="020B0604030504040204" pitchFamily="34" charset="0"/>
              </a:rPr>
              <a:t>, for </a:t>
            </a:r>
            <a:r>
              <a:rPr lang="en-US" sz="2600" b="1" spc="-150" dirty="0">
                <a:latin typeface="Open Sans Semibold"/>
                <a:ea typeface="Verdana" panose="020B0604030504040204" pitchFamily="34" charset="0"/>
                <a:cs typeface="Verdana" panose="020B0604030504040204" pitchFamily="34" charset="0"/>
              </a:rPr>
              <a:t>the LORD will destroy the city</a:t>
            </a:r>
            <a:r>
              <a:rPr lang="en-US" sz="2600" spc="-150" dirty="0">
                <a:latin typeface="Open Sans Semibold"/>
                <a:ea typeface="Verdana" panose="020B0604030504040204" pitchFamily="34" charset="0"/>
                <a:cs typeface="Verdana" panose="020B0604030504040204" pitchFamily="34" charset="0"/>
              </a:rPr>
              <a:t>.” But he appeared to his sons-in-law to be </a:t>
            </a:r>
            <a:r>
              <a:rPr lang="en-US" sz="2600" b="1" spc="-150" dirty="0">
                <a:latin typeface="Open Sans Semibold"/>
                <a:ea typeface="Verdana" panose="020B0604030504040204" pitchFamily="34" charset="0"/>
                <a:cs typeface="Verdana" panose="020B0604030504040204" pitchFamily="34" charset="0"/>
              </a:rPr>
              <a:t>jesting</a:t>
            </a:r>
            <a:r>
              <a:rPr lang="en-US" sz="2600" spc="-150" dirty="0">
                <a:latin typeface="Open Sans Semibold"/>
                <a:ea typeface="Verdana" panose="020B0604030504040204" pitchFamily="34" charset="0"/>
                <a:cs typeface="Verdana" panose="020B0604030504040204" pitchFamily="34" charset="0"/>
              </a:rPr>
              <a:t>.” (Gen 19:14)</a:t>
            </a:r>
          </a:p>
          <a:p>
            <a:pPr algn="just">
              <a:lnSpc>
                <a:spcPct val="114000"/>
              </a:lnSpc>
              <a:spcBef>
                <a:spcPts val="1200"/>
              </a:spcBef>
            </a:pPr>
            <a:endParaRPr lang="en-US" sz="2000" dirty="0">
              <a:latin typeface="Open Sans Semibold"/>
            </a:endParaRPr>
          </a:p>
        </p:txBody>
      </p:sp>
      <p:sp>
        <p:nvSpPr>
          <p:cNvPr id="5" name="Title 2"/>
          <p:cNvSpPr>
            <a:spLocks noGrp="1"/>
          </p:cNvSpPr>
          <p:nvPr>
            <p:ph type="title"/>
          </p:nvPr>
        </p:nvSpPr>
        <p:spPr>
          <a:xfrm>
            <a:off x="61119" y="381000"/>
            <a:ext cx="10945654" cy="762000"/>
          </a:xfrm>
        </p:spPr>
        <p:txBody>
          <a:bodyPr>
            <a:noAutofit/>
          </a:bodyPr>
          <a:lstStyle/>
          <a:p>
            <a:r>
              <a:rPr lang="en-US" sz="3200" dirty="0"/>
              <a:t>2. Jesus left it unclear when He is coming </a:t>
            </a:r>
            <a:br>
              <a:rPr lang="en-US" sz="3200" dirty="0"/>
            </a:br>
            <a:r>
              <a:rPr lang="en-US" sz="3200" dirty="0"/>
              <a:t>    (Matt. 24:36-51)</a:t>
            </a:r>
          </a:p>
        </p:txBody>
      </p:sp>
    </p:spTree>
    <p:extLst>
      <p:ext uri="{BB962C8B-B14F-4D97-AF65-F5344CB8AC3E}">
        <p14:creationId xmlns:p14="http://schemas.microsoft.com/office/powerpoint/2010/main" val="74631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B. Doubters</a:t>
            </a:r>
          </a:p>
          <a:p>
            <a:pPr>
              <a:lnSpc>
                <a:spcPct val="114000"/>
              </a:lnSpc>
              <a:spcBef>
                <a:spcPts val="1200"/>
              </a:spcBef>
            </a:pPr>
            <a:r>
              <a:rPr lang="en-US" sz="2600" i="1" spc="-150" dirty="0">
                <a:latin typeface="Open Sans Semibold"/>
                <a:ea typeface="Verdana" panose="020B0604030504040204" pitchFamily="34" charset="0"/>
                <a:cs typeface="Verdana" panose="020B0604030504040204" pitchFamily="34" charset="0"/>
              </a:rPr>
              <a:t>“I have a Lord. I’m pretty sure He’s coming back, but I don’t know when, so I’m not going to do anything about it.”</a:t>
            </a:r>
          </a:p>
        </p:txBody>
      </p:sp>
      <p:sp>
        <p:nvSpPr>
          <p:cNvPr id="5" name="Title 2"/>
          <p:cNvSpPr>
            <a:spLocks noGrp="1"/>
          </p:cNvSpPr>
          <p:nvPr>
            <p:ph type="title"/>
          </p:nvPr>
        </p:nvSpPr>
        <p:spPr>
          <a:xfrm>
            <a:off x="61119" y="381000"/>
            <a:ext cx="10945654" cy="762000"/>
          </a:xfrm>
        </p:spPr>
        <p:txBody>
          <a:bodyPr>
            <a:noAutofit/>
          </a:bodyPr>
          <a:lstStyle/>
          <a:p>
            <a:r>
              <a:rPr lang="en-US" sz="3200" dirty="0"/>
              <a:t>2. Jesus left it unclear when He is coming </a:t>
            </a:r>
            <a:br>
              <a:rPr lang="en-US" sz="3200" dirty="0"/>
            </a:br>
            <a:r>
              <a:rPr lang="en-US" sz="3200" dirty="0"/>
              <a:t>    (Matt. 24:36-51)</a:t>
            </a:r>
          </a:p>
        </p:txBody>
      </p:sp>
    </p:spTree>
    <p:extLst>
      <p:ext uri="{BB962C8B-B14F-4D97-AF65-F5344CB8AC3E}">
        <p14:creationId xmlns:p14="http://schemas.microsoft.com/office/powerpoint/2010/main" val="197982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B. Doubters</a:t>
            </a:r>
          </a:p>
          <a:p>
            <a:pPr>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“But be sure of this, that if the head of the house </a:t>
            </a:r>
            <a:r>
              <a:rPr lang="en-US" sz="2600" b="1" spc="-150" dirty="0">
                <a:latin typeface="Open Sans Semibold"/>
                <a:ea typeface="Verdana" panose="020B0604030504040204" pitchFamily="34" charset="0"/>
                <a:cs typeface="Verdana" panose="020B0604030504040204" pitchFamily="34" charset="0"/>
              </a:rPr>
              <a:t>had known at what time </a:t>
            </a:r>
            <a:r>
              <a:rPr lang="en-US" sz="2600" spc="-150" dirty="0">
                <a:latin typeface="Open Sans Semibold"/>
                <a:ea typeface="Verdana" panose="020B0604030504040204" pitchFamily="34" charset="0"/>
                <a:cs typeface="Verdana" panose="020B0604030504040204" pitchFamily="34" charset="0"/>
              </a:rPr>
              <a:t>of the night the thief was coming, </a:t>
            </a:r>
            <a:r>
              <a:rPr lang="en-US" sz="2600" b="1" spc="-150" dirty="0">
                <a:latin typeface="Open Sans Semibold"/>
                <a:ea typeface="Verdana" panose="020B0604030504040204" pitchFamily="34" charset="0"/>
                <a:cs typeface="Verdana" panose="020B0604030504040204" pitchFamily="34" charset="0"/>
              </a:rPr>
              <a:t>he would have been on the alert </a:t>
            </a:r>
            <a:r>
              <a:rPr lang="en-US" sz="2600" spc="-150" dirty="0">
                <a:latin typeface="Open Sans Semibold"/>
                <a:ea typeface="Verdana" panose="020B0604030504040204" pitchFamily="34" charset="0"/>
                <a:cs typeface="Verdana" panose="020B0604030504040204" pitchFamily="34" charset="0"/>
              </a:rPr>
              <a:t>and would </a:t>
            </a:r>
            <a:r>
              <a:rPr lang="en-US" sz="2600" b="1" spc="-150" dirty="0">
                <a:latin typeface="Open Sans Semibold"/>
                <a:ea typeface="Verdana" panose="020B0604030504040204" pitchFamily="34" charset="0"/>
                <a:cs typeface="Verdana" panose="020B0604030504040204" pitchFamily="34" charset="0"/>
              </a:rPr>
              <a:t>not have allowed </a:t>
            </a:r>
            <a:r>
              <a:rPr lang="en-US" sz="2600" spc="-150" dirty="0">
                <a:latin typeface="Open Sans Semibold"/>
                <a:ea typeface="Verdana" panose="020B0604030504040204" pitchFamily="34" charset="0"/>
                <a:cs typeface="Verdana" panose="020B0604030504040204" pitchFamily="34" charset="0"/>
              </a:rPr>
              <a:t>his house to be broken into.” (Matt. 24:43)</a:t>
            </a:r>
          </a:p>
          <a:p>
            <a:pPr>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“Therefore </a:t>
            </a:r>
            <a:r>
              <a:rPr lang="en-US" sz="2600" b="1" spc="-150" dirty="0">
                <a:latin typeface="Open Sans Semibold"/>
                <a:ea typeface="Verdana" panose="020B0604030504040204" pitchFamily="34" charset="0"/>
                <a:cs typeface="Verdana" panose="020B0604030504040204" pitchFamily="34" charset="0"/>
              </a:rPr>
              <a:t>be on the alert</a:t>
            </a:r>
            <a:r>
              <a:rPr lang="en-US" sz="2600" spc="-150" dirty="0">
                <a:latin typeface="Open Sans Semibold"/>
                <a:ea typeface="Verdana" panose="020B0604030504040204" pitchFamily="34" charset="0"/>
                <a:cs typeface="Verdana" panose="020B0604030504040204" pitchFamily="34" charset="0"/>
              </a:rPr>
              <a:t>, for you </a:t>
            </a:r>
            <a:r>
              <a:rPr lang="en-US" sz="2600" b="1" spc="-150" dirty="0">
                <a:latin typeface="Open Sans Semibold"/>
                <a:ea typeface="Verdana" panose="020B0604030504040204" pitchFamily="34" charset="0"/>
                <a:cs typeface="Verdana" panose="020B0604030504040204" pitchFamily="34" charset="0"/>
              </a:rPr>
              <a:t>do not know which day </a:t>
            </a:r>
            <a:r>
              <a:rPr lang="en-US" sz="2600" spc="-150" dirty="0">
                <a:latin typeface="Open Sans Semibold"/>
                <a:ea typeface="Verdana" panose="020B0604030504040204" pitchFamily="34" charset="0"/>
                <a:cs typeface="Verdana" panose="020B0604030504040204" pitchFamily="34" charset="0"/>
              </a:rPr>
              <a:t>your Lord is coming. … For this reason </a:t>
            </a:r>
            <a:r>
              <a:rPr lang="en-US" sz="2600" b="1" spc="-150" dirty="0">
                <a:latin typeface="Open Sans Semibold"/>
                <a:ea typeface="Verdana" panose="020B0604030504040204" pitchFamily="34" charset="0"/>
                <a:cs typeface="Verdana" panose="020B0604030504040204" pitchFamily="34" charset="0"/>
              </a:rPr>
              <a:t>you also must be ready</a:t>
            </a:r>
            <a:r>
              <a:rPr lang="en-US" sz="2600" spc="-150" dirty="0">
                <a:latin typeface="Open Sans Semibold"/>
                <a:ea typeface="Verdana" panose="020B0604030504040204" pitchFamily="34" charset="0"/>
                <a:cs typeface="Verdana" panose="020B0604030504040204" pitchFamily="34" charset="0"/>
              </a:rPr>
              <a:t>; for the Son of Man is coming </a:t>
            </a:r>
            <a:r>
              <a:rPr lang="en-US" sz="2600" b="1" spc="-150" dirty="0">
                <a:latin typeface="Open Sans Semibold"/>
                <a:ea typeface="Verdana" panose="020B0604030504040204" pitchFamily="34" charset="0"/>
                <a:cs typeface="Verdana" panose="020B0604030504040204" pitchFamily="34" charset="0"/>
              </a:rPr>
              <a:t>at an hour when you do not think </a:t>
            </a:r>
            <a:r>
              <a:rPr lang="en-US" sz="2600" spc="-150" dirty="0">
                <a:latin typeface="Open Sans Semibold"/>
                <a:ea typeface="Verdana" panose="020B0604030504040204" pitchFamily="34" charset="0"/>
                <a:cs typeface="Verdana" panose="020B0604030504040204" pitchFamily="34" charset="0"/>
              </a:rPr>
              <a:t>He will.” (Matt. 24:42, 44)</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61119" y="381000"/>
            <a:ext cx="10945654" cy="762000"/>
          </a:xfrm>
        </p:spPr>
        <p:txBody>
          <a:bodyPr>
            <a:noAutofit/>
          </a:bodyPr>
          <a:lstStyle/>
          <a:p>
            <a:r>
              <a:rPr lang="en-US" sz="3200" dirty="0"/>
              <a:t>2. Jesus left it unclear when He is coming </a:t>
            </a:r>
            <a:br>
              <a:rPr lang="en-US" sz="3200" dirty="0"/>
            </a:br>
            <a:r>
              <a:rPr lang="en-US" sz="3200" dirty="0"/>
              <a:t>    (Matt. 24:36-51)</a:t>
            </a:r>
          </a:p>
        </p:txBody>
      </p:sp>
    </p:spTree>
    <p:extLst>
      <p:ext uri="{BB962C8B-B14F-4D97-AF65-F5344CB8AC3E}">
        <p14:creationId xmlns:p14="http://schemas.microsoft.com/office/powerpoint/2010/main" val="54151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B. Doubters</a:t>
            </a:r>
          </a:p>
          <a:p>
            <a:pPr>
              <a:lnSpc>
                <a:spcPct val="114000"/>
              </a:lnSpc>
              <a:spcBef>
                <a:spcPts val="0"/>
              </a:spcBef>
            </a:pPr>
            <a:endParaRPr lang="en-US" sz="800" u="sng" spc="-150" dirty="0">
              <a:latin typeface="Open Sans Semibold"/>
              <a:ea typeface="Verdana" panose="020B0604030504040204" pitchFamily="34" charset="0"/>
              <a:cs typeface="Verdana" panose="020B0604030504040204" pitchFamily="34" charset="0"/>
            </a:endParaRPr>
          </a:p>
          <a:p>
            <a:pPr>
              <a:lnSpc>
                <a:spcPct val="114000"/>
              </a:lnSpc>
              <a:spcBef>
                <a:spcPts val="0"/>
              </a:spcBef>
            </a:pPr>
            <a:r>
              <a:rPr lang="en-US" sz="2600" u="sng" spc="-150" dirty="0">
                <a:latin typeface="Open Sans Semibold"/>
                <a:ea typeface="Verdana" panose="020B0604030504040204" pitchFamily="34" charset="0"/>
                <a:cs typeface="Verdana" panose="020B0604030504040204" pitchFamily="34" charset="0"/>
              </a:rPr>
              <a:t>Imminence</a:t>
            </a:r>
            <a:r>
              <a:rPr lang="en-US" sz="2600" spc="-150" dirty="0">
                <a:latin typeface="Open Sans Semibold"/>
                <a:ea typeface="Verdana" panose="020B0604030504040204" pitchFamily="34" charset="0"/>
                <a:cs typeface="Verdana" panose="020B0604030504040204" pitchFamily="34" charset="0"/>
              </a:rPr>
              <a:t> – likely to occur at any moment; impending</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61119" y="381000"/>
            <a:ext cx="10945654" cy="762000"/>
          </a:xfrm>
        </p:spPr>
        <p:txBody>
          <a:bodyPr>
            <a:noAutofit/>
          </a:bodyPr>
          <a:lstStyle/>
          <a:p>
            <a:r>
              <a:rPr lang="en-US" sz="3200" dirty="0"/>
              <a:t>2. Jesus left it unclear when He is coming </a:t>
            </a:r>
            <a:br>
              <a:rPr lang="en-US" sz="3200" dirty="0"/>
            </a:br>
            <a:r>
              <a:rPr lang="en-US" sz="3200" dirty="0"/>
              <a:t>    (Matt. 24:36-51)</a:t>
            </a:r>
          </a:p>
        </p:txBody>
      </p:sp>
    </p:spTree>
    <p:extLst>
      <p:ext uri="{BB962C8B-B14F-4D97-AF65-F5344CB8AC3E}">
        <p14:creationId xmlns:p14="http://schemas.microsoft.com/office/powerpoint/2010/main" val="240669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C. Dutiful</a:t>
            </a:r>
          </a:p>
          <a:p>
            <a:pPr algn="just">
              <a:lnSpc>
                <a:spcPct val="114000"/>
              </a:lnSpc>
              <a:spcBef>
                <a:spcPts val="1200"/>
              </a:spcBef>
            </a:pPr>
            <a:r>
              <a:rPr lang="en-US" sz="2600" i="1" spc="-150" dirty="0">
                <a:latin typeface="Open Sans Semibold"/>
                <a:ea typeface="Verdana" panose="020B0604030504040204" pitchFamily="34" charset="0"/>
                <a:cs typeface="Verdana" panose="020B0604030504040204" pitchFamily="34" charset="0"/>
              </a:rPr>
              <a:t>“I have a Lord. I’m convinced He’s coming back. I believe it’s soon, so I’m going to do something good about it now.”</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“Who then is the </a:t>
            </a:r>
            <a:r>
              <a:rPr lang="en-US" sz="2600" b="1" spc="-150" dirty="0">
                <a:latin typeface="Open Sans Semibold"/>
                <a:ea typeface="Verdana" panose="020B0604030504040204" pitchFamily="34" charset="0"/>
                <a:cs typeface="Verdana" panose="020B0604030504040204" pitchFamily="34" charset="0"/>
              </a:rPr>
              <a:t>faithful and sensible slave </a:t>
            </a:r>
            <a:r>
              <a:rPr lang="en-US" sz="2600" spc="-150" dirty="0">
                <a:latin typeface="Open Sans Semibold"/>
                <a:ea typeface="Verdana" panose="020B0604030504040204" pitchFamily="34" charset="0"/>
                <a:cs typeface="Verdana" panose="020B0604030504040204" pitchFamily="34" charset="0"/>
              </a:rPr>
              <a:t>whom his </a:t>
            </a:r>
            <a:r>
              <a:rPr lang="en-US" sz="2600" b="1" spc="-150" dirty="0">
                <a:latin typeface="Open Sans Semibold"/>
                <a:ea typeface="Verdana" panose="020B0604030504040204" pitchFamily="34" charset="0"/>
                <a:cs typeface="Verdana" panose="020B0604030504040204" pitchFamily="34" charset="0"/>
              </a:rPr>
              <a:t>master</a:t>
            </a:r>
            <a:r>
              <a:rPr lang="en-US" sz="2600" spc="-150" dirty="0">
                <a:latin typeface="Open Sans Semibold"/>
                <a:ea typeface="Verdana" panose="020B0604030504040204" pitchFamily="34" charset="0"/>
                <a:cs typeface="Verdana" panose="020B0604030504040204" pitchFamily="34" charset="0"/>
              </a:rPr>
              <a:t> put in charge of his household </a:t>
            </a:r>
            <a:r>
              <a:rPr lang="en-US" sz="2600" b="1" spc="-150" dirty="0">
                <a:latin typeface="Open Sans Semibold"/>
                <a:ea typeface="Verdana" panose="020B0604030504040204" pitchFamily="34" charset="0"/>
                <a:cs typeface="Verdana" panose="020B0604030504040204" pitchFamily="34" charset="0"/>
              </a:rPr>
              <a:t>to give them their food at the proper time</a:t>
            </a:r>
            <a:r>
              <a:rPr lang="en-US" sz="2600" spc="-150" dirty="0">
                <a:latin typeface="Open Sans Semibold"/>
                <a:ea typeface="Verdana" panose="020B0604030504040204" pitchFamily="34" charset="0"/>
                <a:cs typeface="Verdana" panose="020B0604030504040204" pitchFamily="34" charset="0"/>
              </a:rPr>
              <a:t>? Blessed is that </a:t>
            </a:r>
            <a:r>
              <a:rPr lang="en-US" sz="2600" b="1" spc="-150" dirty="0">
                <a:latin typeface="Open Sans Semibold"/>
                <a:ea typeface="Verdana" panose="020B0604030504040204" pitchFamily="34" charset="0"/>
                <a:cs typeface="Verdana" panose="020B0604030504040204" pitchFamily="34" charset="0"/>
              </a:rPr>
              <a:t>slave</a:t>
            </a:r>
            <a:r>
              <a:rPr lang="en-US" sz="2600" spc="-150" dirty="0">
                <a:latin typeface="Open Sans Semibold"/>
                <a:ea typeface="Verdana" panose="020B0604030504040204" pitchFamily="34" charset="0"/>
                <a:cs typeface="Verdana" panose="020B0604030504040204" pitchFamily="34" charset="0"/>
              </a:rPr>
              <a:t> whom </a:t>
            </a:r>
            <a:r>
              <a:rPr lang="en-US" sz="2600" b="1" spc="-150" dirty="0">
                <a:latin typeface="Open Sans Semibold"/>
                <a:ea typeface="Verdana" panose="020B0604030504040204" pitchFamily="34" charset="0"/>
                <a:cs typeface="Verdana" panose="020B0604030504040204" pitchFamily="34" charset="0"/>
              </a:rPr>
              <a:t>his master finds so doing when he comes</a:t>
            </a:r>
            <a:r>
              <a:rPr lang="en-US" sz="2600" spc="-150" dirty="0">
                <a:latin typeface="Open Sans Semibold"/>
                <a:ea typeface="Verdana" panose="020B0604030504040204" pitchFamily="34" charset="0"/>
                <a:cs typeface="Verdana" panose="020B0604030504040204" pitchFamily="34" charset="0"/>
              </a:rPr>
              <a:t>. Truly I say to you that he will put him </a:t>
            </a:r>
            <a:r>
              <a:rPr lang="en-US" sz="2600" b="1" spc="-150" dirty="0">
                <a:latin typeface="Open Sans Semibold"/>
                <a:ea typeface="Verdana" panose="020B0604030504040204" pitchFamily="34" charset="0"/>
                <a:cs typeface="Verdana" panose="020B0604030504040204" pitchFamily="34" charset="0"/>
              </a:rPr>
              <a:t>in charge of all his possessions</a:t>
            </a:r>
            <a:r>
              <a:rPr lang="en-US" sz="2600" spc="-150" dirty="0">
                <a:latin typeface="Open Sans Semibold"/>
                <a:ea typeface="Verdana" panose="020B0604030504040204" pitchFamily="34" charset="0"/>
                <a:cs typeface="Verdana" panose="020B0604030504040204" pitchFamily="34" charset="0"/>
              </a:rPr>
              <a:t>.” (Matt. 24:45-47)</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61119" y="381000"/>
            <a:ext cx="10945654" cy="762000"/>
          </a:xfrm>
        </p:spPr>
        <p:txBody>
          <a:bodyPr>
            <a:noAutofit/>
          </a:bodyPr>
          <a:lstStyle/>
          <a:p>
            <a:r>
              <a:rPr lang="en-US" sz="3200" dirty="0"/>
              <a:t>2. Jesus left it unclear when He is coming </a:t>
            </a:r>
            <a:br>
              <a:rPr lang="en-US" sz="3200" dirty="0"/>
            </a:br>
            <a:r>
              <a:rPr lang="en-US" sz="3200" dirty="0"/>
              <a:t>    (Matt. 24:36-51)</a:t>
            </a:r>
          </a:p>
        </p:txBody>
      </p:sp>
    </p:spTree>
    <p:extLst>
      <p:ext uri="{BB962C8B-B14F-4D97-AF65-F5344CB8AC3E}">
        <p14:creationId xmlns:p14="http://schemas.microsoft.com/office/powerpoint/2010/main" val="236209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C. Dutiful</a:t>
            </a:r>
          </a:p>
          <a:p>
            <a:pPr algn="just">
              <a:lnSpc>
                <a:spcPct val="114000"/>
              </a:lnSpc>
              <a:spcBef>
                <a:spcPts val="1200"/>
              </a:spcBef>
            </a:pPr>
            <a:r>
              <a:rPr lang="en-US" sz="2600" u="sng" spc="-150" dirty="0">
                <a:latin typeface="Open Sans Semibold"/>
                <a:ea typeface="Verdana" panose="020B0604030504040204" pitchFamily="34" charset="0"/>
                <a:cs typeface="Verdana" panose="020B0604030504040204" pitchFamily="34" charset="0"/>
              </a:rPr>
              <a:t>The relationship of the servant to the Master</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“Who then is the faithful and sensible </a:t>
            </a:r>
            <a:r>
              <a:rPr lang="en-US" sz="2600" b="1" spc="-150" dirty="0">
                <a:latin typeface="Open Sans Semibold"/>
                <a:ea typeface="Verdana" panose="020B0604030504040204" pitchFamily="34" charset="0"/>
                <a:cs typeface="Verdana" panose="020B0604030504040204" pitchFamily="34" charset="0"/>
              </a:rPr>
              <a:t>slave </a:t>
            </a:r>
            <a:r>
              <a:rPr lang="en-US" sz="2600" spc="-150" dirty="0">
                <a:latin typeface="Open Sans Semibold"/>
                <a:ea typeface="Verdana" panose="020B0604030504040204" pitchFamily="34" charset="0"/>
                <a:cs typeface="Verdana" panose="020B0604030504040204" pitchFamily="34" charset="0"/>
              </a:rPr>
              <a:t>whom his </a:t>
            </a:r>
            <a:r>
              <a:rPr lang="en-US" sz="2600" b="1" spc="-150" dirty="0">
                <a:latin typeface="Open Sans Semibold"/>
                <a:ea typeface="Verdana" panose="020B0604030504040204" pitchFamily="34" charset="0"/>
                <a:cs typeface="Verdana" panose="020B0604030504040204" pitchFamily="34" charset="0"/>
              </a:rPr>
              <a:t>master</a:t>
            </a:r>
            <a:r>
              <a:rPr lang="en-US" sz="2600" spc="-150" dirty="0">
                <a:latin typeface="Open Sans Semibold"/>
                <a:ea typeface="Verdana" panose="020B0604030504040204" pitchFamily="34" charset="0"/>
                <a:cs typeface="Verdana" panose="020B0604030504040204" pitchFamily="34" charset="0"/>
              </a:rPr>
              <a:t> put in charge of his household to give them their food at the proper time? Blessed is that </a:t>
            </a:r>
            <a:r>
              <a:rPr lang="en-US" sz="2600" b="1" spc="-150" dirty="0">
                <a:latin typeface="Open Sans Semibold"/>
                <a:ea typeface="Verdana" panose="020B0604030504040204" pitchFamily="34" charset="0"/>
                <a:cs typeface="Verdana" panose="020B0604030504040204" pitchFamily="34" charset="0"/>
              </a:rPr>
              <a:t>slave</a:t>
            </a:r>
            <a:r>
              <a:rPr lang="en-US" sz="2600" spc="-150" dirty="0">
                <a:latin typeface="Open Sans Semibold"/>
                <a:ea typeface="Verdana" panose="020B0604030504040204" pitchFamily="34" charset="0"/>
                <a:cs typeface="Verdana" panose="020B0604030504040204" pitchFamily="34" charset="0"/>
              </a:rPr>
              <a:t> whom his</a:t>
            </a:r>
            <a:r>
              <a:rPr lang="en-US" sz="2600" b="1" spc="-150" dirty="0">
                <a:latin typeface="Open Sans Semibold"/>
                <a:ea typeface="Verdana" panose="020B0604030504040204" pitchFamily="34" charset="0"/>
                <a:cs typeface="Verdana" panose="020B0604030504040204" pitchFamily="34" charset="0"/>
              </a:rPr>
              <a:t> master </a:t>
            </a:r>
            <a:r>
              <a:rPr lang="en-US" sz="2600" spc="-150" dirty="0">
                <a:latin typeface="Open Sans Semibold"/>
                <a:ea typeface="Verdana" panose="020B0604030504040204" pitchFamily="34" charset="0"/>
                <a:cs typeface="Verdana" panose="020B0604030504040204" pitchFamily="34" charset="0"/>
              </a:rPr>
              <a:t>finds so doing when he comes. Truly I say to you that he will put him in charge of all his possessions.” (Matt. 24:45-47)</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61119" y="381000"/>
            <a:ext cx="10945654" cy="762000"/>
          </a:xfrm>
        </p:spPr>
        <p:txBody>
          <a:bodyPr>
            <a:noAutofit/>
          </a:bodyPr>
          <a:lstStyle/>
          <a:p>
            <a:r>
              <a:rPr lang="en-US" sz="3200" dirty="0"/>
              <a:t>2. Jesus left it unclear when He is coming </a:t>
            </a:r>
            <a:br>
              <a:rPr lang="en-US" sz="3200" dirty="0"/>
            </a:br>
            <a:r>
              <a:rPr lang="en-US" sz="3200" dirty="0"/>
              <a:t>    (Matt. 24:36-51)</a:t>
            </a:r>
          </a:p>
        </p:txBody>
      </p:sp>
    </p:spTree>
    <p:extLst>
      <p:ext uri="{BB962C8B-B14F-4D97-AF65-F5344CB8AC3E}">
        <p14:creationId xmlns:p14="http://schemas.microsoft.com/office/powerpoint/2010/main" val="232773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591800" cy="4572000"/>
          </a:xfrm>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C. Dutiful</a:t>
            </a:r>
          </a:p>
          <a:p>
            <a:pPr algn="just">
              <a:lnSpc>
                <a:spcPct val="114000"/>
              </a:lnSpc>
              <a:spcBef>
                <a:spcPts val="1200"/>
              </a:spcBef>
            </a:pPr>
            <a:r>
              <a:rPr lang="en-US" sz="2600" u="sng" spc="-150" dirty="0">
                <a:latin typeface="Open Sans Semibold"/>
                <a:ea typeface="Verdana" panose="020B0604030504040204" pitchFamily="34" charset="0"/>
                <a:cs typeface="Verdana" panose="020B0604030504040204" pitchFamily="34" charset="0"/>
              </a:rPr>
              <a:t>The responsibility of the servant to the Master</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“Who then is the faithful and sensible slave</a:t>
            </a:r>
            <a:r>
              <a:rPr lang="en-US" sz="2600" b="1" spc="-150" dirty="0">
                <a:latin typeface="Open Sans Semibold"/>
                <a:ea typeface="Verdana" panose="020B0604030504040204" pitchFamily="34" charset="0"/>
                <a:cs typeface="Verdana" panose="020B0604030504040204" pitchFamily="34" charset="0"/>
              </a:rPr>
              <a:t> </a:t>
            </a:r>
            <a:r>
              <a:rPr lang="en-US" sz="2600" spc="-150" dirty="0">
                <a:latin typeface="Open Sans Semibold"/>
                <a:ea typeface="Verdana" panose="020B0604030504040204" pitchFamily="34" charset="0"/>
                <a:cs typeface="Verdana" panose="020B0604030504040204" pitchFamily="34" charset="0"/>
              </a:rPr>
              <a:t>whom his master put in charge of his household </a:t>
            </a:r>
            <a:r>
              <a:rPr lang="en-US" sz="2600" b="1" spc="-150" dirty="0">
                <a:latin typeface="Open Sans Semibold"/>
                <a:ea typeface="Verdana" panose="020B0604030504040204" pitchFamily="34" charset="0"/>
                <a:cs typeface="Verdana" panose="020B0604030504040204" pitchFamily="34" charset="0"/>
              </a:rPr>
              <a:t>to give them their food at the proper time</a:t>
            </a:r>
            <a:r>
              <a:rPr lang="en-US" sz="2600" spc="-150" dirty="0">
                <a:latin typeface="Open Sans Semibold"/>
                <a:ea typeface="Verdana" panose="020B0604030504040204" pitchFamily="34" charset="0"/>
                <a:cs typeface="Verdana" panose="020B0604030504040204" pitchFamily="34" charset="0"/>
              </a:rPr>
              <a:t>? Blessed is that slave whom </a:t>
            </a:r>
            <a:r>
              <a:rPr lang="en-US" sz="2600" b="1" spc="-150" dirty="0">
                <a:latin typeface="Open Sans Semibold"/>
                <a:ea typeface="Verdana" panose="020B0604030504040204" pitchFamily="34" charset="0"/>
                <a:cs typeface="Verdana" panose="020B0604030504040204" pitchFamily="34" charset="0"/>
              </a:rPr>
              <a:t>his master finds so doing </a:t>
            </a:r>
            <a:r>
              <a:rPr lang="en-US" sz="2600" spc="-150" dirty="0">
                <a:latin typeface="Open Sans Semibold"/>
                <a:ea typeface="Verdana" panose="020B0604030504040204" pitchFamily="34" charset="0"/>
                <a:cs typeface="Verdana" panose="020B0604030504040204" pitchFamily="34" charset="0"/>
              </a:rPr>
              <a:t>when he comes. Truly I say to you that he will put him in charge of all his possessions.” (Matt. 24:45-47)</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“He said to him the third time, ‘Simon, son of John, do you love Me?’ … And he said to Him, ‘Lord , You know all things; You know that I love You.’ Jesus said to him, ‘</a:t>
            </a:r>
            <a:r>
              <a:rPr lang="en-US" sz="2600" b="1" spc="-150" dirty="0">
                <a:latin typeface="Open Sans Semibold"/>
                <a:ea typeface="Verdana" panose="020B0604030504040204" pitchFamily="34" charset="0"/>
                <a:cs typeface="Verdana" panose="020B0604030504040204" pitchFamily="34" charset="0"/>
              </a:rPr>
              <a:t>Tend My sheep</a:t>
            </a:r>
            <a:r>
              <a:rPr lang="en-US" sz="2600" spc="-150" dirty="0">
                <a:latin typeface="Open Sans Semibold"/>
                <a:ea typeface="Verdana" panose="020B0604030504040204" pitchFamily="34" charset="0"/>
                <a:cs typeface="Verdana" panose="020B0604030504040204" pitchFamily="34" charset="0"/>
              </a:rPr>
              <a:t>.’” (John 21:17)</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61119" y="381000"/>
            <a:ext cx="10945654" cy="762000"/>
          </a:xfrm>
        </p:spPr>
        <p:txBody>
          <a:bodyPr>
            <a:noAutofit/>
          </a:bodyPr>
          <a:lstStyle/>
          <a:p>
            <a:r>
              <a:rPr lang="en-US" sz="3200" dirty="0"/>
              <a:t>2. Jesus left it unclear when He is coming </a:t>
            </a:r>
            <a:br>
              <a:rPr lang="en-US" sz="3200" dirty="0"/>
            </a:br>
            <a:r>
              <a:rPr lang="en-US" sz="3200" dirty="0"/>
              <a:t>    (Matt. 24:36-51)</a:t>
            </a:r>
          </a:p>
        </p:txBody>
      </p:sp>
    </p:spTree>
    <p:extLst>
      <p:ext uri="{BB962C8B-B14F-4D97-AF65-F5344CB8AC3E}">
        <p14:creationId xmlns:p14="http://schemas.microsoft.com/office/powerpoint/2010/main" val="313293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591800" cy="4572000"/>
          </a:xfrm>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C. Dutiful</a:t>
            </a:r>
          </a:p>
          <a:p>
            <a:pPr algn="just">
              <a:lnSpc>
                <a:spcPct val="114000"/>
              </a:lnSpc>
              <a:spcBef>
                <a:spcPts val="1200"/>
              </a:spcBef>
            </a:pPr>
            <a:r>
              <a:rPr lang="en-US" sz="2600" u="sng" spc="-150" dirty="0">
                <a:latin typeface="Open Sans Semibold"/>
                <a:ea typeface="Verdana" panose="020B0604030504040204" pitchFamily="34" charset="0"/>
                <a:cs typeface="Verdana" panose="020B0604030504040204" pitchFamily="34" charset="0"/>
              </a:rPr>
              <a:t>The responsibility of the servant to the Master</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t>
            </a:r>
            <a:r>
              <a:rPr lang="en-US" sz="2600" b="1" spc="-150" dirty="0">
                <a:latin typeface="Open Sans Semibold"/>
                <a:ea typeface="Verdana" panose="020B0604030504040204" pitchFamily="34" charset="0"/>
                <a:cs typeface="Verdana" panose="020B0604030504040204" pitchFamily="34" charset="0"/>
              </a:rPr>
              <a:t>Shepherd the flock of God among you</a:t>
            </a:r>
            <a:r>
              <a:rPr lang="en-US" sz="2600" spc="-150" dirty="0">
                <a:latin typeface="Open Sans Semibold"/>
                <a:ea typeface="Verdana" panose="020B0604030504040204" pitchFamily="34" charset="0"/>
                <a:cs typeface="Verdana" panose="020B0604030504040204" pitchFamily="34" charset="0"/>
              </a:rPr>
              <a:t>, exercising oversight not under compulsion, but voluntarily, according to the will of God; and not for sordid gain, but with eagerness; nor yet as lording it over those allotted to your charge, but proving to be examples to the flock. And when the Chief Shepherd appears, you will receive the unfading crown of glory.” (1 Pet. 5:2-4)</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“His master said to him, ‘Well done, </a:t>
            </a:r>
            <a:r>
              <a:rPr lang="en-US" sz="2600" b="1" spc="-150" dirty="0">
                <a:latin typeface="Open Sans Semibold"/>
                <a:ea typeface="Verdana" panose="020B0604030504040204" pitchFamily="34" charset="0"/>
                <a:cs typeface="Verdana" panose="020B0604030504040204" pitchFamily="34" charset="0"/>
              </a:rPr>
              <a:t>good and faithful slave</a:t>
            </a:r>
            <a:r>
              <a:rPr lang="en-US" sz="2600" spc="-150" dirty="0">
                <a:latin typeface="Open Sans Semibold"/>
                <a:ea typeface="Verdana" panose="020B0604030504040204" pitchFamily="34" charset="0"/>
                <a:cs typeface="Verdana" panose="020B0604030504040204" pitchFamily="34" charset="0"/>
              </a:rPr>
              <a:t>. </a:t>
            </a:r>
            <a:r>
              <a:rPr lang="en-US" sz="2600" b="1" spc="-150" dirty="0">
                <a:latin typeface="Open Sans Semibold"/>
                <a:ea typeface="Verdana" panose="020B0604030504040204" pitchFamily="34" charset="0"/>
                <a:cs typeface="Verdana" panose="020B0604030504040204" pitchFamily="34" charset="0"/>
              </a:rPr>
              <a:t>You were faithful </a:t>
            </a:r>
            <a:r>
              <a:rPr lang="en-US" sz="2600" spc="-150" dirty="0">
                <a:latin typeface="Open Sans Semibold"/>
                <a:ea typeface="Verdana" panose="020B0604030504040204" pitchFamily="34" charset="0"/>
                <a:cs typeface="Verdana" panose="020B0604030504040204" pitchFamily="34" charset="0"/>
              </a:rPr>
              <a:t>with a few things, I will put you in charge of many things; enter into the joy of your master.’” (Matt. 25:21) </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61119" y="381000"/>
            <a:ext cx="10945654" cy="762000"/>
          </a:xfrm>
        </p:spPr>
        <p:txBody>
          <a:bodyPr>
            <a:noAutofit/>
          </a:bodyPr>
          <a:lstStyle/>
          <a:p>
            <a:r>
              <a:rPr lang="en-US" sz="3200" dirty="0"/>
              <a:t>2. Jesus left it unclear when He is coming </a:t>
            </a:r>
            <a:br>
              <a:rPr lang="en-US" sz="3200" dirty="0"/>
            </a:br>
            <a:r>
              <a:rPr lang="en-US" sz="3200" dirty="0"/>
              <a:t>    (Matt. 24:36-51)</a:t>
            </a:r>
          </a:p>
        </p:txBody>
      </p:sp>
    </p:spTree>
    <p:extLst>
      <p:ext uri="{BB962C8B-B14F-4D97-AF65-F5344CB8AC3E}">
        <p14:creationId xmlns:p14="http://schemas.microsoft.com/office/powerpoint/2010/main" val="67668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591800" cy="4572000"/>
          </a:xfrm>
        </p:spPr>
        <p:txBody>
          <a:bodyPr>
            <a:noAutofit/>
          </a:bodyPr>
          <a:lstStyle/>
          <a:p>
            <a:pPr algn="just">
              <a:lnSpc>
                <a:spcPct val="114000"/>
              </a:lnSpc>
              <a:spcBef>
                <a:spcPts val="600"/>
              </a:spcBef>
            </a:pPr>
            <a:r>
              <a:rPr lang="en-US" sz="2800" b="1" spc="-150" dirty="0">
                <a:latin typeface="Open Sans Semibold"/>
                <a:ea typeface="Verdana" panose="020B0604030504040204" pitchFamily="34" charset="0"/>
                <a:cs typeface="Verdana" panose="020B0604030504040204" pitchFamily="34" charset="0"/>
              </a:rPr>
              <a:t>C. Dutiful</a:t>
            </a:r>
          </a:p>
          <a:p>
            <a:pPr algn="just">
              <a:lnSpc>
                <a:spcPct val="114000"/>
              </a:lnSpc>
              <a:spcBef>
                <a:spcPts val="600"/>
              </a:spcBef>
            </a:pPr>
            <a:r>
              <a:rPr lang="en-US" sz="2600" u="sng" spc="-150" dirty="0">
                <a:latin typeface="Open Sans Semibold"/>
                <a:ea typeface="Verdana" panose="020B0604030504040204" pitchFamily="34" charset="0"/>
                <a:cs typeface="Verdana" panose="020B0604030504040204" pitchFamily="34" charset="0"/>
              </a:rPr>
              <a:t>The reward to the servant from the Master</a:t>
            </a:r>
          </a:p>
          <a:p>
            <a:pPr algn="just">
              <a:lnSpc>
                <a:spcPct val="114000"/>
              </a:lnSpc>
              <a:spcBef>
                <a:spcPts val="600"/>
              </a:spcBef>
            </a:pPr>
            <a:r>
              <a:rPr lang="en-US" sz="2600" spc="-150" dirty="0">
                <a:latin typeface="Open Sans Semibold"/>
                <a:ea typeface="Verdana" panose="020B0604030504040204" pitchFamily="34" charset="0"/>
                <a:cs typeface="Verdana" panose="020B0604030504040204" pitchFamily="34" charset="0"/>
              </a:rPr>
              <a:t>“Who then is the faithful and sensible slave</a:t>
            </a:r>
            <a:r>
              <a:rPr lang="en-US" sz="2600" b="1" spc="-150" dirty="0">
                <a:latin typeface="Open Sans Semibold"/>
                <a:ea typeface="Verdana" panose="020B0604030504040204" pitchFamily="34" charset="0"/>
                <a:cs typeface="Verdana" panose="020B0604030504040204" pitchFamily="34" charset="0"/>
              </a:rPr>
              <a:t> </a:t>
            </a:r>
            <a:r>
              <a:rPr lang="en-US" sz="2600" spc="-150" dirty="0">
                <a:latin typeface="Open Sans Semibold"/>
                <a:ea typeface="Verdana" panose="020B0604030504040204" pitchFamily="34" charset="0"/>
                <a:cs typeface="Verdana" panose="020B0604030504040204" pitchFamily="34" charset="0"/>
              </a:rPr>
              <a:t>whom his master put in charge of his household to give them their food at the proper time? </a:t>
            </a:r>
            <a:r>
              <a:rPr lang="en-US" sz="2600" b="1" spc="-150" dirty="0">
                <a:latin typeface="Open Sans Semibold"/>
                <a:ea typeface="Verdana" panose="020B0604030504040204" pitchFamily="34" charset="0"/>
                <a:cs typeface="Verdana" panose="020B0604030504040204" pitchFamily="34" charset="0"/>
              </a:rPr>
              <a:t>Blessed</a:t>
            </a:r>
            <a:r>
              <a:rPr lang="en-US" sz="2600" spc="-150" dirty="0">
                <a:latin typeface="Open Sans Semibold"/>
                <a:ea typeface="Verdana" panose="020B0604030504040204" pitchFamily="34" charset="0"/>
                <a:cs typeface="Verdana" panose="020B0604030504040204" pitchFamily="34" charset="0"/>
              </a:rPr>
              <a:t> is that slave whom his</a:t>
            </a:r>
            <a:r>
              <a:rPr lang="en-US" sz="2600" b="1" spc="-150" dirty="0">
                <a:latin typeface="Open Sans Semibold"/>
                <a:ea typeface="Verdana" panose="020B0604030504040204" pitchFamily="34" charset="0"/>
                <a:cs typeface="Verdana" panose="020B0604030504040204" pitchFamily="34" charset="0"/>
              </a:rPr>
              <a:t> </a:t>
            </a:r>
            <a:r>
              <a:rPr lang="en-US" sz="2600" spc="-150" dirty="0">
                <a:latin typeface="Open Sans Semibold"/>
                <a:ea typeface="Verdana" panose="020B0604030504040204" pitchFamily="34" charset="0"/>
                <a:cs typeface="Verdana" panose="020B0604030504040204" pitchFamily="34" charset="0"/>
              </a:rPr>
              <a:t>master</a:t>
            </a:r>
            <a:r>
              <a:rPr lang="en-US" sz="2600" b="1" spc="-150" dirty="0">
                <a:latin typeface="Open Sans Semibold"/>
                <a:ea typeface="Verdana" panose="020B0604030504040204" pitchFamily="34" charset="0"/>
                <a:cs typeface="Verdana" panose="020B0604030504040204" pitchFamily="34" charset="0"/>
              </a:rPr>
              <a:t> </a:t>
            </a:r>
            <a:r>
              <a:rPr lang="en-US" sz="2600" spc="-150" dirty="0">
                <a:latin typeface="Open Sans Semibold"/>
                <a:ea typeface="Verdana" panose="020B0604030504040204" pitchFamily="34" charset="0"/>
                <a:cs typeface="Verdana" panose="020B0604030504040204" pitchFamily="34" charset="0"/>
              </a:rPr>
              <a:t>finds so doing when he comes. Truly I say to you that he will put him in charge of all his possessions.” (Matt. 24:45-47)</a:t>
            </a:r>
          </a:p>
        </p:txBody>
      </p:sp>
      <p:sp>
        <p:nvSpPr>
          <p:cNvPr id="5" name="Title 2"/>
          <p:cNvSpPr>
            <a:spLocks noGrp="1"/>
          </p:cNvSpPr>
          <p:nvPr>
            <p:ph type="title"/>
          </p:nvPr>
        </p:nvSpPr>
        <p:spPr>
          <a:xfrm>
            <a:off x="61119" y="381000"/>
            <a:ext cx="10945654" cy="762000"/>
          </a:xfrm>
        </p:spPr>
        <p:txBody>
          <a:bodyPr>
            <a:noAutofit/>
          </a:bodyPr>
          <a:lstStyle/>
          <a:p>
            <a:r>
              <a:rPr lang="en-US" sz="3200" dirty="0"/>
              <a:t>2. Jesus left it unclear when He is coming </a:t>
            </a:r>
            <a:br>
              <a:rPr lang="en-US" sz="3200" dirty="0"/>
            </a:br>
            <a:r>
              <a:rPr lang="en-US" sz="3200" dirty="0"/>
              <a:t>    (Matt. 24:36-51)</a:t>
            </a:r>
          </a:p>
        </p:txBody>
      </p:sp>
    </p:spTree>
    <p:extLst>
      <p:ext uri="{BB962C8B-B14F-4D97-AF65-F5344CB8AC3E}">
        <p14:creationId xmlns:p14="http://schemas.microsoft.com/office/powerpoint/2010/main" val="62381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591800" cy="4572000"/>
          </a:xfrm>
        </p:spPr>
        <p:txBody>
          <a:bodyPr>
            <a:noAutofit/>
          </a:bodyPr>
          <a:lstStyle/>
          <a:p>
            <a:pPr algn="just">
              <a:lnSpc>
                <a:spcPct val="114000"/>
              </a:lnSpc>
              <a:spcBef>
                <a:spcPts val="600"/>
              </a:spcBef>
            </a:pPr>
            <a:r>
              <a:rPr lang="en-US" sz="2800" b="1" spc="-150" dirty="0">
                <a:latin typeface="Open Sans Semibold"/>
                <a:ea typeface="Verdana" panose="020B0604030504040204" pitchFamily="34" charset="0"/>
                <a:cs typeface="Verdana" panose="020B0604030504040204" pitchFamily="34" charset="0"/>
              </a:rPr>
              <a:t>C. Dutiful</a:t>
            </a:r>
          </a:p>
          <a:p>
            <a:pPr algn="just">
              <a:lnSpc>
                <a:spcPct val="114000"/>
              </a:lnSpc>
              <a:spcBef>
                <a:spcPts val="600"/>
              </a:spcBef>
            </a:pPr>
            <a:r>
              <a:rPr lang="en-US" sz="2600" u="sng" spc="-150" dirty="0">
                <a:latin typeface="Open Sans Semibold"/>
                <a:ea typeface="Verdana" panose="020B0604030504040204" pitchFamily="34" charset="0"/>
                <a:cs typeface="Verdana" panose="020B0604030504040204" pitchFamily="34" charset="0"/>
              </a:rPr>
              <a:t>The reward to the servant from the Master</a:t>
            </a:r>
          </a:p>
          <a:p>
            <a:pPr algn="just">
              <a:lnSpc>
                <a:spcPct val="114000"/>
              </a:lnSpc>
              <a:spcBef>
                <a:spcPts val="600"/>
              </a:spcBef>
            </a:pPr>
            <a:r>
              <a:rPr lang="en-US" sz="2600" spc="-200" dirty="0">
                <a:latin typeface="Open Sans Semibold"/>
                <a:ea typeface="Verdana" panose="020B0604030504040204" pitchFamily="34" charset="0"/>
                <a:cs typeface="Verdana" panose="020B0604030504040204" pitchFamily="34" charset="0"/>
              </a:rPr>
              <a:t>“Which of you, having a slave plowing or tending sheep, will say to him when he has come in from the field, ‘Come immediately and sit down to eat?’ … </a:t>
            </a:r>
            <a:r>
              <a:rPr lang="en-US" sz="2600" b="1" spc="-200" dirty="0">
                <a:latin typeface="Open Sans Semibold"/>
                <a:ea typeface="Verdana" panose="020B0604030504040204" pitchFamily="34" charset="0"/>
                <a:cs typeface="Verdana" panose="020B0604030504040204" pitchFamily="34" charset="0"/>
              </a:rPr>
              <a:t>He does not thank the slave </a:t>
            </a:r>
            <a:r>
              <a:rPr lang="en-US" sz="2600" spc="-200" dirty="0">
                <a:latin typeface="Open Sans Semibold"/>
                <a:ea typeface="Verdana" panose="020B0604030504040204" pitchFamily="34" charset="0"/>
                <a:cs typeface="Verdana" panose="020B0604030504040204" pitchFamily="34" charset="0"/>
              </a:rPr>
              <a:t>because he did the things which were commanded, does he? So you too, when you do all the things which are commanded you, say, ‘We are </a:t>
            </a:r>
            <a:r>
              <a:rPr lang="en-US" sz="2600" b="1" spc="-200" dirty="0">
                <a:latin typeface="Open Sans Semibold"/>
                <a:ea typeface="Verdana" panose="020B0604030504040204" pitchFamily="34" charset="0"/>
                <a:cs typeface="Verdana" panose="020B0604030504040204" pitchFamily="34" charset="0"/>
              </a:rPr>
              <a:t>unworthy slaves</a:t>
            </a:r>
            <a:r>
              <a:rPr lang="en-US" sz="2600" spc="-200" dirty="0">
                <a:latin typeface="Open Sans Semibold"/>
                <a:ea typeface="Verdana" panose="020B0604030504040204" pitchFamily="34" charset="0"/>
                <a:cs typeface="Verdana" panose="020B0604030504040204" pitchFamily="34" charset="0"/>
              </a:rPr>
              <a:t>; we have </a:t>
            </a:r>
            <a:r>
              <a:rPr lang="en-US" sz="2600" b="1" spc="-200" dirty="0">
                <a:latin typeface="Open Sans Semibold"/>
                <a:ea typeface="Verdana" panose="020B0604030504040204" pitchFamily="34" charset="0"/>
                <a:cs typeface="Verdana" panose="020B0604030504040204" pitchFamily="34" charset="0"/>
              </a:rPr>
              <a:t>done only that which we ought to have done</a:t>
            </a:r>
            <a:r>
              <a:rPr lang="en-US" sz="2600" spc="-200" dirty="0">
                <a:latin typeface="Open Sans Semibold"/>
                <a:ea typeface="Verdana" panose="020B0604030504040204" pitchFamily="34" charset="0"/>
                <a:cs typeface="Verdana" panose="020B0604030504040204" pitchFamily="34" charset="0"/>
              </a:rPr>
              <a:t>.’” (Luke 17:7-10) </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61119" y="381000"/>
            <a:ext cx="10945654" cy="762000"/>
          </a:xfrm>
        </p:spPr>
        <p:txBody>
          <a:bodyPr>
            <a:noAutofit/>
          </a:bodyPr>
          <a:lstStyle/>
          <a:p>
            <a:r>
              <a:rPr lang="en-US" sz="3200" dirty="0"/>
              <a:t>2. Jesus left it unclear when He is coming </a:t>
            </a:r>
            <a:br>
              <a:rPr lang="en-US" sz="3200" dirty="0"/>
            </a:br>
            <a:r>
              <a:rPr lang="en-US" sz="3200" dirty="0"/>
              <a:t>    (Matt. 24:36-51)</a:t>
            </a:r>
          </a:p>
        </p:txBody>
      </p:sp>
    </p:spTree>
    <p:extLst>
      <p:ext uri="{BB962C8B-B14F-4D97-AF65-F5344CB8AC3E}">
        <p14:creationId xmlns:p14="http://schemas.microsoft.com/office/powerpoint/2010/main" val="219958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600" spc="-150" dirty="0">
                <a:latin typeface="Open Sans Semibold"/>
              </a:rPr>
              <a:t>“Now learn the parable from the fig tree: when its branch has already become tender and puts forth its leaves, you know that summer is near; so, you too, when you see all these things, recognize that He is near, right at the door. Truly I say to you, this generation will not pass away until all these things take place. Heaven and earth will pass away, but My words will not pass away. But of that day and hour no one knows, not even the angels of heaven, nor the Son, but the Father alone.” (Matt. 24:32-36) </a:t>
            </a:r>
          </a:p>
        </p:txBody>
      </p:sp>
      <p:sp>
        <p:nvSpPr>
          <p:cNvPr id="3" name="Title 2"/>
          <p:cNvSpPr>
            <a:spLocks noGrp="1"/>
          </p:cNvSpPr>
          <p:nvPr>
            <p:ph type="title"/>
          </p:nvPr>
        </p:nvSpPr>
        <p:spPr/>
        <p:txBody>
          <a:bodyPr>
            <a:noAutofit/>
          </a:bodyPr>
          <a:lstStyle/>
          <a:p>
            <a:r>
              <a:rPr lang="en-US" sz="3200" dirty="0"/>
              <a:t> “He’s coming!” – Certainty of </a:t>
            </a:r>
            <a:br>
              <a:rPr lang="en-US" sz="3200" dirty="0"/>
            </a:br>
            <a:r>
              <a:rPr lang="en-US" sz="3200" dirty="0"/>
              <a:t>coming but uncertainty of timing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591800" cy="4572000"/>
          </a:xfrm>
        </p:spPr>
        <p:txBody>
          <a:bodyPr>
            <a:noAutofit/>
          </a:bodyPr>
          <a:lstStyle/>
          <a:p>
            <a:pPr algn="just">
              <a:lnSpc>
                <a:spcPct val="114000"/>
              </a:lnSpc>
              <a:spcBef>
                <a:spcPts val="600"/>
              </a:spcBef>
            </a:pPr>
            <a:r>
              <a:rPr lang="en-US" sz="2800" b="1" spc="-150" dirty="0">
                <a:latin typeface="Open Sans Semibold"/>
                <a:ea typeface="Verdana" panose="020B0604030504040204" pitchFamily="34" charset="0"/>
                <a:cs typeface="Verdana" panose="020B0604030504040204" pitchFamily="34" charset="0"/>
              </a:rPr>
              <a:t>C. Dutiful</a:t>
            </a:r>
          </a:p>
          <a:p>
            <a:pPr algn="just">
              <a:lnSpc>
                <a:spcPct val="114000"/>
              </a:lnSpc>
              <a:spcBef>
                <a:spcPts val="600"/>
              </a:spcBef>
            </a:pPr>
            <a:r>
              <a:rPr lang="en-US" sz="2600" u="sng" spc="-150" dirty="0">
                <a:latin typeface="Open Sans Semibold"/>
                <a:ea typeface="Verdana" panose="020B0604030504040204" pitchFamily="34" charset="0"/>
                <a:cs typeface="Verdana" panose="020B0604030504040204" pitchFamily="34" charset="0"/>
              </a:rPr>
              <a:t>The reward to the servant from the Master</a:t>
            </a:r>
          </a:p>
          <a:p>
            <a:pPr algn="just">
              <a:lnSpc>
                <a:spcPct val="114000"/>
              </a:lnSpc>
              <a:spcBef>
                <a:spcPts val="600"/>
              </a:spcBef>
            </a:pPr>
            <a:r>
              <a:rPr lang="en-US" sz="2600" spc="-150" dirty="0">
                <a:latin typeface="Open Sans Semibold"/>
                <a:ea typeface="Verdana" panose="020B0604030504040204" pitchFamily="34" charset="0"/>
                <a:cs typeface="Verdana" panose="020B0604030504040204" pitchFamily="34" charset="0"/>
              </a:rPr>
              <a:t>“Who then is the faithful and sensible slave</a:t>
            </a:r>
            <a:r>
              <a:rPr lang="en-US" sz="2600" b="1" spc="-150" dirty="0">
                <a:latin typeface="Open Sans Semibold"/>
                <a:ea typeface="Verdana" panose="020B0604030504040204" pitchFamily="34" charset="0"/>
                <a:cs typeface="Verdana" panose="020B0604030504040204" pitchFamily="34" charset="0"/>
              </a:rPr>
              <a:t> </a:t>
            </a:r>
            <a:r>
              <a:rPr lang="en-US" sz="2600" spc="-150" dirty="0">
                <a:latin typeface="Open Sans Semibold"/>
                <a:ea typeface="Verdana" panose="020B0604030504040204" pitchFamily="34" charset="0"/>
                <a:cs typeface="Verdana" panose="020B0604030504040204" pitchFamily="34" charset="0"/>
              </a:rPr>
              <a:t>whom his master put in charge of his household to give them their food at the proper time? Blessed is that slave whom his</a:t>
            </a:r>
            <a:r>
              <a:rPr lang="en-US" sz="2600" b="1" spc="-150" dirty="0">
                <a:latin typeface="Open Sans Semibold"/>
                <a:ea typeface="Verdana" panose="020B0604030504040204" pitchFamily="34" charset="0"/>
                <a:cs typeface="Verdana" panose="020B0604030504040204" pitchFamily="34" charset="0"/>
              </a:rPr>
              <a:t> </a:t>
            </a:r>
            <a:r>
              <a:rPr lang="en-US" sz="2600" spc="-150" dirty="0">
                <a:latin typeface="Open Sans Semibold"/>
                <a:ea typeface="Verdana" panose="020B0604030504040204" pitchFamily="34" charset="0"/>
                <a:cs typeface="Verdana" panose="020B0604030504040204" pitchFamily="34" charset="0"/>
              </a:rPr>
              <a:t>master</a:t>
            </a:r>
            <a:r>
              <a:rPr lang="en-US" sz="2600" b="1" spc="-150" dirty="0">
                <a:latin typeface="Open Sans Semibold"/>
                <a:ea typeface="Verdana" panose="020B0604030504040204" pitchFamily="34" charset="0"/>
                <a:cs typeface="Verdana" panose="020B0604030504040204" pitchFamily="34" charset="0"/>
              </a:rPr>
              <a:t> </a:t>
            </a:r>
            <a:r>
              <a:rPr lang="en-US" sz="2600" spc="-150" dirty="0">
                <a:latin typeface="Open Sans Semibold"/>
                <a:ea typeface="Verdana" panose="020B0604030504040204" pitchFamily="34" charset="0"/>
                <a:cs typeface="Verdana" panose="020B0604030504040204" pitchFamily="34" charset="0"/>
              </a:rPr>
              <a:t>finds so doing when he comes. Truly I say to you that </a:t>
            </a:r>
            <a:r>
              <a:rPr lang="en-US" sz="2600" b="1" spc="-150" dirty="0">
                <a:latin typeface="Open Sans Semibold"/>
                <a:ea typeface="Verdana" panose="020B0604030504040204" pitchFamily="34" charset="0"/>
                <a:cs typeface="Verdana" panose="020B0604030504040204" pitchFamily="34" charset="0"/>
              </a:rPr>
              <a:t>he will put him in charge of all his possessions</a:t>
            </a:r>
            <a:r>
              <a:rPr lang="en-US" sz="2600" spc="-150" dirty="0">
                <a:latin typeface="Open Sans Semibold"/>
                <a:ea typeface="Verdana" panose="020B0604030504040204" pitchFamily="34" charset="0"/>
                <a:cs typeface="Verdana" panose="020B0604030504040204" pitchFamily="34" charset="0"/>
              </a:rPr>
              <a:t>.” (Matt. 24:45-47)</a:t>
            </a:r>
          </a:p>
        </p:txBody>
      </p:sp>
      <p:sp>
        <p:nvSpPr>
          <p:cNvPr id="5" name="Title 2"/>
          <p:cNvSpPr>
            <a:spLocks noGrp="1"/>
          </p:cNvSpPr>
          <p:nvPr>
            <p:ph type="title"/>
          </p:nvPr>
        </p:nvSpPr>
        <p:spPr>
          <a:xfrm>
            <a:off x="61119" y="381000"/>
            <a:ext cx="10945654" cy="762000"/>
          </a:xfrm>
        </p:spPr>
        <p:txBody>
          <a:bodyPr>
            <a:noAutofit/>
          </a:bodyPr>
          <a:lstStyle/>
          <a:p>
            <a:r>
              <a:rPr lang="en-US" sz="3200" dirty="0"/>
              <a:t>2. Jesus left it unclear when He is coming </a:t>
            </a:r>
            <a:br>
              <a:rPr lang="en-US" sz="3200" dirty="0"/>
            </a:br>
            <a:r>
              <a:rPr lang="en-US" sz="3200" dirty="0"/>
              <a:t>    (Matt. 24:36-51)</a:t>
            </a:r>
          </a:p>
        </p:txBody>
      </p:sp>
    </p:spTree>
    <p:extLst>
      <p:ext uri="{BB962C8B-B14F-4D97-AF65-F5344CB8AC3E}">
        <p14:creationId xmlns:p14="http://schemas.microsoft.com/office/powerpoint/2010/main" val="64143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591800" cy="4572000"/>
          </a:xfrm>
        </p:spPr>
        <p:txBody>
          <a:bodyPr>
            <a:noAutofit/>
          </a:bodyPr>
          <a:lstStyle/>
          <a:p>
            <a:pPr algn="just">
              <a:lnSpc>
                <a:spcPct val="114000"/>
              </a:lnSpc>
              <a:spcBef>
                <a:spcPts val="600"/>
              </a:spcBef>
            </a:pPr>
            <a:r>
              <a:rPr lang="en-US" sz="2800" b="1" spc="-150" dirty="0">
                <a:latin typeface="Open Sans Semibold"/>
                <a:ea typeface="Verdana" panose="020B0604030504040204" pitchFamily="34" charset="0"/>
                <a:cs typeface="Verdana" panose="020B0604030504040204" pitchFamily="34" charset="0"/>
              </a:rPr>
              <a:t>C. Dutiful</a:t>
            </a:r>
          </a:p>
          <a:p>
            <a:pPr algn="just">
              <a:lnSpc>
                <a:spcPct val="114000"/>
              </a:lnSpc>
              <a:spcBef>
                <a:spcPts val="600"/>
              </a:spcBef>
            </a:pPr>
            <a:r>
              <a:rPr lang="en-US" sz="2600" u="sng" spc="-150" dirty="0">
                <a:latin typeface="Open Sans Semibold"/>
                <a:ea typeface="Verdana" panose="020B0604030504040204" pitchFamily="34" charset="0"/>
                <a:cs typeface="Verdana" panose="020B0604030504040204" pitchFamily="34" charset="0"/>
              </a:rPr>
              <a:t>The reward to the servant from the Master</a:t>
            </a:r>
          </a:p>
          <a:p>
            <a:pPr algn="just">
              <a:lnSpc>
                <a:spcPct val="114000"/>
              </a:lnSpc>
              <a:spcBef>
                <a:spcPts val="600"/>
              </a:spcBef>
            </a:pPr>
            <a:r>
              <a:rPr lang="en-US" sz="2600" spc="-190" dirty="0">
                <a:latin typeface="Open Sans Semibold"/>
                <a:ea typeface="Verdana" panose="020B0604030504040204" pitchFamily="34" charset="0"/>
                <a:cs typeface="Verdana" panose="020B0604030504040204" pitchFamily="34" charset="0"/>
              </a:rPr>
              <a:t>“The LORD was with Joseph, so he became a successful man. And he was in the house of his master, the Egyptian. Now his master saw that the LORD was with him and how </a:t>
            </a:r>
            <a:r>
              <a:rPr lang="en-US" sz="2600" b="1" spc="-190" dirty="0">
                <a:latin typeface="Open Sans Semibold"/>
                <a:ea typeface="Verdana" panose="020B0604030504040204" pitchFamily="34" charset="0"/>
                <a:cs typeface="Verdana" panose="020B0604030504040204" pitchFamily="34" charset="0"/>
              </a:rPr>
              <a:t>the LORD caused all that he did to prosper in his hand</a:t>
            </a:r>
            <a:r>
              <a:rPr lang="en-US" sz="2600" spc="-190" dirty="0">
                <a:latin typeface="Open Sans Semibold"/>
                <a:ea typeface="Verdana" panose="020B0604030504040204" pitchFamily="34" charset="0"/>
                <a:cs typeface="Verdana" panose="020B0604030504040204" pitchFamily="34" charset="0"/>
              </a:rPr>
              <a:t>. So Joseph found favor in his sight and became his personal servant; and </a:t>
            </a:r>
            <a:r>
              <a:rPr lang="en-US" sz="2600" b="1" spc="-190" dirty="0">
                <a:latin typeface="Open Sans Semibold"/>
                <a:ea typeface="Verdana" panose="020B0604030504040204" pitchFamily="34" charset="0"/>
                <a:cs typeface="Verdana" panose="020B0604030504040204" pitchFamily="34" charset="0"/>
              </a:rPr>
              <a:t>he made him overseer over his house, and all that he owned he put in his charge</a:t>
            </a:r>
            <a:r>
              <a:rPr lang="en-US" sz="2600" spc="-190" dirty="0">
                <a:latin typeface="Open Sans Semibold"/>
                <a:ea typeface="Verdana" panose="020B0604030504040204" pitchFamily="34" charset="0"/>
                <a:cs typeface="Verdana" panose="020B0604030504040204" pitchFamily="34" charset="0"/>
              </a:rPr>
              <a:t>.” (Gen. 39:2-4) </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61119" y="381000"/>
            <a:ext cx="10945654" cy="762000"/>
          </a:xfrm>
        </p:spPr>
        <p:txBody>
          <a:bodyPr>
            <a:noAutofit/>
          </a:bodyPr>
          <a:lstStyle/>
          <a:p>
            <a:r>
              <a:rPr lang="en-US" sz="3200" dirty="0"/>
              <a:t>2. Jesus left it unclear when He is coming </a:t>
            </a:r>
            <a:br>
              <a:rPr lang="en-US" sz="3200" dirty="0"/>
            </a:br>
            <a:r>
              <a:rPr lang="en-US" sz="3200" dirty="0"/>
              <a:t>    (Matt. 24:36-51)</a:t>
            </a:r>
          </a:p>
        </p:txBody>
      </p:sp>
    </p:spTree>
    <p:extLst>
      <p:ext uri="{BB962C8B-B14F-4D97-AF65-F5344CB8AC3E}">
        <p14:creationId xmlns:p14="http://schemas.microsoft.com/office/powerpoint/2010/main" val="354741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591800" cy="4572000"/>
          </a:xfrm>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C. Dutiful</a:t>
            </a:r>
          </a:p>
          <a:p>
            <a:pPr algn="just">
              <a:lnSpc>
                <a:spcPct val="114000"/>
              </a:lnSpc>
              <a:spcBef>
                <a:spcPts val="1200"/>
              </a:spcBef>
            </a:pPr>
            <a:r>
              <a:rPr lang="en-US" sz="2600" u="sng" spc="-150" dirty="0">
                <a:latin typeface="Open Sans Semibold"/>
                <a:ea typeface="Verdana" panose="020B0604030504040204" pitchFamily="34" charset="0"/>
                <a:cs typeface="Verdana" panose="020B0604030504040204" pitchFamily="34" charset="0"/>
              </a:rPr>
              <a:t>The reward to the servant from the Master</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“And Jesus said to them, ‘Truly I say to you, that </a:t>
            </a:r>
            <a:r>
              <a:rPr lang="en-US" sz="2600" b="1" spc="-150" dirty="0">
                <a:latin typeface="Open Sans Semibold"/>
                <a:ea typeface="Verdana" panose="020B0604030504040204" pitchFamily="34" charset="0"/>
                <a:cs typeface="Verdana" panose="020B0604030504040204" pitchFamily="34" charset="0"/>
              </a:rPr>
              <a:t>you who have followed Me</a:t>
            </a:r>
            <a:r>
              <a:rPr lang="en-US" sz="2600" spc="-150" dirty="0">
                <a:latin typeface="Open Sans Semibold"/>
                <a:ea typeface="Verdana" panose="020B0604030504040204" pitchFamily="34" charset="0"/>
                <a:cs typeface="Verdana" panose="020B0604030504040204" pitchFamily="34" charset="0"/>
              </a:rPr>
              <a:t>, in the regeneration when the Son of Man will sit on His glorious throne, </a:t>
            </a:r>
            <a:r>
              <a:rPr lang="en-US" sz="2600" b="1" spc="-150" dirty="0">
                <a:latin typeface="Open Sans Semibold"/>
                <a:ea typeface="Verdana" panose="020B0604030504040204" pitchFamily="34" charset="0"/>
                <a:cs typeface="Verdana" panose="020B0604030504040204" pitchFamily="34" charset="0"/>
              </a:rPr>
              <a:t>you also shall sit upon twelve thrones</a:t>
            </a:r>
            <a:r>
              <a:rPr lang="en-US" sz="2600" spc="-150" dirty="0">
                <a:latin typeface="Open Sans Semibold"/>
                <a:ea typeface="Verdana" panose="020B0604030504040204" pitchFamily="34" charset="0"/>
                <a:cs typeface="Verdana" panose="020B0604030504040204" pitchFamily="34" charset="0"/>
              </a:rPr>
              <a:t>, judging the twelve tribes of Israel.’” (Matt. 19:28)</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61119" y="381000"/>
            <a:ext cx="10945654" cy="762000"/>
          </a:xfrm>
        </p:spPr>
        <p:txBody>
          <a:bodyPr>
            <a:noAutofit/>
          </a:bodyPr>
          <a:lstStyle/>
          <a:p>
            <a:r>
              <a:rPr lang="en-US" sz="3200" dirty="0"/>
              <a:t>2. Jesus left it unclear when He is coming </a:t>
            </a:r>
            <a:br>
              <a:rPr lang="en-US" sz="3200" dirty="0"/>
            </a:br>
            <a:r>
              <a:rPr lang="en-US" sz="3200" dirty="0"/>
              <a:t>    (Matt. 24:36-51)</a:t>
            </a:r>
          </a:p>
        </p:txBody>
      </p:sp>
    </p:spTree>
    <p:extLst>
      <p:ext uri="{BB962C8B-B14F-4D97-AF65-F5344CB8AC3E}">
        <p14:creationId xmlns:p14="http://schemas.microsoft.com/office/powerpoint/2010/main" val="371684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591800" cy="4572000"/>
          </a:xfrm>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D. Disobedient</a:t>
            </a:r>
            <a:endParaRPr lang="en-US" sz="2800" spc="-15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r>
              <a:rPr lang="en-US" sz="2600" i="1" spc="-150" dirty="0">
                <a:latin typeface="Open Sans Semibold"/>
                <a:ea typeface="Verdana" panose="020B0604030504040204" pitchFamily="34" charset="0"/>
                <a:cs typeface="Verdana" panose="020B0604030504040204" pitchFamily="34" charset="0"/>
              </a:rPr>
              <a:t>“I have a Lord. I’m convinced He’s coming back. I believe it’s not soon, so I’m going to do something bad about it now.”</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“But if that evil slave says in his heart, ‘My master is not coming for a long time,’ and </a:t>
            </a:r>
            <a:r>
              <a:rPr lang="en-US" sz="2600" b="1" spc="-150" dirty="0">
                <a:latin typeface="Open Sans Semibold"/>
                <a:ea typeface="Verdana" panose="020B0604030504040204" pitchFamily="34" charset="0"/>
                <a:cs typeface="Verdana" panose="020B0604030504040204" pitchFamily="34" charset="0"/>
              </a:rPr>
              <a:t>begins to beat his fellow slaves </a:t>
            </a:r>
            <a:r>
              <a:rPr lang="en-US" sz="2600" spc="-150" dirty="0">
                <a:latin typeface="Open Sans Semibold"/>
                <a:ea typeface="Verdana" panose="020B0604030504040204" pitchFamily="34" charset="0"/>
                <a:cs typeface="Verdana" panose="020B0604030504040204" pitchFamily="34" charset="0"/>
              </a:rPr>
              <a:t>and </a:t>
            </a:r>
            <a:r>
              <a:rPr lang="en-US" sz="2600" b="1" spc="-150" dirty="0">
                <a:latin typeface="Open Sans Semibold"/>
                <a:ea typeface="Verdana" panose="020B0604030504040204" pitchFamily="34" charset="0"/>
                <a:cs typeface="Verdana" panose="020B0604030504040204" pitchFamily="34" charset="0"/>
              </a:rPr>
              <a:t>eat and drink with drunkards</a:t>
            </a:r>
            <a:r>
              <a:rPr lang="en-US" sz="2600" spc="-150" dirty="0">
                <a:latin typeface="Open Sans Semibold"/>
                <a:ea typeface="Verdana" panose="020B0604030504040204" pitchFamily="34" charset="0"/>
                <a:cs typeface="Verdana" panose="020B0604030504040204" pitchFamily="34" charset="0"/>
              </a:rPr>
              <a:t>; the master of that slave will come on a day when he does not expect him and at an hour which he does not know, and </a:t>
            </a:r>
            <a:r>
              <a:rPr lang="en-US" sz="2600" b="1" spc="-150" dirty="0">
                <a:latin typeface="Open Sans Semibold"/>
                <a:ea typeface="Verdana" panose="020B0604030504040204" pitchFamily="34" charset="0"/>
                <a:cs typeface="Verdana" panose="020B0604030504040204" pitchFamily="34" charset="0"/>
              </a:rPr>
              <a:t>will cut him in pieces </a:t>
            </a:r>
            <a:r>
              <a:rPr lang="en-US" sz="2600" spc="-150" dirty="0">
                <a:latin typeface="Open Sans Semibold"/>
                <a:ea typeface="Verdana" panose="020B0604030504040204" pitchFamily="34" charset="0"/>
                <a:cs typeface="Verdana" panose="020B0604030504040204" pitchFamily="34" charset="0"/>
              </a:rPr>
              <a:t>and </a:t>
            </a:r>
            <a:r>
              <a:rPr lang="en-US" sz="2600" b="1" spc="-150" dirty="0">
                <a:latin typeface="Open Sans Semibold"/>
                <a:ea typeface="Verdana" panose="020B0604030504040204" pitchFamily="34" charset="0"/>
                <a:cs typeface="Verdana" panose="020B0604030504040204" pitchFamily="34" charset="0"/>
              </a:rPr>
              <a:t>assign him a place with the hypocrites</a:t>
            </a:r>
            <a:r>
              <a:rPr lang="en-US" sz="2600" spc="-150" dirty="0">
                <a:latin typeface="Open Sans Semibold"/>
                <a:ea typeface="Verdana" panose="020B0604030504040204" pitchFamily="34" charset="0"/>
                <a:cs typeface="Verdana" panose="020B0604030504040204" pitchFamily="34" charset="0"/>
              </a:rPr>
              <a:t>; in that place there will be weeping and gnashing of teeth.” (Matt. 24:48-51)</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61119" y="381000"/>
            <a:ext cx="10945654" cy="762000"/>
          </a:xfrm>
        </p:spPr>
        <p:txBody>
          <a:bodyPr>
            <a:noAutofit/>
          </a:bodyPr>
          <a:lstStyle/>
          <a:p>
            <a:r>
              <a:rPr lang="en-US" sz="3200" dirty="0"/>
              <a:t>2. Jesus left it unclear when He is coming </a:t>
            </a:r>
            <a:br>
              <a:rPr lang="en-US" sz="3200" dirty="0"/>
            </a:br>
            <a:r>
              <a:rPr lang="en-US" sz="3200" dirty="0"/>
              <a:t>    (Matt. 24:36-51)</a:t>
            </a:r>
          </a:p>
        </p:txBody>
      </p:sp>
    </p:spTree>
    <p:extLst>
      <p:ext uri="{BB962C8B-B14F-4D97-AF65-F5344CB8AC3E}">
        <p14:creationId xmlns:p14="http://schemas.microsoft.com/office/powerpoint/2010/main" val="180230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591800" cy="4572000"/>
          </a:xfrm>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D. Disobedient</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“Like vinegar to the teeth and smoke to the eyes, so is the lazy one to those who send him.” (Prov. 10:26)</a:t>
            </a:r>
          </a:p>
          <a:p>
            <a:pPr algn="just">
              <a:lnSpc>
                <a:spcPct val="114000"/>
              </a:lnSpc>
              <a:spcBef>
                <a:spcPts val="1200"/>
              </a:spcBef>
            </a:pPr>
            <a:endParaRPr lang="en-US" sz="2600" i="1" spc="-15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endParaRPr lang="en-US" sz="2600" i="1" spc="-15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endParaRPr lang="en-US" sz="2600" i="1" spc="-15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 king's favor is toward a servant who acts wisely, but his anger is toward him who acts shamefully</a:t>
            </a:r>
            <a:r>
              <a:rPr lang="en-US" sz="2600" spc="-150" dirty="0">
                <a:latin typeface="Open Sans Semibold"/>
              </a:rPr>
              <a:t>.</a:t>
            </a:r>
            <a:r>
              <a:rPr lang="en-US" sz="2600" spc="-150" dirty="0">
                <a:latin typeface="Open Sans Semibold"/>
                <a:ea typeface="Verdana" panose="020B0604030504040204" pitchFamily="34" charset="0"/>
                <a:cs typeface="Verdana" panose="020B0604030504040204" pitchFamily="34" charset="0"/>
              </a:rPr>
              <a:t>” (Prov. 14:35)</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61119" y="381000"/>
            <a:ext cx="10945654" cy="762000"/>
          </a:xfrm>
        </p:spPr>
        <p:txBody>
          <a:bodyPr>
            <a:noAutofit/>
          </a:bodyPr>
          <a:lstStyle/>
          <a:p>
            <a:r>
              <a:rPr lang="en-US" sz="3200" dirty="0"/>
              <a:t>2. Jesus left it unclear when He is coming </a:t>
            </a:r>
            <a:br>
              <a:rPr lang="en-US" sz="3200" dirty="0"/>
            </a:br>
            <a:r>
              <a:rPr lang="en-US" sz="3200" dirty="0"/>
              <a:t>    (Matt. 24:36-51)</a:t>
            </a:r>
          </a:p>
        </p:txBody>
      </p:sp>
      <p:sp>
        <p:nvSpPr>
          <p:cNvPr id="4" name="TextBox 3"/>
          <p:cNvSpPr txBox="1"/>
          <p:nvPr/>
        </p:nvSpPr>
        <p:spPr>
          <a:xfrm>
            <a:off x="1453456" y="3276600"/>
            <a:ext cx="10093125" cy="1569660"/>
          </a:xfrm>
          <a:prstGeom prst="rect">
            <a:avLst/>
          </a:prstGeom>
          <a:solidFill>
            <a:schemeClr val="tx1">
              <a:lumMod val="85000"/>
              <a:lumOff val="15000"/>
            </a:schemeClr>
          </a:solidFill>
          <a:effectLst>
            <a:glow rad="101600">
              <a:schemeClr val="accent2">
                <a:lumMod val="75000"/>
                <a:alpha val="60000"/>
              </a:schemeClr>
            </a:glow>
          </a:effectLst>
        </p:spPr>
        <p:txBody>
          <a:bodyPr wrap="square" rtlCol="0">
            <a:spAutoFit/>
          </a:bodyPr>
          <a:lstStyle/>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“The greatest single cause of atheism in the world today is Christians who acknowledge Jesus with their lips, walk out the door, and deny Him by their lifestyle. That is what an unbelieving world simply finds unbelievable.”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Brennan Manning</a:t>
            </a:r>
          </a:p>
        </p:txBody>
      </p:sp>
    </p:spTree>
    <p:extLst>
      <p:ext uri="{BB962C8B-B14F-4D97-AF65-F5344CB8AC3E}">
        <p14:creationId xmlns:p14="http://schemas.microsoft.com/office/powerpoint/2010/main" val="4738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591800" cy="4572000"/>
          </a:xfrm>
        </p:spPr>
        <p:txBody>
          <a:bodyPr>
            <a:norm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D. Disobedient</a:t>
            </a:r>
            <a:endParaRPr lang="en-US" sz="2800" spc="-15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“Like the cold of snow in the time of harvest is a faithful messenger to those who send him, For he refreshes the soul of his masters.” (Prov. 25:13)</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“But if that evil slave says in his heart, ‘My </a:t>
            </a:r>
            <a:r>
              <a:rPr lang="en-US" sz="2600" b="1" spc="-150" dirty="0">
                <a:latin typeface="Open Sans Semibold"/>
                <a:ea typeface="Verdana" panose="020B0604030504040204" pitchFamily="34" charset="0"/>
                <a:cs typeface="Verdana" panose="020B0604030504040204" pitchFamily="34" charset="0"/>
              </a:rPr>
              <a:t>master is not coming for a long time</a:t>
            </a:r>
            <a:r>
              <a:rPr lang="en-US" sz="2600" spc="-150" dirty="0">
                <a:latin typeface="Open Sans Semibold"/>
                <a:ea typeface="Verdana" panose="020B0604030504040204" pitchFamily="34" charset="0"/>
                <a:cs typeface="Verdana" panose="020B0604030504040204" pitchFamily="34" charset="0"/>
              </a:rPr>
              <a:t>,’ and begins to beat his fellow slaves and </a:t>
            </a:r>
            <a:r>
              <a:rPr lang="en-US" sz="2600" b="1" spc="-150" dirty="0">
                <a:latin typeface="Open Sans Semibold"/>
                <a:ea typeface="Verdana" panose="020B0604030504040204" pitchFamily="34" charset="0"/>
                <a:cs typeface="Verdana" panose="020B0604030504040204" pitchFamily="34" charset="0"/>
              </a:rPr>
              <a:t>eat and drink with drunkards</a:t>
            </a:r>
            <a:r>
              <a:rPr lang="en-US" sz="2600" spc="-150" dirty="0">
                <a:latin typeface="Open Sans Semibold"/>
                <a:ea typeface="Verdana" panose="020B0604030504040204" pitchFamily="34" charset="0"/>
                <a:cs typeface="Verdana" panose="020B0604030504040204" pitchFamily="34" charset="0"/>
              </a:rPr>
              <a:t>; the master of that slave will come on a day when he does not expect him and at an hour which he does not know, and </a:t>
            </a:r>
            <a:r>
              <a:rPr lang="en-US" sz="2600" b="1" spc="-150" dirty="0">
                <a:latin typeface="Open Sans Semibold"/>
                <a:ea typeface="Verdana" panose="020B0604030504040204" pitchFamily="34" charset="0"/>
                <a:cs typeface="Verdana" panose="020B0604030504040204" pitchFamily="34" charset="0"/>
              </a:rPr>
              <a:t>will cut him in pieces </a:t>
            </a:r>
            <a:r>
              <a:rPr lang="en-US" sz="2600" spc="-150" dirty="0">
                <a:latin typeface="Open Sans Semibold"/>
                <a:ea typeface="Verdana" panose="020B0604030504040204" pitchFamily="34" charset="0"/>
                <a:cs typeface="Verdana" panose="020B0604030504040204" pitchFamily="34" charset="0"/>
              </a:rPr>
              <a:t>and </a:t>
            </a:r>
            <a:r>
              <a:rPr lang="en-US" sz="2600" b="1" spc="-150" dirty="0">
                <a:latin typeface="Open Sans Semibold"/>
                <a:ea typeface="Verdana" panose="020B0604030504040204" pitchFamily="34" charset="0"/>
                <a:cs typeface="Verdana" panose="020B0604030504040204" pitchFamily="34" charset="0"/>
              </a:rPr>
              <a:t>assign him a place with the hypocrites</a:t>
            </a:r>
            <a:r>
              <a:rPr lang="en-US" sz="2600" spc="-150" dirty="0">
                <a:latin typeface="Open Sans Semibold"/>
                <a:ea typeface="Verdana" panose="020B0604030504040204" pitchFamily="34" charset="0"/>
                <a:cs typeface="Verdana" panose="020B0604030504040204" pitchFamily="34" charset="0"/>
              </a:rPr>
              <a:t>; in that place there will be weeping and gnashing of teeth.” (Matt. 24:48-51)</a:t>
            </a:r>
          </a:p>
          <a:p>
            <a:pPr algn="just">
              <a:lnSpc>
                <a:spcPct val="114000"/>
              </a:lnSpc>
              <a:spcBef>
                <a:spcPts val="1200"/>
              </a:spcBef>
            </a:pPr>
            <a:endParaRPr lang="en-US" sz="2000" dirty="0">
              <a:latin typeface="Open Sans Semibold"/>
            </a:endParaRPr>
          </a:p>
        </p:txBody>
      </p:sp>
      <p:sp>
        <p:nvSpPr>
          <p:cNvPr id="5" name="Title 2"/>
          <p:cNvSpPr>
            <a:spLocks noGrp="1"/>
          </p:cNvSpPr>
          <p:nvPr>
            <p:ph type="title"/>
          </p:nvPr>
        </p:nvSpPr>
        <p:spPr>
          <a:xfrm>
            <a:off x="61119" y="381000"/>
            <a:ext cx="10945654" cy="762000"/>
          </a:xfrm>
        </p:spPr>
        <p:txBody>
          <a:bodyPr>
            <a:noAutofit/>
          </a:bodyPr>
          <a:lstStyle/>
          <a:p>
            <a:r>
              <a:rPr lang="en-US" sz="3200" dirty="0"/>
              <a:t>2. Jesus left it unclear when He is coming </a:t>
            </a:r>
            <a:br>
              <a:rPr lang="en-US" sz="3200" dirty="0"/>
            </a:br>
            <a:r>
              <a:rPr lang="en-US" sz="3200" dirty="0"/>
              <a:t>    (Matt. 24:36-51)</a:t>
            </a:r>
          </a:p>
        </p:txBody>
      </p:sp>
    </p:spTree>
    <p:extLst>
      <p:ext uri="{BB962C8B-B14F-4D97-AF65-F5344CB8AC3E}">
        <p14:creationId xmlns:p14="http://schemas.microsoft.com/office/powerpoint/2010/main" val="50586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591800" cy="4572000"/>
          </a:xfrm>
        </p:spPr>
        <p:txBody>
          <a:bodyPr>
            <a:noAutofit/>
          </a:bodyPr>
          <a:lstStyle/>
          <a:p>
            <a:pPr algn="just">
              <a:lnSpc>
                <a:spcPct val="114000"/>
              </a:lnSpc>
              <a:spcBef>
                <a:spcPts val="600"/>
              </a:spcBef>
            </a:pPr>
            <a:r>
              <a:rPr lang="en-US" sz="2800" b="1" spc="-150" dirty="0">
                <a:latin typeface="Open Sans Semibold"/>
                <a:ea typeface="Verdana" panose="020B0604030504040204" pitchFamily="34" charset="0"/>
                <a:cs typeface="Verdana" panose="020B0604030504040204" pitchFamily="34" charset="0"/>
              </a:rPr>
              <a:t>D. Disobedient</a:t>
            </a:r>
            <a:endParaRPr lang="en-US" sz="2800" spc="-150" dirty="0">
              <a:latin typeface="Open Sans Semibold"/>
              <a:ea typeface="Verdana" panose="020B0604030504040204" pitchFamily="34" charset="0"/>
              <a:cs typeface="Verdana" panose="020B0604030504040204" pitchFamily="34" charset="0"/>
            </a:endParaRPr>
          </a:p>
          <a:p>
            <a:pPr algn="just">
              <a:lnSpc>
                <a:spcPct val="114000"/>
              </a:lnSpc>
              <a:spcBef>
                <a:spcPts val="600"/>
              </a:spcBef>
            </a:pPr>
            <a:r>
              <a:rPr lang="en-US" sz="2600" spc="-150" dirty="0">
                <a:latin typeface="Open Sans Semibold"/>
                <a:ea typeface="Verdana" panose="020B0604030504040204" pitchFamily="34" charset="0"/>
                <a:cs typeface="Verdana" panose="020B0604030504040204" pitchFamily="34" charset="0"/>
              </a:rPr>
              <a:t>“The Son of Man </a:t>
            </a:r>
            <a:r>
              <a:rPr lang="en-US" sz="2600" b="1" spc="-150" dirty="0">
                <a:latin typeface="Open Sans Semibold"/>
                <a:ea typeface="Verdana" panose="020B0604030504040204" pitchFamily="34" charset="0"/>
                <a:cs typeface="Verdana" panose="020B0604030504040204" pitchFamily="34" charset="0"/>
              </a:rPr>
              <a:t>came eating and drinking</a:t>
            </a:r>
            <a:r>
              <a:rPr lang="en-US" sz="2600" spc="-150" dirty="0">
                <a:latin typeface="Open Sans Semibold"/>
                <a:ea typeface="Verdana" panose="020B0604030504040204" pitchFamily="34" charset="0"/>
                <a:cs typeface="Verdana" panose="020B0604030504040204" pitchFamily="34" charset="0"/>
              </a:rPr>
              <a:t>, and they say, ‘Behold, </a:t>
            </a:r>
            <a:r>
              <a:rPr lang="en-US" sz="2600" b="1" spc="-150" dirty="0">
                <a:latin typeface="Open Sans Semibold"/>
                <a:ea typeface="Verdana" panose="020B0604030504040204" pitchFamily="34" charset="0"/>
                <a:cs typeface="Verdana" panose="020B0604030504040204" pitchFamily="34" charset="0"/>
              </a:rPr>
              <a:t>a gluttonous man and a drunkard</a:t>
            </a:r>
            <a:r>
              <a:rPr lang="en-US" sz="2600" spc="-150" dirty="0">
                <a:latin typeface="Open Sans Semibold"/>
                <a:ea typeface="Verdana" panose="020B0604030504040204" pitchFamily="34" charset="0"/>
                <a:cs typeface="Verdana" panose="020B0604030504040204" pitchFamily="34" charset="0"/>
              </a:rPr>
              <a:t>, a friend of tax collectors and sinners!’ Yet wisdom is vindicated by her deeds.” (Matt. 11:19)</a:t>
            </a:r>
          </a:p>
        </p:txBody>
      </p:sp>
      <p:sp>
        <p:nvSpPr>
          <p:cNvPr id="5" name="Title 2"/>
          <p:cNvSpPr>
            <a:spLocks noGrp="1"/>
          </p:cNvSpPr>
          <p:nvPr>
            <p:ph type="title"/>
          </p:nvPr>
        </p:nvSpPr>
        <p:spPr>
          <a:xfrm>
            <a:off x="61119" y="381000"/>
            <a:ext cx="10945654" cy="762000"/>
          </a:xfrm>
        </p:spPr>
        <p:txBody>
          <a:bodyPr>
            <a:noAutofit/>
          </a:bodyPr>
          <a:lstStyle/>
          <a:p>
            <a:r>
              <a:rPr lang="en-US" sz="3200" dirty="0"/>
              <a:t>2. Jesus left it unclear when He is coming </a:t>
            </a:r>
            <a:br>
              <a:rPr lang="en-US" sz="3200" dirty="0"/>
            </a:br>
            <a:r>
              <a:rPr lang="en-US" sz="3200" dirty="0"/>
              <a:t>    (Matt. 24:36-51)</a:t>
            </a:r>
          </a:p>
        </p:txBody>
      </p:sp>
      <p:sp>
        <p:nvSpPr>
          <p:cNvPr id="4" name="TextBox 3"/>
          <p:cNvSpPr txBox="1"/>
          <p:nvPr/>
        </p:nvSpPr>
        <p:spPr>
          <a:xfrm>
            <a:off x="1453456" y="2133600"/>
            <a:ext cx="10093125" cy="2308324"/>
          </a:xfrm>
          <a:prstGeom prst="rect">
            <a:avLst/>
          </a:prstGeom>
          <a:solidFill>
            <a:schemeClr val="tx1">
              <a:lumMod val="85000"/>
              <a:lumOff val="15000"/>
            </a:schemeClr>
          </a:solidFill>
          <a:effectLst>
            <a:glow rad="101600">
              <a:schemeClr val="accent2">
                <a:satMod val="175000"/>
                <a:alpha val="40000"/>
              </a:schemeClr>
            </a:glow>
          </a:effectLst>
        </p:spPr>
        <p:txBody>
          <a:bodyPr wrap="square" rtlCol="0">
            <a:spAutoFit/>
          </a:bodyPr>
          <a:lstStyle/>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“Our eschatology shapes our ethics. Eschatology is about last things. Ethics are about how you live. What you believe about the future shapes, informs, and determines how you live </a:t>
            </a:r>
            <a:r>
              <a:rPr lang="en-US" sz="2400" i="1" dirty="0">
                <a:solidFill>
                  <a:schemeClr val="bg1"/>
                </a:solidFill>
                <a:latin typeface="Verdana" panose="020B0604030504040204" pitchFamily="34" charset="0"/>
                <a:ea typeface="Verdana" panose="020B0604030504040204" pitchFamily="34" charset="0"/>
                <a:cs typeface="Verdana" panose="020B0604030504040204" pitchFamily="34" charset="0"/>
              </a:rPr>
              <a:t>now</a:t>
            </a: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 [emphasis added]. If you believe that you’re going to leave and evacuate to </a:t>
            </a:r>
            <a:r>
              <a:rPr lang="en-US" sz="2400" i="1" dirty="0">
                <a:solidFill>
                  <a:schemeClr val="bg1"/>
                </a:solidFill>
                <a:latin typeface="Verdana" panose="020B0604030504040204" pitchFamily="34" charset="0"/>
                <a:ea typeface="Verdana" panose="020B0604030504040204" pitchFamily="34" charset="0"/>
                <a:cs typeface="Verdana" panose="020B0604030504040204" pitchFamily="34" charset="0"/>
              </a:rPr>
              <a:t>somewhere else</a:t>
            </a: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 then why do anything about this world?”</a:t>
            </a:r>
          </a:p>
        </p:txBody>
      </p:sp>
      <p:sp>
        <p:nvSpPr>
          <p:cNvPr id="6" name="TextBox 5"/>
          <p:cNvSpPr txBox="1"/>
          <p:nvPr/>
        </p:nvSpPr>
        <p:spPr>
          <a:xfrm>
            <a:off x="1447340" y="4568548"/>
            <a:ext cx="10093125" cy="1569660"/>
          </a:xfrm>
          <a:prstGeom prst="rect">
            <a:avLst/>
          </a:prstGeom>
          <a:solidFill>
            <a:schemeClr val="tx1">
              <a:lumMod val="85000"/>
              <a:lumOff val="15000"/>
            </a:schemeClr>
          </a:solidFill>
          <a:effectLst>
            <a:glow rad="101600">
              <a:schemeClr val="accent2">
                <a:satMod val="175000"/>
                <a:alpha val="40000"/>
              </a:schemeClr>
            </a:glow>
          </a:effectLst>
        </p:spPr>
        <p:txBody>
          <a:bodyPr wrap="square" rtlCol="0">
            <a:spAutoFit/>
          </a:bodyPr>
          <a:lstStyle/>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“A proper view of heaven leads not to escape from the world, but to full engagement with it, all with the anticipation of a coming day when things are on earth as they currently are in heaven.”</a:t>
            </a:r>
          </a:p>
        </p:txBody>
      </p:sp>
    </p:spTree>
    <p:extLst>
      <p:ext uri="{BB962C8B-B14F-4D97-AF65-F5344CB8AC3E}">
        <p14:creationId xmlns:p14="http://schemas.microsoft.com/office/powerpoint/2010/main" val="340055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591800" cy="4572000"/>
          </a:xfrm>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D. Disobedient</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“But if that evil slave says in his heart, ‘My master is not coming for a long time,’ and begins to beat his fellow slaves and eat and drink with drunkards; the master of that slave will come on a day when he does not expect him and at an hour which he does not know, and </a:t>
            </a:r>
            <a:r>
              <a:rPr lang="en-US" sz="2600" b="1" spc="-150" dirty="0">
                <a:latin typeface="Open Sans Semibold"/>
                <a:ea typeface="Verdana" panose="020B0604030504040204" pitchFamily="34" charset="0"/>
                <a:cs typeface="Verdana" panose="020B0604030504040204" pitchFamily="34" charset="0"/>
              </a:rPr>
              <a:t>will cut him in pieces </a:t>
            </a:r>
            <a:r>
              <a:rPr lang="en-US" sz="2600" spc="-150" dirty="0">
                <a:latin typeface="Open Sans Semibold"/>
                <a:ea typeface="Verdana" panose="020B0604030504040204" pitchFamily="34" charset="0"/>
                <a:cs typeface="Verdana" panose="020B0604030504040204" pitchFamily="34" charset="0"/>
              </a:rPr>
              <a:t>and </a:t>
            </a:r>
            <a:r>
              <a:rPr lang="en-US" sz="2600" b="1" spc="-150" dirty="0">
                <a:latin typeface="Open Sans Semibold"/>
                <a:ea typeface="Verdana" panose="020B0604030504040204" pitchFamily="34" charset="0"/>
                <a:cs typeface="Verdana" panose="020B0604030504040204" pitchFamily="34" charset="0"/>
              </a:rPr>
              <a:t>assign him a place with the hypocrites</a:t>
            </a:r>
            <a:r>
              <a:rPr lang="en-US" sz="2600" spc="-150" dirty="0">
                <a:latin typeface="Open Sans Semibold"/>
                <a:ea typeface="Verdana" panose="020B0604030504040204" pitchFamily="34" charset="0"/>
                <a:cs typeface="Verdana" panose="020B0604030504040204" pitchFamily="34" charset="0"/>
              </a:rPr>
              <a:t>; in that place there will be weeping and gnashing of teeth.” (Matt. 24:48-51)</a:t>
            </a:r>
          </a:p>
        </p:txBody>
      </p:sp>
      <p:sp>
        <p:nvSpPr>
          <p:cNvPr id="5" name="Title 2"/>
          <p:cNvSpPr>
            <a:spLocks noGrp="1"/>
          </p:cNvSpPr>
          <p:nvPr>
            <p:ph type="title"/>
          </p:nvPr>
        </p:nvSpPr>
        <p:spPr>
          <a:xfrm>
            <a:off x="61119" y="381000"/>
            <a:ext cx="10945654" cy="762000"/>
          </a:xfrm>
        </p:spPr>
        <p:txBody>
          <a:bodyPr>
            <a:noAutofit/>
          </a:bodyPr>
          <a:lstStyle/>
          <a:p>
            <a:r>
              <a:rPr lang="en-US" sz="3200" dirty="0"/>
              <a:t>2. Jesus left it unclear when He is coming </a:t>
            </a:r>
            <a:br>
              <a:rPr lang="en-US" sz="3200" dirty="0"/>
            </a:br>
            <a:r>
              <a:rPr lang="en-US" sz="3200" dirty="0"/>
              <a:t>    (Matt. 24:36-51)</a:t>
            </a:r>
          </a:p>
        </p:txBody>
      </p:sp>
    </p:spTree>
    <p:extLst>
      <p:ext uri="{BB962C8B-B14F-4D97-AF65-F5344CB8AC3E}">
        <p14:creationId xmlns:p14="http://schemas.microsoft.com/office/powerpoint/2010/main" val="111637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591800" cy="4572000"/>
          </a:xfrm>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D. Disobedient</a:t>
            </a:r>
          </a:p>
          <a:p>
            <a:pPr algn="just">
              <a:lnSpc>
                <a:spcPct val="114000"/>
              </a:lnSpc>
              <a:spcBef>
                <a:spcPts val="600"/>
              </a:spcBef>
            </a:pPr>
            <a:r>
              <a:rPr lang="en-US" sz="2600" spc="-150" dirty="0">
                <a:latin typeface="Open Sans Semibold"/>
                <a:ea typeface="Verdana" panose="020B0604030504040204" pitchFamily="34" charset="0"/>
                <a:cs typeface="Verdana" panose="020B0604030504040204" pitchFamily="34" charset="0"/>
              </a:rPr>
              <a:t>“And you, Capernaum, will not be exalted to heaven, will you? You will descend to Hades; for </a:t>
            </a:r>
            <a:r>
              <a:rPr lang="en-US" sz="2600" b="1" spc="-150" dirty="0">
                <a:latin typeface="Open Sans Semibold"/>
                <a:ea typeface="Verdana" panose="020B0604030504040204" pitchFamily="34" charset="0"/>
                <a:cs typeface="Verdana" panose="020B0604030504040204" pitchFamily="34" charset="0"/>
              </a:rPr>
              <a:t>if the miracles had occurred in Sodom which occurred in you, it would have remained to this day</a:t>
            </a:r>
            <a:r>
              <a:rPr lang="en-US" sz="2600" spc="-150" dirty="0">
                <a:latin typeface="Open Sans Semibold"/>
                <a:ea typeface="Verdana" panose="020B0604030504040204" pitchFamily="34" charset="0"/>
                <a:cs typeface="Verdana" panose="020B0604030504040204" pitchFamily="34" charset="0"/>
              </a:rPr>
              <a:t>.” (Matt. 11:23)</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61119" y="381000"/>
            <a:ext cx="10945654" cy="762000"/>
          </a:xfrm>
        </p:spPr>
        <p:txBody>
          <a:bodyPr>
            <a:noAutofit/>
          </a:bodyPr>
          <a:lstStyle/>
          <a:p>
            <a:r>
              <a:rPr lang="en-US" sz="3200" dirty="0"/>
              <a:t>2. Jesus left it unclear when He is coming </a:t>
            </a:r>
            <a:br>
              <a:rPr lang="en-US" sz="3200" dirty="0"/>
            </a:br>
            <a:r>
              <a:rPr lang="en-US" sz="3200" dirty="0"/>
              <a:t>    (Matt. 24:36-51)</a:t>
            </a:r>
          </a:p>
        </p:txBody>
      </p:sp>
    </p:spTree>
    <p:extLst>
      <p:ext uri="{BB962C8B-B14F-4D97-AF65-F5344CB8AC3E}">
        <p14:creationId xmlns:p14="http://schemas.microsoft.com/office/powerpoint/2010/main" val="183316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591800" cy="4572000"/>
          </a:xfrm>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D. Disobedient</a:t>
            </a:r>
          </a:p>
          <a:p>
            <a:pPr algn="just">
              <a:lnSpc>
                <a:spcPct val="114000"/>
              </a:lnSpc>
              <a:spcBef>
                <a:spcPts val="1200"/>
              </a:spcBef>
            </a:pPr>
            <a:r>
              <a:rPr lang="en-US" sz="2600" spc="-190" dirty="0">
                <a:latin typeface="Open Sans Semibold"/>
                <a:ea typeface="Verdana" panose="020B0604030504040204" pitchFamily="34" charset="0"/>
                <a:cs typeface="Verdana" panose="020B0604030504040204" pitchFamily="34" charset="0"/>
              </a:rPr>
              <a:t>“The one who did not know it, and committed deeds worthy of a flogging, will receive but few. From everyone who has been given much, much will be required; and </a:t>
            </a:r>
            <a:r>
              <a:rPr lang="en-US" sz="2600" b="1" spc="-190" dirty="0">
                <a:latin typeface="Open Sans Semibold"/>
                <a:ea typeface="Verdana" panose="020B0604030504040204" pitchFamily="34" charset="0"/>
                <a:cs typeface="Verdana" panose="020B0604030504040204" pitchFamily="34" charset="0"/>
              </a:rPr>
              <a:t>to whom they entrusted much, of him they will ask all the more</a:t>
            </a:r>
            <a:r>
              <a:rPr lang="en-US" sz="2600" spc="-190" dirty="0">
                <a:latin typeface="Open Sans Semibold"/>
                <a:ea typeface="Verdana" panose="020B0604030504040204" pitchFamily="34" charset="0"/>
                <a:cs typeface="Verdana" panose="020B0604030504040204" pitchFamily="34" charset="0"/>
              </a:rPr>
              <a:t>.” (Luke 12:48)</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“But if that evil slave says in his heart, ‘My master is not coming for a long time,’ and begins to beat his fellow slaves and eat and drink with drunkards; the master of that slave will come on a day when he does not expect him and at an hour which he does not know, and </a:t>
            </a:r>
            <a:r>
              <a:rPr lang="en-US" sz="2600" b="1" spc="-150" dirty="0">
                <a:latin typeface="Open Sans Semibold"/>
                <a:ea typeface="Verdana" panose="020B0604030504040204" pitchFamily="34" charset="0"/>
                <a:cs typeface="Verdana" panose="020B0604030504040204" pitchFamily="34" charset="0"/>
              </a:rPr>
              <a:t>will cut him in pieces </a:t>
            </a:r>
            <a:r>
              <a:rPr lang="en-US" sz="2600" spc="-150" dirty="0">
                <a:latin typeface="Open Sans Semibold"/>
                <a:ea typeface="Verdana" panose="020B0604030504040204" pitchFamily="34" charset="0"/>
                <a:cs typeface="Verdana" panose="020B0604030504040204" pitchFamily="34" charset="0"/>
              </a:rPr>
              <a:t>and </a:t>
            </a:r>
            <a:r>
              <a:rPr lang="en-US" sz="2600" b="1" spc="-150" dirty="0">
                <a:latin typeface="Open Sans Semibold"/>
                <a:ea typeface="Verdana" panose="020B0604030504040204" pitchFamily="34" charset="0"/>
                <a:cs typeface="Verdana" panose="020B0604030504040204" pitchFamily="34" charset="0"/>
              </a:rPr>
              <a:t>assign him a place with the hypocrites</a:t>
            </a:r>
            <a:r>
              <a:rPr lang="en-US" sz="2600" spc="-150" dirty="0">
                <a:latin typeface="Open Sans Semibold"/>
                <a:ea typeface="Verdana" panose="020B0604030504040204" pitchFamily="34" charset="0"/>
                <a:cs typeface="Verdana" panose="020B0604030504040204" pitchFamily="34" charset="0"/>
              </a:rPr>
              <a:t>; in that place there will be weeping and gnashing of teeth.” (Matt. 24:48-51)</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61119" y="381000"/>
            <a:ext cx="10945654" cy="762000"/>
          </a:xfrm>
        </p:spPr>
        <p:txBody>
          <a:bodyPr>
            <a:noAutofit/>
          </a:bodyPr>
          <a:lstStyle/>
          <a:p>
            <a:r>
              <a:rPr lang="en-US" sz="3200" dirty="0"/>
              <a:t>2. Jesus left it unclear when He is coming </a:t>
            </a:r>
            <a:br>
              <a:rPr lang="en-US" sz="3200" dirty="0"/>
            </a:br>
            <a:r>
              <a:rPr lang="en-US" sz="3200" dirty="0"/>
              <a:t>    (Matt. 24:36-51)</a:t>
            </a:r>
          </a:p>
        </p:txBody>
      </p:sp>
    </p:spTree>
    <p:extLst>
      <p:ext uri="{BB962C8B-B14F-4D97-AF65-F5344CB8AC3E}">
        <p14:creationId xmlns:p14="http://schemas.microsoft.com/office/powerpoint/2010/main" val="167646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There are signs</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“Now learn the </a:t>
            </a:r>
            <a:r>
              <a:rPr lang="en-US" sz="2600" b="1" spc="-150" dirty="0">
                <a:latin typeface="Open Sans Semibold"/>
                <a:ea typeface="Verdana" panose="020B0604030504040204" pitchFamily="34" charset="0"/>
                <a:cs typeface="Verdana" panose="020B0604030504040204" pitchFamily="34" charset="0"/>
              </a:rPr>
              <a:t>parable</a:t>
            </a:r>
            <a:r>
              <a:rPr lang="en-US" sz="2600" spc="-150" dirty="0">
                <a:latin typeface="Open Sans Semibold"/>
                <a:ea typeface="Verdana" panose="020B0604030504040204" pitchFamily="34" charset="0"/>
                <a:cs typeface="Verdana" panose="020B0604030504040204" pitchFamily="34" charset="0"/>
              </a:rPr>
              <a:t> from the fig tree: when its branch has already become tender and puts forth its leaves, </a:t>
            </a:r>
            <a:r>
              <a:rPr lang="en-US" sz="2600" b="1" spc="-150" dirty="0">
                <a:latin typeface="Open Sans Semibold"/>
                <a:ea typeface="Verdana" panose="020B0604030504040204" pitchFamily="34" charset="0"/>
                <a:cs typeface="Verdana" panose="020B0604030504040204" pitchFamily="34" charset="0"/>
              </a:rPr>
              <a:t>you know that summer is near</a:t>
            </a:r>
            <a:r>
              <a:rPr lang="en-US" sz="2600" spc="-150" dirty="0">
                <a:latin typeface="Open Sans Semibold"/>
                <a:ea typeface="Verdana" panose="020B0604030504040204" pitchFamily="34" charset="0"/>
                <a:cs typeface="Verdana" panose="020B0604030504040204" pitchFamily="34" charset="0"/>
              </a:rPr>
              <a:t>. So, you too, </a:t>
            </a:r>
            <a:r>
              <a:rPr lang="en-US" sz="2600" b="1" spc="-150" dirty="0">
                <a:latin typeface="Open Sans Semibold"/>
                <a:ea typeface="Verdana" panose="020B0604030504040204" pitchFamily="34" charset="0"/>
                <a:cs typeface="Verdana" panose="020B0604030504040204" pitchFamily="34" charset="0"/>
              </a:rPr>
              <a:t>when you see all these things</a:t>
            </a:r>
            <a:r>
              <a:rPr lang="en-US" sz="2600" spc="-150" dirty="0">
                <a:latin typeface="Open Sans Semibold"/>
                <a:ea typeface="Verdana" panose="020B0604030504040204" pitchFamily="34" charset="0"/>
                <a:cs typeface="Verdana" panose="020B0604030504040204" pitchFamily="34" charset="0"/>
              </a:rPr>
              <a:t>, recognize that </a:t>
            </a:r>
            <a:r>
              <a:rPr lang="en-US" sz="2600" b="1" spc="-150" dirty="0">
                <a:latin typeface="Open Sans Semibold"/>
                <a:ea typeface="Verdana" panose="020B0604030504040204" pitchFamily="34" charset="0"/>
                <a:cs typeface="Verdana" panose="020B0604030504040204" pitchFamily="34" charset="0"/>
              </a:rPr>
              <a:t>He is near</a:t>
            </a:r>
            <a:r>
              <a:rPr lang="en-US" sz="2600" spc="-150" dirty="0">
                <a:latin typeface="Open Sans Semibold"/>
                <a:ea typeface="Verdana" panose="020B0604030504040204" pitchFamily="34" charset="0"/>
                <a:cs typeface="Verdana" panose="020B0604030504040204" pitchFamily="34" charset="0"/>
              </a:rPr>
              <a:t>, right at the door.” (Matt. 24:32-33)</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“Then He told them a parable: ‘Behold the fig tree </a:t>
            </a:r>
            <a:r>
              <a:rPr lang="en-US" sz="2600" b="1" spc="-150" dirty="0">
                <a:latin typeface="Open Sans Semibold"/>
                <a:ea typeface="Verdana" panose="020B0604030504040204" pitchFamily="34" charset="0"/>
                <a:cs typeface="Verdana" panose="020B0604030504040204" pitchFamily="34" charset="0"/>
              </a:rPr>
              <a:t>and all the trees</a:t>
            </a:r>
            <a:r>
              <a:rPr lang="en-US" sz="2600" spc="-150" dirty="0">
                <a:latin typeface="Open Sans Semibold"/>
                <a:ea typeface="Verdana" panose="020B0604030504040204" pitchFamily="34" charset="0"/>
                <a:cs typeface="Verdana" panose="020B0604030504040204" pitchFamily="34" charset="0"/>
              </a:rPr>
              <a:t>…’” (Luke 21:29)</a:t>
            </a:r>
          </a:p>
        </p:txBody>
      </p:sp>
      <p:sp>
        <p:nvSpPr>
          <p:cNvPr id="3" name="Title 2"/>
          <p:cNvSpPr>
            <a:spLocks noGrp="1"/>
          </p:cNvSpPr>
          <p:nvPr>
            <p:ph type="title"/>
          </p:nvPr>
        </p:nvSpPr>
        <p:spPr/>
        <p:txBody>
          <a:bodyPr>
            <a:noAutofit/>
          </a:bodyPr>
          <a:lstStyle/>
          <a:p>
            <a:r>
              <a:rPr lang="en-US" sz="3200" dirty="0"/>
              <a:t>1. Jesus made it clear that He is </a:t>
            </a:r>
            <a:br>
              <a:rPr lang="en-US" sz="3200" dirty="0"/>
            </a:br>
            <a:r>
              <a:rPr lang="en-US" sz="3200" dirty="0"/>
              <a:t>    coming (Matt. 24:32-35)</a:t>
            </a:r>
          </a:p>
        </p:txBody>
      </p:sp>
    </p:spTree>
    <p:extLst>
      <p:ext uri="{BB962C8B-B14F-4D97-AF65-F5344CB8AC3E}">
        <p14:creationId xmlns:p14="http://schemas.microsoft.com/office/powerpoint/2010/main" val="43433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591800" cy="4572000"/>
          </a:xfrm>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D. Disobedient</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 </a:t>
            </a:r>
            <a:r>
              <a:rPr lang="en-US" sz="2600" b="1" spc="-150" dirty="0">
                <a:latin typeface="Open Sans Semibold"/>
                <a:ea typeface="Verdana" panose="020B0604030504040204" pitchFamily="34" charset="0"/>
                <a:cs typeface="Verdana" panose="020B0604030504040204" pitchFamily="34" charset="0"/>
              </a:rPr>
              <a:t>double-minded man</a:t>
            </a:r>
            <a:r>
              <a:rPr lang="en-US" sz="2600" spc="-150" dirty="0">
                <a:latin typeface="Open Sans Semibold"/>
                <a:ea typeface="Verdana" panose="020B0604030504040204" pitchFamily="34" charset="0"/>
                <a:cs typeface="Verdana" panose="020B0604030504040204" pitchFamily="34" charset="0"/>
              </a:rPr>
              <a:t>, unstable in all his ways. … Draw near to God and He will draw near to you. Cleanse your hands, you sinners; and purify your hearts, you </a:t>
            </a:r>
            <a:r>
              <a:rPr lang="en-US" sz="2600" b="1" spc="-150" dirty="0">
                <a:latin typeface="Open Sans Semibold"/>
                <a:ea typeface="Verdana" panose="020B0604030504040204" pitchFamily="34" charset="0"/>
                <a:cs typeface="Verdana" panose="020B0604030504040204" pitchFamily="34" charset="0"/>
              </a:rPr>
              <a:t>double-minded</a:t>
            </a:r>
            <a:r>
              <a:rPr lang="en-US" sz="2600" spc="-150" dirty="0">
                <a:latin typeface="Open Sans Semibold"/>
                <a:ea typeface="Verdana" panose="020B0604030504040204" pitchFamily="34" charset="0"/>
                <a:cs typeface="Verdana" panose="020B0604030504040204" pitchFamily="34" charset="0"/>
              </a:rPr>
              <a:t>.” (James 1:8; 4:8)</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“Outside are the dogs and the sorcerers and the immoral persons and the murderers and the idolaters, and </a:t>
            </a:r>
            <a:r>
              <a:rPr lang="en-US" sz="2600" b="1" spc="-150" dirty="0">
                <a:latin typeface="Open Sans Semibold"/>
                <a:ea typeface="Verdana" panose="020B0604030504040204" pitchFamily="34" charset="0"/>
                <a:cs typeface="Verdana" panose="020B0604030504040204" pitchFamily="34" charset="0"/>
              </a:rPr>
              <a:t>everyone who loves and practices lying</a:t>
            </a:r>
            <a:r>
              <a:rPr lang="en-US" sz="2600" spc="-150" dirty="0">
                <a:latin typeface="Open Sans Semibold"/>
                <a:ea typeface="Verdana" panose="020B0604030504040204" pitchFamily="34" charset="0"/>
                <a:cs typeface="Verdana" panose="020B0604030504040204" pitchFamily="34" charset="0"/>
              </a:rPr>
              <a:t>.” (Rev. 22:15)</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61119" y="381000"/>
            <a:ext cx="10945654" cy="762000"/>
          </a:xfrm>
        </p:spPr>
        <p:txBody>
          <a:bodyPr>
            <a:noAutofit/>
          </a:bodyPr>
          <a:lstStyle/>
          <a:p>
            <a:r>
              <a:rPr lang="en-US" sz="3200" dirty="0"/>
              <a:t>2. Jesus left it unclear when He is coming </a:t>
            </a:r>
            <a:br>
              <a:rPr lang="en-US" sz="3200" dirty="0"/>
            </a:br>
            <a:r>
              <a:rPr lang="en-US" sz="3200" dirty="0"/>
              <a:t>    (Matt. 24:36-51)</a:t>
            </a:r>
          </a:p>
        </p:txBody>
      </p:sp>
    </p:spTree>
    <p:extLst>
      <p:ext uri="{BB962C8B-B14F-4D97-AF65-F5344CB8AC3E}">
        <p14:creationId xmlns:p14="http://schemas.microsoft.com/office/powerpoint/2010/main" val="163790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A. Disputers</a:t>
            </a:r>
            <a:r>
              <a:rPr lang="en-US" sz="2800" spc="-150" dirty="0">
                <a:latin typeface="Open Sans Semibold"/>
                <a:ea typeface="Verdana" panose="020B0604030504040204" pitchFamily="34" charset="0"/>
                <a:cs typeface="Verdana" panose="020B0604030504040204" pitchFamily="34" charset="0"/>
              </a:rPr>
              <a:t> </a:t>
            </a:r>
            <a:r>
              <a:rPr lang="en-US" sz="2600" spc="-150" dirty="0">
                <a:latin typeface="Open Sans Semibold"/>
                <a:ea typeface="Verdana" panose="020B0604030504040204" pitchFamily="34" charset="0"/>
                <a:cs typeface="Verdana" panose="020B0604030504040204" pitchFamily="34" charset="0"/>
              </a:rPr>
              <a:t>- </a:t>
            </a:r>
            <a:r>
              <a:rPr lang="en-US" sz="2600" i="1" spc="-200" dirty="0">
                <a:latin typeface="Open Sans Semibold"/>
              </a:rPr>
              <a:t>“I don’t have a Lord. I don’t believe He’s coming, so I’m not going to do anything about it.”</a:t>
            </a:r>
          </a:p>
          <a:p>
            <a:pPr algn="just">
              <a:lnSpc>
                <a:spcPct val="114000"/>
              </a:lnSpc>
              <a:spcBef>
                <a:spcPts val="1200"/>
              </a:spcBef>
            </a:pPr>
            <a:r>
              <a:rPr lang="en-US" sz="2800" b="1" spc="-200" dirty="0">
                <a:latin typeface="Open Sans Semibold"/>
              </a:rPr>
              <a:t>B. Doubters</a:t>
            </a:r>
            <a:r>
              <a:rPr lang="en-US" sz="2800" spc="-200" dirty="0">
                <a:latin typeface="Open Sans Semibold"/>
              </a:rPr>
              <a:t> </a:t>
            </a:r>
            <a:r>
              <a:rPr lang="en-US" sz="2600" spc="-200" dirty="0">
                <a:latin typeface="Open Sans Semibold"/>
              </a:rPr>
              <a:t>- </a:t>
            </a:r>
            <a:r>
              <a:rPr lang="en-US" sz="2600" i="1" spc="-150" dirty="0">
                <a:latin typeface="Open Sans Semibold"/>
              </a:rPr>
              <a:t>“I have a Lord. I’m pretty sure He’s coming back, but I don’t know when, so I’m not going to do anything about it.”</a:t>
            </a:r>
            <a:endParaRPr lang="en-US" sz="2600" spc="-150" dirty="0">
              <a:latin typeface="Open Sans Semibold"/>
            </a:endParaRPr>
          </a:p>
          <a:p>
            <a:pPr algn="just">
              <a:lnSpc>
                <a:spcPct val="114000"/>
              </a:lnSpc>
              <a:spcBef>
                <a:spcPts val="1200"/>
              </a:spcBef>
            </a:pPr>
            <a:r>
              <a:rPr lang="en-US" sz="2800" b="1" spc="-200" dirty="0">
                <a:latin typeface="Open Sans Semibold"/>
              </a:rPr>
              <a:t>C. Dutiful </a:t>
            </a:r>
            <a:r>
              <a:rPr lang="en-US" sz="2600" spc="-200" dirty="0">
                <a:latin typeface="Open Sans Semibold"/>
              </a:rPr>
              <a:t>- </a:t>
            </a:r>
            <a:r>
              <a:rPr lang="en-US" sz="2600" i="1" spc="-200" dirty="0">
                <a:latin typeface="Open Sans Semibold"/>
              </a:rPr>
              <a:t>“I have a Lord. I’m convinced He’s coming back. I believe it’s soon, so I’m going to do something good about it now.” </a:t>
            </a:r>
          </a:p>
          <a:p>
            <a:pPr algn="just">
              <a:lnSpc>
                <a:spcPct val="114000"/>
              </a:lnSpc>
              <a:spcBef>
                <a:spcPts val="1200"/>
              </a:spcBef>
            </a:pPr>
            <a:r>
              <a:rPr lang="en-US" sz="2800" b="1" spc="-200" dirty="0">
                <a:latin typeface="Open Sans Semibold"/>
              </a:rPr>
              <a:t>D. Disobedient </a:t>
            </a:r>
            <a:r>
              <a:rPr lang="en-US" sz="2600" spc="-200" dirty="0">
                <a:latin typeface="Open Sans Semibold"/>
              </a:rPr>
              <a:t>- </a:t>
            </a:r>
            <a:r>
              <a:rPr lang="en-US" sz="2600" i="1" spc="-200" dirty="0">
                <a:latin typeface="Open Sans Semibold"/>
              </a:rPr>
              <a:t>“I have a Lord. I’m convinced He’s coming back. I believe it’s soon, so I’m going to do something bad about it now.” </a:t>
            </a:r>
            <a:endParaRPr lang="en-US" sz="2600" spc="-150" dirty="0">
              <a:latin typeface="Open Sans Semibold"/>
            </a:endParaRPr>
          </a:p>
        </p:txBody>
      </p:sp>
    </p:spTree>
    <p:extLst>
      <p:ext uri="{BB962C8B-B14F-4D97-AF65-F5344CB8AC3E}">
        <p14:creationId xmlns:p14="http://schemas.microsoft.com/office/powerpoint/2010/main" val="413863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481328"/>
            <a:ext cx="10439400" cy="4572000"/>
          </a:xfrm>
        </p:spPr>
        <p:txBody>
          <a:bodyPr>
            <a:noAutofit/>
          </a:bodyPr>
          <a:lstStyle/>
          <a:p>
            <a:pPr algn="just">
              <a:lnSpc>
                <a:spcPct val="114000"/>
              </a:lnSpc>
              <a:spcBef>
                <a:spcPts val="600"/>
              </a:spcBef>
            </a:pPr>
            <a:r>
              <a:rPr lang="en-US" sz="2800" spc="-150" dirty="0">
                <a:latin typeface="Open Sans Semibold"/>
                <a:ea typeface="Verdana" panose="020B0604030504040204" pitchFamily="34" charset="0"/>
                <a:cs typeface="Verdana" panose="020B0604030504040204" pitchFamily="34" charset="0"/>
              </a:rPr>
              <a:t>“If any man's </a:t>
            </a:r>
            <a:r>
              <a:rPr lang="en-US" sz="2800" b="1" spc="-150" dirty="0">
                <a:latin typeface="Open Sans Semibold"/>
                <a:ea typeface="Verdana" panose="020B0604030504040204" pitchFamily="34" charset="0"/>
                <a:cs typeface="Verdana" panose="020B0604030504040204" pitchFamily="34" charset="0"/>
              </a:rPr>
              <a:t>work is burned up</a:t>
            </a:r>
            <a:r>
              <a:rPr lang="en-US" sz="2800" spc="-150" dirty="0">
                <a:latin typeface="Open Sans Semibold"/>
                <a:ea typeface="Verdana" panose="020B0604030504040204" pitchFamily="34" charset="0"/>
                <a:cs typeface="Verdana" panose="020B0604030504040204" pitchFamily="34" charset="0"/>
              </a:rPr>
              <a:t>, he </a:t>
            </a:r>
            <a:r>
              <a:rPr lang="en-US" sz="2800" b="1" spc="-150" dirty="0">
                <a:latin typeface="Open Sans Semibold"/>
                <a:ea typeface="Verdana" panose="020B0604030504040204" pitchFamily="34" charset="0"/>
                <a:cs typeface="Verdana" panose="020B0604030504040204" pitchFamily="34" charset="0"/>
              </a:rPr>
              <a:t>will suffer loss</a:t>
            </a:r>
            <a:r>
              <a:rPr lang="en-US" sz="2800" spc="-150" dirty="0">
                <a:latin typeface="Open Sans Semibold"/>
                <a:ea typeface="Verdana" panose="020B0604030504040204" pitchFamily="34" charset="0"/>
                <a:cs typeface="Verdana" panose="020B0604030504040204" pitchFamily="34" charset="0"/>
              </a:rPr>
              <a:t>; but he himself will be saved, yet so as through fire.” (1 Cor. 3:15)</a:t>
            </a:r>
          </a:p>
          <a:p>
            <a:pPr algn="just">
              <a:lnSpc>
                <a:spcPct val="114000"/>
              </a:lnSpc>
              <a:spcBef>
                <a:spcPts val="1200"/>
              </a:spcBef>
            </a:pPr>
            <a:r>
              <a:rPr lang="en-US" sz="2800" b="1" spc="-200" dirty="0">
                <a:latin typeface="Open Sans Semibold"/>
              </a:rPr>
              <a:t>B. Doubters</a:t>
            </a:r>
            <a:r>
              <a:rPr lang="en-US" sz="2800" spc="-200" dirty="0">
                <a:latin typeface="Open Sans Semibold"/>
              </a:rPr>
              <a:t> </a:t>
            </a:r>
            <a:r>
              <a:rPr lang="en-US" sz="2600" spc="-200" dirty="0">
                <a:latin typeface="Open Sans Semibold"/>
              </a:rPr>
              <a:t>- </a:t>
            </a:r>
            <a:r>
              <a:rPr lang="en-US" sz="2600" i="1" spc="-150" dirty="0">
                <a:latin typeface="Open Sans Semibold"/>
              </a:rPr>
              <a:t>“I have a Lord. I’m pretty sure He’s coming back, but I don’t know when, so I’m not going to do anything about it.”</a:t>
            </a:r>
            <a:endParaRPr lang="en-US" sz="2600" spc="-150" dirty="0">
              <a:latin typeface="Open Sans Semibold"/>
            </a:endParaRPr>
          </a:p>
          <a:p>
            <a:pPr algn="just">
              <a:lnSpc>
                <a:spcPct val="114000"/>
              </a:lnSpc>
              <a:spcBef>
                <a:spcPts val="1200"/>
              </a:spcBef>
            </a:pPr>
            <a:r>
              <a:rPr lang="en-US" sz="2800" b="1" spc="-200" dirty="0">
                <a:latin typeface="Open Sans Semibold"/>
              </a:rPr>
              <a:t>C. Dutiful </a:t>
            </a:r>
            <a:r>
              <a:rPr lang="en-US" sz="2600" spc="-200" dirty="0">
                <a:latin typeface="Open Sans Semibold"/>
              </a:rPr>
              <a:t>- </a:t>
            </a:r>
            <a:r>
              <a:rPr lang="en-US" sz="2600" i="1" spc="-200" dirty="0">
                <a:latin typeface="Open Sans Semibold"/>
              </a:rPr>
              <a:t>“I have a Lord. I’m convinced He’s coming back. I believe it’s soon, so I’m going to do something good about it now.” </a:t>
            </a:r>
          </a:p>
        </p:txBody>
      </p:sp>
    </p:spTree>
    <p:extLst>
      <p:ext uri="{BB962C8B-B14F-4D97-AF65-F5344CB8AC3E}">
        <p14:creationId xmlns:p14="http://schemas.microsoft.com/office/powerpoint/2010/main" val="358201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600"/>
              </a:spcBef>
            </a:pPr>
            <a:r>
              <a:rPr lang="en-US" sz="2600" spc="-200" dirty="0">
                <a:latin typeface="Open Sans Semibold"/>
                <a:ea typeface="Verdana" panose="020B0604030504040204" pitchFamily="34" charset="0"/>
                <a:cs typeface="Verdana" panose="020B0604030504040204" pitchFamily="34" charset="0"/>
              </a:rPr>
              <a:t>“Then I saw thrones, and they sat on them, and judgment was given to them. And I saw the souls of those who had been beheaded because of their testimony of Jesus and because of the word of God, and those who had not worshiped the beast or his image, and had not received the mark on their forehead and on their hand; and  </a:t>
            </a:r>
            <a:r>
              <a:rPr lang="en-US" sz="2600" b="1" spc="-200" dirty="0">
                <a:latin typeface="Open Sans Semibold"/>
                <a:ea typeface="Verdana" panose="020B0604030504040204" pitchFamily="34" charset="0"/>
                <a:cs typeface="Verdana" panose="020B0604030504040204" pitchFamily="34" charset="0"/>
              </a:rPr>
              <a:t>they came to life and reigned with Christ for a thousand years</a:t>
            </a:r>
            <a:r>
              <a:rPr lang="en-US" sz="2600" spc="-200" dirty="0">
                <a:latin typeface="Open Sans Semibold"/>
                <a:ea typeface="Verdana" panose="020B0604030504040204" pitchFamily="34" charset="0"/>
                <a:cs typeface="Verdana" panose="020B0604030504040204" pitchFamily="34" charset="0"/>
              </a:rPr>
              <a:t>.” (Rev. 20:4)</a:t>
            </a:r>
          </a:p>
          <a:p>
            <a:pPr algn="just">
              <a:lnSpc>
                <a:spcPct val="114000"/>
              </a:lnSpc>
              <a:spcBef>
                <a:spcPts val="1200"/>
              </a:spcBef>
            </a:pPr>
            <a:endParaRPr lang="en-US" sz="2600" spc="-150" dirty="0">
              <a:latin typeface="Open Sans Semibold"/>
            </a:endParaRPr>
          </a:p>
          <a:p>
            <a:pPr algn="just">
              <a:lnSpc>
                <a:spcPct val="114000"/>
              </a:lnSpc>
              <a:spcBef>
                <a:spcPts val="1200"/>
              </a:spcBef>
            </a:pPr>
            <a:endParaRPr lang="en-US" sz="2600" i="1" spc="-200" dirty="0">
              <a:latin typeface="Open Sans Semibold"/>
            </a:endParaRPr>
          </a:p>
        </p:txBody>
      </p:sp>
    </p:spTree>
    <p:extLst>
      <p:ext uri="{BB962C8B-B14F-4D97-AF65-F5344CB8AC3E}">
        <p14:creationId xmlns:p14="http://schemas.microsoft.com/office/powerpoint/2010/main" val="276095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ctr"/>
            <a:r>
              <a:rPr lang="en-US" sz="5400" spc="-150" dirty="0">
                <a:latin typeface="Open Sans Semibold"/>
                <a:ea typeface="Verdana" panose="020B0604030504040204" pitchFamily="34" charset="0"/>
                <a:cs typeface="Verdana" panose="020B0604030504040204" pitchFamily="34" charset="0"/>
              </a:rPr>
              <a:t>He’s coming!</a:t>
            </a:r>
          </a:p>
          <a:p>
            <a:pPr algn="ctr"/>
            <a:r>
              <a:rPr lang="en-US" sz="5400" spc="-150" dirty="0">
                <a:latin typeface="Open Sans Semibold"/>
                <a:ea typeface="Verdana" panose="020B0604030504040204" pitchFamily="34" charset="0"/>
                <a:cs typeface="Verdana" panose="020B0604030504040204" pitchFamily="34" charset="0"/>
              </a:rPr>
              <a:t>Certainty of coming but uncertainty of timing</a:t>
            </a:r>
          </a:p>
          <a:p>
            <a:pPr algn="ctr"/>
            <a:r>
              <a:rPr lang="en-US" sz="2600" spc="-150" dirty="0">
                <a:latin typeface="Open Sans Semibold"/>
                <a:ea typeface="Verdana" panose="020B0604030504040204" pitchFamily="34" charset="0"/>
                <a:cs typeface="Verdana" panose="020B0604030504040204" pitchFamily="34" charset="0"/>
              </a:rPr>
              <a:t>(Matthew 24:32-51)</a:t>
            </a:r>
          </a:p>
          <a:p>
            <a:pPr algn="just">
              <a:lnSpc>
                <a:spcPct val="114000"/>
              </a:lnSpc>
              <a:spcBef>
                <a:spcPts val="1200"/>
              </a:spcBef>
            </a:pPr>
            <a:endParaRPr lang="en-US" sz="2600" spc="-150" dirty="0">
              <a:latin typeface="Open Sans Semibold"/>
            </a:endParaRPr>
          </a:p>
        </p:txBody>
      </p:sp>
    </p:spTree>
    <p:extLst>
      <p:ext uri="{BB962C8B-B14F-4D97-AF65-F5344CB8AC3E}">
        <p14:creationId xmlns:p14="http://schemas.microsoft.com/office/powerpoint/2010/main" val="143064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15F714-0903-43D0-AD0B-CC3122685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7"/>
            <a:ext cx="12161838" cy="68571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There are signs</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“As He was sitting on the Mount of Olives, the disciples came to Him privately, saying, ‘Tell us, </a:t>
            </a:r>
            <a:r>
              <a:rPr lang="en-US" sz="2600" b="1" spc="-150" dirty="0">
                <a:latin typeface="Open Sans Semibold"/>
                <a:ea typeface="Verdana" panose="020B0604030504040204" pitchFamily="34" charset="0"/>
                <a:cs typeface="Verdana" panose="020B0604030504040204" pitchFamily="34" charset="0"/>
              </a:rPr>
              <a:t>when will these things happen</a:t>
            </a:r>
            <a:r>
              <a:rPr lang="en-US" sz="2600" spc="-150" dirty="0">
                <a:latin typeface="Open Sans Semibold"/>
                <a:ea typeface="Verdana" panose="020B0604030504040204" pitchFamily="34" charset="0"/>
                <a:cs typeface="Verdana" panose="020B0604030504040204" pitchFamily="34" charset="0"/>
              </a:rPr>
              <a:t>, and </a:t>
            </a:r>
            <a:r>
              <a:rPr lang="en-US" sz="2600" b="1" spc="-150" dirty="0">
                <a:latin typeface="Open Sans Semibold"/>
                <a:ea typeface="Verdana" panose="020B0604030504040204" pitchFamily="34" charset="0"/>
                <a:cs typeface="Verdana" panose="020B0604030504040204" pitchFamily="34" charset="0"/>
              </a:rPr>
              <a:t>what will be the sign </a:t>
            </a:r>
            <a:r>
              <a:rPr lang="en-US" sz="2600" spc="-150" dirty="0">
                <a:latin typeface="Open Sans Semibold"/>
                <a:ea typeface="Verdana" panose="020B0604030504040204" pitchFamily="34" charset="0"/>
                <a:cs typeface="Verdana" panose="020B0604030504040204" pitchFamily="34" charset="0"/>
              </a:rPr>
              <a:t>of Your coming, and of the end of the age?’” (Matt. 24:3)</a:t>
            </a:r>
          </a:p>
          <a:p>
            <a:pPr algn="just">
              <a:lnSpc>
                <a:spcPct val="114000"/>
              </a:lnSpc>
              <a:spcBef>
                <a:spcPts val="1200"/>
              </a:spcBef>
            </a:pPr>
            <a:endParaRPr lang="en-US" sz="2600" spc="-150" dirty="0">
              <a:latin typeface="Open Sans Semibold"/>
            </a:endParaRPr>
          </a:p>
        </p:txBody>
      </p:sp>
      <p:sp>
        <p:nvSpPr>
          <p:cNvPr id="3" name="Title 2"/>
          <p:cNvSpPr>
            <a:spLocks noGrp="1"/>
          </p:cNvSpPr>
          <p:nvPr>
            <p:ph type="title"/>
          </p:nvPr>
        </p:nvSpPr>
        <p:spPr/>
        <p:txBody>
          <a:bodyPr>
            <a:noAutofit/>
          </a:bodyPr>
          <a:lstStyle/>
          <a:p>
            <a:r>
              <a:rPr lang="en-US" sz="3200" dirty="0"/>
              <a:t>1. Jesus made it clear that He is </a:t>
            </a:r>
            <a:br>
              <a:rPr lang="en-US" sz="3200" dirty="0"/>
            </a:br>
            <a:r>
              <a:rPr lang="en-US" sz="3200" dirty="0"/>
              <a:t>    coming (Matt. 24:32-35)</a:t>
            </a:r>
          </a:p>
        </p:txBody>
      </p:sp>
    </p:spTree>
    <p:extLst>
      <p:ext uri="{BB962C8B-B14F-4D97-AF65-F5344CB8AC3E}">
        <p14:creationId xmlns:p14="http://schemas.microsoft.com/office/powerpoint/2010/main" val="375477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0"/>
              </a:spcBef>
            </a:pPr>
            <a:r>
              <a:rPr lang="en-US" sz="2800" b="1" spc="-150" dirty="0">
                <a:latin typeface="Open Sans Semibold"/>
                <a:ea typeface="Verdana" panose="020B0604030504040204" pitchFamily="34" charset="0"/>
                <a:cs typeface="Verdana" panose="020B0604030504040204" pitchFamily="34" charset="0"/>
              </a:rPr>
              <a:t>There is surety</a:t>
            </a:r>
          </a:p>
          <a:p>
            <a:pPr algn="just">
              <a:lnSpc>
                <a:spcPct val="114000"/>
              </a:lnSpc>
              <a:spcBef>
                <a:spcPts val="0"/>
              </a:spcBef>
            </a:pPr>
            <a:r>
              <a:rPr lang="en-US" sz="2600" spc="-150" dirty="0">
                <a:latin typeface="Open Sans Semibold"/>
                <a:ea typeface="Verdana" panose="020B0604030504040204" pitchFamily="34" charset="0"/>
                <a:cs typeface="Verdana" panose="020B0604030504040204" pitchFamily="34" charset="0"/>
              </a:rPr>
              <a:t>“For we </a:t>
            </a:r>
            <a:r>
              <a:rPr lang="en-US" sz="2600" b="1" spc="-150" dirty="0">
                <a:latin typeface="Open Sans Semibold"/>
                <a:ea typeface="Verdana" panose="020B0604030504040204" pitchFamily="34" charset="0"/>
                <a:cs typeface="Verdana" panose="020B0604030504040204" pitchFamily="34" charset="0"/>
              </a:rPr>
              <a:t>did not follow cleverly devised tales </a:t>
            </a:r>
            <a:r>
              <a:rPr lang="en-US" sz="2600" spc="-150" dirty="0">
                <a:latin typeface="Open Sans Semibold"/>
                <a:ea typeface="Verdana" panose="020B0604030504040204" pitchFamily="34" charset="0"/>
                <a:cs typeface="Verdana" panose="020B0604030504040204" pitchFamily="34" charset="0"/>
              </a:rPr>
              <a:t>when we made known to you the power and coming of our Lord Jesus Christ, but </a:t>
            </a:r>
            <a:r>
              <a:rPr lang="en-US" sz="2600" b="1" spc="-150" dirty="0">
                <a:latin typeface="Open Sans Semibold"/>
                <a:ea typeface="Verdana" panose="020B0604030504040204" pitchFamily="34" charset="0"/>
                <a:cs typeface="Verdana" panose="020B0604030504040204" pitchFamily="34" charset="0"/>
              </a:rPr>
              <a:t>we were eyewitnesses </a:t>
            </a:r>
            <a:r>
              <a:rPr lang="en-US" sz="2600" spc="-150" dirty="0">
                <a:latin typeface="Open Sans Semibold"/>
                <a:ea typeface="Verdana" panose="020B0604030504040204" pitchFamily="34" charset="0"/>
                <a:cs typeface="Verdana" panose="020B0604030504040204" pitchFamily="34" charset="0"/>
              </a:rPr>
              <a:t>of His majesty. For when He received honor and glory from God the Father, such an utterance as this was made to Him by the Majestic Glory, ‘This is My beloved Son with whom I am well-pleased’ - and </a:t>
            </a:r>
            <a:r>
              <a:rPr lang="en-US" sz="2600" b="1" spc="-150" dirty="0">
                <a:latin typeface="Open Sans Semibold"/>
                <a:ea typeface="Verdana" panose="020B0604030504040204" pitchFamily="34" charset="0"/>
                <a:cs typeface="Verdana" panose="020B0604030504040204" pitchFamily="34" charset="0"/>
              </a:rPr>
              <a:t>we ourselves heard this utterance </a:t>
            </a:r>
            <a:r>
              <a:rPr lang="en-US" sz="2600" spc="-150" dirty="0">
                <a:latin typeface="Open Sans Semibold"/>
                <a:ea typeface="Verdana" panose="020B0604030504040204" pitchFamily="34" charset="0"/>
                <a:cs typeface="Verdana" panose="020B0604030504040204" pitchFamily="34" charset="0"/>
              </a:rPr>
              <a:t>made from heaven when we were with Him on the holy mountain. So we have </a:t>
            </a:r>
            <a:r>
              <a:rPr lang="en-US" sz="2600" b="1" spc="-150" dirty="0">
                <a:latin typeface="Open Sans Semibold"/>
                <a:ea typeface="Verdana" panose="020B0604030504040204" pitchFamily="34" charset="0"/>
                <a:cs typeface="Verdana" panose="020B0604030504040204" pitchFamily="34" charset="0"/>
              </a:rPr>
              <a:t>the prophetic word made more sure</a:t>
            </a:r>
            <a:r>
              <a:rPr lang="en-US" sz="2600" spc="-150" dirty="0">
                <a:latin typeface="Open Sans Semibold"/>
                <a:ea typeface="Verdana" panose="020B0604030504040204" pitchFamily="34" charset="0"/>
                <a:cs typeface="Verdana" panose="020B0604030504040204" pitchFamily="34" charset="0"/>
              </a:rPr>
              <a:t>, to which </a:t>
            </a:r>
            <a:r>
              <a:rPr lang="en-US" sz="2600" b="1" spc="-150" dirty="0">
                <a:latin typeface="Open Sans Semibold"/>
                <a:ea typeface="Verdana" panose="020B0604030504040204" pitchFamily="34" charset="0"/>
                <a:cs typeface="Verdana" panose="020B0604030504040204" pitchFamily="34" charset="0"/>
              </a:rPr>
              <a:t>you do well to pay attention </a:t>
            </a:r>
            <a:r>
              <a:rPr lang="en-US" sz="2600" spc="-150" dirty="0">
                <a:latin typeface="Open Sans Semibold"/>
                <a:ea typeface="Verdana" panose="020B0604030504040204" pitchFamily="34" charset="0"/>
                <a:cs typeface="Verdana" panose="020B0604030504040204" pitchFamily="34" charset="0"/>
              </a:rPr>
              <a:t>as to a lamp shining in a dark place, until the day dawns and the morning star arises in your hearts.” (2 Pet. 1:16-20)</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1. Jesus made it clear that He is </a:t>
            </a:r>
            <a:br>
              <a:rPr lang="en-US" sz="3200" dirty="0"/>
            </a:br>
            <a:r>
              <a:rPr lang="en-US" sz="3200" dirty="0"/>
              <a:t>    coming (Matt. 24:32-35)</a:t>
            </a:r>
          </a:p>
        </p:txBody>
      </p:sp>
    </p:spTree>
    <p:extLst>
      <p:ext uri="{BB962C8B-B14F-4D97-AF65-F5344CB8AC3E}">
        <p14:creationId xmlns:p14="http://schemas.microsoft.com/office/powerpoint/2010/main" val="357697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0"/>
              </a:spcBef>
            </a:pPr>
            <a:r>
              <a:rPr lang="en-US" sz="2800" b="1" spc="-150" dirty="0">
                <a:latin typeface="Open Sans Semibold"/>
                <a:ea typeface="Verdana" panose="020B0604030504040204" pitchFamily="34" charset="0"/>
                <a:cs typeface="Verdana" panose="020B0604030504040204" pitchFamily="34" charset="0"/>
              </a:rPr>
              <a:t>There is surety</a:t>
            </a:r>
          </a:p>
          <a:p>
            <a:pPr algn="just">
              <a:lnSpc>
                <a:spcPct val="114000"/>
              </a:lnSpc>
              <a:spcBef>
                <a:spcPts val="0"/>
              </a:spcBef>
            </a:pPr>
            <a:endParaRPr lang="en-US" sz="600" b="1" spc="-150" dirty="0">
              <a:latin typeface="Open Sans Semibold"/>
              <a:ea typeface="Verdana" panose="020B0604030504040204" pitchFamily="34" charset="0"/>
              <a:cs typeface="Verdana" panose="020B0604030504040204" pitchFamily="34" charset="0"/>
            </a:endParaRPr>
          </a:p>
          <a:p>
            <a:pPr algn="just">
              <a:lnSpc>
                <a:spcPct val="114000"/>
              </a:lnSpc>
              <a:spcBef>
                <a:spcPts val="0"/>
              </a:spcBef>
            </a:pPr>
            <a:r>
              <a:rPr lang="en-US" sz="2600" spc="-150" dirty="0">
                <a:latin typeface="Open Sans Semibold"/>
                <a:ea typeface="Verdana" panose="020B0604030504040204" pitchFamily="34" charset="0"/>
                <a:cs typeface="Verdana" panose="020B0604030504040204" pitchFamily="34" charset="0"/>
              </a:rPr>
              <a:t>“Truly I say to you, </a:t>
            </a:r>
            <a:r>
              <a:rPr lang="en-US" sz="2600" b="1" spc="-150" dirty="0">
                <a:latin typeface="Open Sans Semibold"/>
                <a:ea typeface="Verdana" panose="020B0604030504040204" pitchFamily="34" charset="0"/>
                <a:cs typeface="Verdana" panose="020B0604030504040204" pitchFamily="34" charset="0"/>
              </a:rPr>
              <a:t>this generation </a:t>
            </a:r>
            <a:r>
              <a:rPr lang="en-US" sz="2600" spc="-150" dirty="0">
                <a:latin typeface="Open Sans Semibold"/>
                <a:ea typeface="Verdana" panose="020B0604030504040204" pitchFamily="34" charset="0"/>
                <a:cs typeface="Verdana" panose="020B0604030504040204" pitchFamily="34" charset="0"/>
              </a:rPr>
              <a:t>will </a:t>
            </a:r>
            <a:r>
              <a:rPr lang="en-US" sz="2600" b="1" spc="-150" dirty="0">
                <a:latin typeface="Open Sans Semibold"/>
                <a:ea typeface="Verdana" panose="020B0604030504040204" pitchFamily="34" charset="0"/>
                <a:cs typeface="Verdana" panose="020B0604030504040204" pitchFamily="34" charset="0"/>
              </a:rPr>
              <a:t>not pass away </a:t>
            </a:r>
            <a:r>
              <a:rPr lang="en-US" sz="2600" spc="-150" dirty="0">
                <a:latin typeface="Open Sans Semibold"/>
                <a:ea typeface="Verdana" panose="020B0604030504040204" pitchFamily="34" charset="0"/>
                <a:cs typeface="Verdana" panose="020B0604030504040204" pitchFamily="34" charset="0"/>
              </a:rPr>
              <a:t>until all these things take place. Heaven and earth will pass away, but </a:t>
            </a:r>
            <a:r>
              <a:rPr lang="en-US" sz="2600" b="1" spc="-150" dirty="0">
                <a:latin typeface="Open Sans Semibold"/>
                <a:ea typeface="Verdana" panose="020B0604030504040204" pitchFamily="34" charset="0"/>
                <a:cs typeface="Verdana" panose="020B0604030504040204" pitchFamily="34" charset="0"/>
              </a:rPr>
              <a:t>My words will not pass away</a:t>
            </a:r>
            <a:r>
              <a:rPr lang="en-US" sz="2600" spc="-150" dirty="0">
                <a:latin typeface="Open Sans Semibold"/>
                <a:ea typeface="Verdana" panose="020B0604030504040204" pitchFamily="34" charset="0"/>
                <a:cs typeface="Verdana" panose="020B0604030504040204" pitchFamily="34" charset="0"/>
              </a:rPr>
              <a:t>.” (Matt. 24:34-35)</a:t>
            </a:r>
          </a:p>
          <a:p>
            <a:pPr algn="just">
              <a:lnSpc>
                <a:spcPct val="114000"/>
              </a:lnSpc>
              <a:spcBef>
                <a:spcPts val="0"/>
              </a:spcBef>
            </a:pPr>
            <a:endParaRPr lang="en-US" sz="600" spc="-150" dirty="0">
              <a:latin typeface="Open Sans Semibold"/>
              <a:ea typeface="Verdana" panose="020B0604030504040204" pitchFamily="34" charset="0"/>
              <a:cs typeface="Verdana" panose="020B0604030504040204" pitchFamily="34" charset="0"/>
            </a:endParaRPr>
          </a:p>
          <a:p>
            <a:pPr algn="just">
              <a:lnSpc>
                <a:spcPct val="114000"/>
              </a:lnSpc>
              <a:spcBef>
                <a:spcPts val="0"/>
              </a:spcBef>
            </a:pPr>
            <a:r>
              <a:rPr lang="en-US" sz="2600" spc="-150" dirty="0">
                <a:latin typeface="Open Sans Semibold"/>
                <a:ea typeface="Verdana" panose="020B0604030504040204" pitchFamily="34" charset="0"/>
                <a:cs typeface="Verdana" panose="020B0604030504040204" pitchFamily="34" charset="0"/>
              </a:rPr>
              <a:t>“Unless those days had been cut short, </a:t>
            </a:r>
            <a:r>
              <a:rPr lang="en-US" sz="2600" b="1" spc="-150" dirty="0">
                <a:latin typeface="Open Sans Semibold"/>
                <a:ea typeface="Verdana" panose="020B0604030504040204" pitchFamily="34" charset="0"/>
                <a:cs typeface="Verdana" panose="020B0604030504040204" pitchFamily="34" charset="0"/>
              </a:rPr>
              <a:t>no life would have been saved</a:t>
            </a:r>
            <a:r>
              <a:rPr lang="en-US" sz="2600" spc="-150" dirty="0">
                <a:latin typeface="Open Sans Semibold"/>
                <a:ea typeface="Verdana" panose="020B0604030504040204" pitchFamily="34" charset="0"/>
                <a:cs typeface="Verdana" panose="020B0604030504040204" pitchFamily="34" charset="0"/>
              </a:rPr>
              <a:t>; but for the sake of the elect those days will be cut short.” (Matt. 24:22)</a:t>
            </a:r>
          </a:p>
          <a:p>
            <a:pPr algn="just">
              <a:lnSpc>
                <a:spcPct val="114000"/>
              </a:lnSpc>
              <a:spcBef>
                <a:spcPts val="0"/>
              </a:spcBef>
            </a:pPr>
            <a:endParaRPr lang="en-US" sz="600" spc="-150" dirty="0">
              <a:latin typeface="Open Sans Semibold"/>
              <a:ea typeface="Verdana" panose="020B0604030504040204" pitchFamily="34" charset="0"/>
              <a:cs typeface="Verdana" panose="020B0604030504040204" pitchFamily="34" charset="0"/>
            </a:endParaRPr>
          </a:p>
          <a:p>
            <a:pPr algn="just">
              <a:lnSpc>
                <a:spcPct val="114000"/>
              </a:lnSpc>
              <a:spcBef>
                <a:spcPts val="0"/>
              </a:spcBef>
            </a:pPr>
            <a:r>
              <a:rPr lang="en-US" sz="2600" spc="-150" dirty="0">
                <a:latin typeface="Open Sans Semibold"/>
                <a:ea typeface="Verdana" panose="020B0604030504040204" pitchFamily="34" charset="0"/>
                <a:cs typeface="Verdana" panose="020B0604030504040204" pitchFamily="34" charset="0"/>
              </a:rPr>
              <a:t>“For truly I say to you, until heaven and earth pass away, </a:t>
            </a:r>
            <a:r>
              <a:rPr lang="en-US" sz="2600" b="1" spc="-150" dirty="0">
                <a:latin typeface="Open Sans Semibold"/>
                <a:ea typeface="Verdana" panose="020B0604030504040204" pitchFamily="34" charset="0"/>
                <a:cs typeface="Verdana" panose="020B0604030504040204" pitchFamily="34" charset="0"/>
              </a:rPr>
              <a:t>not the smallest letter or stroke shall pass from the Law</a:t>
            </a:r>
            <a:r>
              <a:rPr lang="en-US" sz="2600" spc="-150" dirty="0">
                <a:latin typeface="Open Sans Semibold"/>
                <a:ea typeface="Verdana" panose="020B0604030504040204" pitchFamily="34" charset="0"/>
                <a:cs typeface="Verdana" panose="020B0604030504040204" pitchFamily="34" charset="0"/>
              </a:rPr>
              <a:t> until all is accomplished.” (Matt. 5:18)</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1. Jesus made it clear that He is </a:t>
            </a:r>
            <a:br>
              <a:rPr lang="en-US" sz="3200" dirty="0"/>
            </a:br>
            <a:r>
              <a:rPr lang="en-US" sz="3200" dirty="0"/>
              <a:t>    coming (Matt. 24:32-35)</a:t>
            </a:r>
          </a:p>
        </p:txBody>
      </p:sp>
    </p:spTree>
    <p:extLst>
      <p:ext uri="{BB962C8B-B14F-4D97-AF65-F5344CB8AC3E}">
        <p14:creationId xmlns:p14="http://schemas.microsoft.com/office/powerpoint/2010/main" val="325508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A. Disputers</a:t>
            </a:r>
          </a:p>
          <a:p>
            <a:pPr algn="just">
              <a:lnSpc>
                <a:spcPct val="114000"/>
              </a:lnSpc>
              <a:spcBef>
                <a:spcPts val="1200"/>
              </a:spcBef>
            </a:pPr>
            <a:r>
              <a:rPr lang="en-US" sz="2600" i="1" spc="-150" dirty="0">
                <a:latin typeface="Open Sans Semibold"/>
                <a:ea typeface="Verdana" panose="020B0604030504040204" pitchFamily="34" charset="0"/>
                <a:cs typeface="Verdana" panose="020B0604030504040204" pitchFamily="34" charset="0"/>
              </a:rPr>
              <a:t>“I don’t have a Lord. I don’t believe He’s coming, so I’m not going to do anything about it.”</a:t>
            </a:r>
          </a:p>
        </p:txBody>
      </p:sp>
      <p:sp>
        <p:nvSpPr>
          <p:cNvPr id="3" name="Title 2"/>
          <p:cNvSpPr>
            <a:spLocks noGrp="1"/>
          </p:cNvSpPr>
          <p:nvPr>
            <p:ph type="title"/>
          </p:nvPr>
        </p:nvSpPr>
        <p:spPr>
          <a:xfrm>
            <a:off x="61119" y="381000"/>
            <a:ext cx="10945654" cy="762000"/>
          </a:xfrm>
        </p:spPr>
        <p:txBody>
          <a:bodyPr>
            <a:noAutofit/>
          </a:bodyPr>
          <a:lstStyle/>
          <a:p>
            <a:r>
              <a:rPr lang="en-US" sz="3200" dirty="0"/>
              <a:t>2. Jesus left it unclear when He is coming </a:t>
            </a:r>
            <a:br>
              <a:rPr lang="en-US" sz="3200" dirty="0"/>
            </a:br>
            <a:r>
              <a:rPr lang="en-US" sz="3200" dirty="0"/>
              <a:t>    (Matt. 24:36-51)</a:t>
            </a:r>
          </a:p>
        </p:txBody>
      </p:sp>
    </p:spTree>
    <p:extLst>
      <p:ext uri="{BB962C8B-B14F-4D97-AF65-F5344CB8AC3E}">
        <p14:creationId xmlns:p14="http://schemas.microsoft.com/office/powerpoint/2010/main" val="187539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A. Disputers</a:t>
            </a:r>
          </a:p>
          <a:p>
            <a:pPr algn="just">
              <a:lnSpc>
                <a:spcPct val="114000"/>
              </a:lnSpc>
              <a:spcBef>
                <a:spcPts val="0"/>
              </a:spcBef>
            </a:pPr>
            <a:endParaRPr lang="en-US" sz="600" spc="-150" dirty="0">
              <a:latin typeface="Open Sans Semibold"/>
              <a:ea typeface="Verdana" panose="020B0604030504040204" pitchFamily="34" charset="0"/>
              <a:cs typeface="Verdana" panose="020B0604030504040204" pitchFamily="34" charset="0"/>
            </a:endParaRPr>
          </a:p>
          <a:p>
            <a:pPr algn="just">
              <a:lnSpc>
                <a:spcPct val="114000"/>
              </a:lnSpc>
              <a:spcBef>
                <a:spcPts val="0"/>
              </a:spcBef>
            </a:pPr>
            <a:r>
              <a:rPr lang="en-US" sz="2600" spc="-150" dirty="0">
                <a:latin typeface="Open Sans Semibold"/>
                <a:ea typeface="Verdana" panose="020B0604030504040204" pitchFamily="34" charset="0"/>
                <a:cs typeface="Verdana" panose="020B0604030504040204" pitchFamily="34" charset="0"/>
              </a:rPr>
              <a:t>“For the coming of the Son of Man will be just </a:t>
            </a:r>
            <a:r>
              <a:rPr lang="en-US" sz="2600" b="1" spc="-150" dirty="0">
                <a:latin typeface="Open Sans Semibold"/>
                <a:ea typeface="Verdana" panose="020B0604030504040204" pitchFamily="34" charset="0"/>
                <a:cs typeface="Verdana" panose="020B0604030504040204" pitchFamily="34" charset="0"/>
              </a:rPr>
              <a:t>like the days of Noah</a:t>
            </a:r>
            <a:r>
              <a:rPr lang="en-US" sz="2600" spc="-150" dirty="0">
                <a:latin typeface="Open Sans Semibold"/>
                <a:ea typeface="Verdana" panose="020B0604030504040204" pitchFamily="34" charset="0"/>
                <a:cs typeface="Verdana" panose="020B0604030504040204" pitchFamily="34" charset="0"/>
              </a:rPr>
              <a:t>. For as in those days before the flood they were eating and drinking, marrying and giving in marriage, until the day that Noah entered the ark, and </a:t>
            </a:r>
            <a:r>
              <a:rPr lang="en-US" sz="2600" b="1" spc="-150" dirty="0">
                <a:latin typeface="Open Sans Semibold"/>
                <a:ea typeface="Verdana" panose="020B0604030504040204" pitchFamily="34" charset="0"/>
                <a:cs typeface="Verdana" panose="020B0604030504040204" pitchFamily="34" charset="0"/>
              </a:rPr>
              <a:t>they did not understand </a:t>
            </a:r>
            <a:r>
              <a:rPr lang="en-US" sz="2600" spc="-150" dirty="0">
                <a:latin typeface="Open Sans Semibold"/>
                <a:ea typeface="Verdana" panose="020B0604030504040204" pitchFamily="34" charset="0"/>
                <a:cs typeface="Verdana" panose="020B0604030504040204" pitchFamily="34" charset="0"/>
              </a:rPr>
              <a:t>until the </a:t>
            </a:r>
            <a:r>
              <a:rPr lang="en-US" sz="2600" b="1" spc="-150" dirty="0">
                <a:latin typeface="Open Sans Semibold"/>
                <a:ea typeface="Verdana" panose="020B0604030504040204" pitchFamily="34" charset="0"/>
                <a:cs typeface="Verdana" panose="020B0604030504040204" pitchFamily="34" charset="0"/>
              </a:rPr>
              <a:t>flood came and took them all away</a:t>
            </a:r>
            <a:r>
              <a:rPr lang="en-US" sz="2600" spc="-150" dirty="0">
                <a:latin typeface="Open Sans Semibold"/>
                <a:ea typeface="Verdana" panose="020B0604030504040204" pitchFamily="34" charset="0"/>
                <a:cs typeface="Verdana" panose="020B0604030504040204" pitchFamily="34" charset="0"/>
              </a:rPr>
              <a:t>; so will the coming of the Son of Man be. Then there will be two men in the field; </a:t>
            </a:r>
            <a:r>
              <a:rPr lang="en-US" sz="2600" b="1" spc="-150" dirty="0">
                <a:latin typeface="Open Sans Semibold"/>
                <a:ea typeface="Verdana" panose="020B0604030504040204" pitchFamily="34" charset="0"/>
                <a:cs typeface="Verdana" panose="020B0604030504040204" pitchFamily="34" charset="0"/>
              </a:rPr>
              <a:t>one will be taken and one will be left</a:t>
            </a:r>
            <a:r>
              <a:rPr lang="en-US" sz="2600" spc="-150" dirty="0">
                <a:latin typeface="Open Sans Semibold"/>
                <a:ea typeface="Verdana" panose="020B0604030504040204" pitchFamily="34" charset="0"/>
                <a:cs typeface="Verdana" panose="020B0604030504040204" pitchFamily="34" charset="0"/>
              </a:rPr>
              <a:t>. Two women will be grinding at the mill; </a:t>
            </a:r>
            <a:r>
              <a:rPr lang="en-US" sz="2600" b="1" spc="-150" dirty="0">
                <a:latin typeface="Open Sans Semibold"/>
                <a:ea typeface="Verdana" panose="020B0604030504040204" pitchFamily="34" charset="0"/>
                <a:cs typeface="Verdana" panose="020B0604030504040204" pitchFamily="34" charset="0"/>
              </a:rPr>
              <a:t>one will be taken and one will be left</a:t>
            </a:r>
            <a:r>
              <a:rPr lang="en-US" sz="2600" spc="-150" dirty="0">
                <a:latin typeface="Open Sans Semibold"/>
                <a:ea typeface="Verdana" panose="020B0604030504040204" pitchFamily="34" charset="0"/>
                <a:cs typeface="Verdana" panose="020B0604030504040204" pitchFamily="34" charset="0"/>
              </a:rPr>
              <a:t>. Therefore </a:t>
            </a:r>
            <a:r>
              <a:rPr lang="en-US" sz="2600" b="1" spc="-150" dirty="0">
                <a:latin typeface="Open Sans Semibold"/>
                <a:ea typeface="Verdana" panose="020B0604030504040204" pitchFamily="34" charset="0"/>
                <a:cs typeface="Verdana" panose="020B0604030504040204" pitchFamily="34" charset="0"/>
              </a:rPr>
              <a:t>be on the alert</a:t>
            </a:r>
            <a:r>
              <a:rPr lang="en-US" sz="2600" spc="-150" dirty="0">
                <a:latin typeface="Open Sans Semibold"/>
                <a:ea typeface="Verdana" panose="020B0604030504040204" pitchFamily="34" charset="0"/>
                <a:cs typeface="Verdana" panose="020B0604030504040204" pitchFamily="34" charset="0"/>
              </a:rPr>
              <a:t>, for you </a:t>
            </a:r>
            <a:r>
              <a:rPr lang="en-US" sz="2600" b="1" spc="-150" dirty="0">
                <a:latin typeface="Open Sans Semibold"/>
                <a:ea typeface="Verdana" panose="020B0604030504040204" pitchFamily="34" charset="0"/>
                <a:cs typeface="Verdana" panose="020B0604030504040204" pitchFamily="34" charset="0"/>
              </a:rPr>
              <a:t>do not know which day </a:t>
            </a:r>
            <a:r>
              <a:rPr lang="en-US" sz="2600" spc="-150" dirty="0">
                <a:latin typeface="Open Sans Semibold"/>
                <a:ea typeface="Verdana" panose="020B0604030504040204" pitchFamily="34" charset="0"/>
                <a:cs typeface="Verdana" panose="020B0604030504040204" pitchFamily="34" charset="0"/>
              </a:rPr>
              <a:t>your Lord is coming.” (Matt. 24:37-42)</a:t>
            </a:r>
          </a:p>
          <a:p>
            <a:pPr algn="just">
              <a:lnSpc>
                <a:spcPct val="114000"/>
              </a:lnSpc>
              <a:spcBef>
                <a:spcPts val="1200"/>
              </a:spcBef>
            </a:pPr>
            <a:endParaRPr lang="en-US" sz="2600" spc="-150" dirty="0">
              <a:latin typeface="Open Sans Semibold"/>
              <a:ea typeface="Verdana" panose="020B0604030504040204" pitchFamily="34" charset="0"/>
              <a:cs typeface="Verdana" panose="020B0604030504040204" pitchFamily="34" charset="0"/>
            </a:endParaRPr>
          </a:p>
          <a:p>
            <a:pPr algn="just">
              <a:lnSpc>
                <a:spcPct val="114000"/>
              </a:lnSpc>
              <a:spcBef>
                <a:spcPts val="1200"/>
              </a:spcBef>
            </a:pPr>
            <a:endParaRPr lang="en-US" sz="2600" spc="-150" dirty="0">
              <a:latin typeface="Open Sans Semibold"/>
            </a:endParaRPr>
          </a:p>
        </p:txBody>
      </p:sp>
      <p:sp>
        <p:nvSpPr>
          <p:cNvPr id="3" name="Title 2"/>
          <p:cNvSpPr>
            <a:spLocks noGrp="1"/>
          </p:cNvSpPr>
          <p:nvPr>
            <p:ph type="title"/>
          </p:nvPr>
        </p:nvSpPr>
        <p:spPr>
          <a:xfrm>
            <a:off x="61119" y="381000"/>
            <a:ext cx="10945654" cy="762000"/>
          </a:xfrm>
        </p:spPr>
        <p:txBody>
          <a:bodyPr>
            <a:noAutofit/>
          </a:bodyPr>
          <a:lstStyle/>
          <a:p>
            <a:r>
              <a:rPr lang="en-US" sz="3200" dirty="0"/>
              <a:t>2. Jesus left it unclear when He is coming </a:t>
            </a:r>
            <a:br>
              <a:rPr lang="en-US" sz="3200" dirty="0"/>
            </a:br>
            <a:r>
              <a:rPr lang="en-US" sz="3200" dirty="0"/>
              <a:t>    (Matt. 24:36-51)</a:t>
            </a:r>
          </a:p>
        </p:txBody>
      </p:sp>
    </p:spTree>
    <p:extLst>
      <p:ext uri="{BB962C8B-B14F-4D97-AF65-F5344CB8AC3E}">
        <p14:creationId xmlns:p14="http://schemas.microsoft.com/office/powerpoint/2010/main" val="350471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A. Disputers</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“It was the same as happened in the days of Lot: they were </a:t>
            </a:r>
            <a:r>
              <a:rPr lang="en-US" sz="2600" b="1" spc="-150" dirty="0">
                <a:latin typeface="Open Sans Semibold"/>
                <a:ea typeface="Verdana" panose="020B0604030504040204" pitchFamily="34" charset="0"/>
                <a:cs typeface="Verdana" panose="020B0604030504040204" pitchFamily="34" charset="0"/>
              </a:rPr>
              <a:t>eating</a:t>
            </a:r>
            <a:r>
              <a:rPr lang="en-US" sz="2600" spc="-150" dirty="0">
                <a:latin typeface="Open Sans Semibold"/>
                <a:ea typeface="Verdana" panose="020B0604030504040204" pitchFamily="34" charset="0"/>
                <a:cs typeface="Verdana" panose="020B0604030504040204" pitchFamily="34" charset="0"/>
              </a:rPr>
              <a:t>, they were </a:t>
            </a:r>
            <a:r>
              <a:rPr lang="en-US" sz="2600" b="1" spc="-150" dirty="0">
                <a:latin typeface="Open Sans Semibold"/>
                <a:ea typeface="Verdana" panose="020B0604030504040204" pitchFamily="34" charset="0"/>
                <a:cs typeface="Verdana" panose="020B0604030504040204" pitchFamily="34" charset="0"/>
              </a:rPr>
              <a:t>drinking</a:t>
            </a:r>
            <a:r>
              <a:rPr lang="en-US" sz="2600" spc="-150" dirty="0">
                <a:latin typeface="Open Sans Semibold"/>
                <a:ea typeface="Verdana" panose="020B0604030504040204" pitchFamily="34" charset="0"/>
                <a:cs typeface="Verdana" panose="020B0604030504040204" pitchFamily="34" charset="0"/>
              </a:rPr>
              <a:t>, they were </a:t>
            </a:r>
            <a:r>
              <a:rPr lang="en-US" sz="2600" b="1" spc="-150" dirty="0">
                <a:latin typeface="Open Sans Semibold"/>
                <a:ea typeface="Verdana" panose="020B0604030504040204" pitchFamily="34" charset="0"/>
                <a:cs typeface="Verdana" panose="020B0604030504040204" pitchFamily="34" charset="0"/>
              </a:rPr>
              <a:t>buying</a:t>
            </a:r>
            <a:r>
              <a:rPr lang="en-US" sz="2600" spc="-150" dirty="0">
                <a:latin typeface="Open Sans Semibold"/>
                <a:ea typeface="Verdana" panose="020B0604030504040204" pitchFamily="34" charset="0"/>
                <a:cs typeface="Verdana" panose="020B0604030504040204" pitchFamily="34" charset="0"/>
              </a:rPr>
              <a:t>, they were </a:t>
            </a:r>
            <a:r>
              <a:rPr lang="en-US" sz="2600" b="1" spc="-150" dirty="0">
                <a:latin typeface="Open Sans Semibold"/>
                <a:ea typeface="Verdana" panose="020B0604030504040204" pitchFamily="34" charset="0"/>
                <a:cs typeface="Verdana" panose="020B0604030504040204" pitchFamily="34" charset="0"/>
              </a:rPr>
              <a:t>selling</a:t>
            </a:r>
            <a:r>
              <a:rPr lang="en-US" sz="2600" spc="-150" dirty="0">
                <a:latin typeface="Open Sans Semibold"/>
                <a:ea typeface="Verdana" panose="020B0604030504040204" pitchFamily="34" charset="0"/>
                <a:cs typeface="Verdana" panose="020B0604030504040204" pitchFamily="34" charset="0"/>
              </a:rPr>
              <a:t>, they were </a:t>
            </a:r>
            <a:r>
              <a:rPr lang="en-US" sz="2600" b="1" spc="-150" dirty="0">
                <a:latin typeface="Open Sans Semibold"/>
                <a:ea typeface="Verdana" panose="020B0604030504040204" pitchFamily="34" charset="0"/>
                <a:cs typeface="Verdana" panose="020B0604030504040204" pitchFamily="34" charset="0"/>
              </a:rPr>
              <a:t>planting</a:t>
            </a:r>
            <a:r>
              <a:rPr lang="en-US" sz="2600" spc="-150" dirty="0">
                <a:latin typeface="Open Sans Semibold"/>
                <a:ea typeface="Verdana" panose="020B0604030504040204" pitchFamily="34" charset="0"/>
                <a:cs typeface="Verdana" panose="020B0604030504040204" pitchFamily="34" charset="0"/>
              </a:rPr>
              <a:t>, they were </a:t>
            </a:r>
            <a:r>
              <a:rPr lang="en-US" sz="2600" b="1" spc="-150" dirty="0">
                <a:latin typeface="Open Sans Semibold"/>
                <a:ea typeface="Verdana" panose="020B0604030504040204" pitchFamily="34" charset="0"/>
                <a:cs typeface="Verdana" panose="020B0604030504040204" pitchFamily="34" charset="0"/>
              </a:rPr>
              <a:t>building</a:t>
            </a:r>
            <a:r>
              <a:rPr lang="en-US" sz="2600" spc="-150" dirty="0">
                <a:latin typeface="Open Sans Semibold"/>
                <a:ea typeface="Verdana" panose="020B0604030504040204" pitchFamily="34" charset="0"/>
                <a:cs typeface="Verdana" panose="020B0604030504040204" pitchFamily="34" charset="0"/>
              </a:rPr>
              <a:t>.” (Luke 17:28)</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“…and did not spare the ancient world, but preserved </a:t>
            </a:r>
            <a:r>
              <a:rPr lang="en-US" sz="2600" b="1" spc="-150" dirty="0">
                <a:latin typeface="Open Sans Semibold"/>
                <a:ea typeface="Verdana" panose="020B0604030504040204" pitchFamily="34" charset="0"/>
                <a:cs typeface="Verdana" panose="020B0604030504040204" pitchFamily="34" charset="0"/>
              </a:rPr>
              <a:t>Noah, a preacher of righteousness</a:t>
            </a:r>
            <a:r>
              <a:rPr lang="en-US" sz="2600" spc="-150" dirty="0">
                <a:latin typeface="Open Sans Semibold"/>
                <a:ea typeface="Verdana" panose="020B0604030504040204" pitchFamily="34" charset="0"/>
                <a:cs typeface="Verdana" panose="020B0604030504040204" pitchFamily="34" charset="0"/>
              </a:rPr>
              <a:t>, with seven others, when He brought a flood upon the world of the ungodly.” (2 Pet. 2:5)</a:t>
            </a:r>
          </a:p>
        </p:txBody>
      </p:sp>
      <p:sp>
        <p:nvSpPr>
          <p:cNvPr id="5" name="Title 2"/>
          <p:cNvSpPr>
            <a:spLocks noGrp="1"/>
          </p:cNvSpPr>
          <p:nvPr>
            <p:ph type="title"/>
          </p:nvPr>
        </p:nvSpPr>
        <p:spPr>
          <a:xfrm>
            <a:off x="61119" y="381000"/>
            <a:ext cx="10945654" cy="762000"/>
          </a:xfrm>
        </p:spPr>
        <p:txBody>
          <a:bodyPr>
            <a:noAutofit/>
          </a:bodyPr>
          <a:lstStyle/>
          <a:p>
            <a:r>
              <a:rPr lang="en-US" sz="3200" dirty="0"/>
              <a:t>2. Jesus left it unclear when He is coming </a:t>
            </a:r>
            <a:br>
              <a:rPr lang="en-US" sz="3200" dirty="0"/>
            </a:br>
            <a:r>
              <a:rPr lang="en-US" sz="3200" dirty="0"/>
              <a:t>    (Matt. 24:36-51)</a:t>
            </a:r>
          </a:p>
        </p:txBody>
      </p:sp>
    </p:spTree>
    <p:extLst>
      <p:ext uri="{BB962C8B-B14F-4D97-AF65-F5344CB8AC3E}">
        <p14:creationId xmlns:p14="http://schemas.microsoft.com/office/powerpoint/2010/main" val="206148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3334</Words>
  <Application>Microsoft Office PowerPoint</Application>
  <PresentationFormat>Custom</PresentationFormat>
  <Paragraphs>132</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Open Sans</vt:lpstr>
      <vt:lpstr>Open Sans Semibold</vt:lpstr>
      <vt:lpstr>Verdana</vt:lpstr>
      <vt:lpstr>Office Theme</vt:lpstr>
      <vt:lpstr> </vt:lpstr>
      <vt:lpstr> “He’s coming!” – Certainty of  coming but uncertainty of timing</vt:lpstr>
      <vt:lpstr>1. Jesus made it clear that He is      coming (Matt. 24:32-35)</vt:lpstr>
      <vt:lpstr>1. Jesus made it clear that He is      coming (Matt. 24:32-35)</vt:lpstr>
      <vt:lpstr>1. Jesus made it clear that He is      coming (Matt. 24:32-35)</vt:lpstr>
      <vt:lpstr>1. Jesus made it clear that He is      coming (Matt. 24:32-35)</vt:lpstr>
      <vt:lpstr>2. Jesus left it unclear when He is coming      (Matt. 24:36-51)</vt:lpstr>
      <vt:lpstr>2. Jesus left it unclear when He is coming      (Matt. 24:36-51)</vt:lpstr>
      <vt:lpstr>2. Jesus left it unclear when He is coming      (Matt. 24:36-51)</vt:lpstr>
      <vt:lpstr>2. Jesus left it unclear when He is coming      (Matt. 24:36-51)</vt:lpstr>
      <vt:lpstr>2. Jesus left it unclear when He is coming      (Matt. 24:36-51)</vt:lpstr>
      <vt:lpstr>2. Jesus left it unclear when He is coming      (Matt. 24:36-51)</vt:lpstr>
      <vt:lpstr>2. Jesus left it unclear when He is coming      (Matt. 24:36-51)</vt:lpstr>
      <vt:lpstr>2. Jesus left it unclear when He is coming      (Matt. 24:36-51)</vt:lpstr>
      <vt:lpstr>2. Jesus left it unclear when He is coming      (Matt. 24:36-51)</vt:lpstr>
      <vt:lpstr>2. Jesus left it unclear when He is coming      (Matt. 24:36-51)</vt:lpstr>
      <vt:lpstr>2. Jesus left it unclear when He is coming      (Matt. 24:36-51)</vt:lpstr>
      <vt:lpstr>2. Jesus left it unclear when He is coming      (Matt. 24:36-51)</vt:lpstr>
      <vt:lpstr>2. Jesus left it unclear when He is coming      (Matt. 24:36-51)</vt:lpstr>
      <vt:lpstr>2. Jesus left it unclear when He is coming      (Matt. 24:36-51)</vt:lpstr>
      <vt:lpstr>2. Jesus left it unclear when He is coming      (Matt. 24:36-51)</vt:lpstr>
      <vt:lpstr>2. Jesus left it unclear when He is coming      (Matt. 24:36-51)</vt:lpstr>
      <vt:lpstr>2. Jesus left it unclear when He is coming      (Matt. 24:36-51)</vt:lpstr>
      <vt:lpstr>2. Jesus left it unclear when He is coming      (Matt. 24:36-51)</vt:lpstr>
      <vt:lpstr>2. Jesus left it unclear when He is coming      (Matt. 24:36-51)</vt:lpstr>
      <vt:lpstr>2. Jesus left it unclear when He is coming      (Matt. 24:36-51)</vt:lpstr>
      <vt:lpstr>2. Jesus left it unclear when He is coming      (Matt. 24:36-51)</vt:lpstr>
      <vt:lpstr>2. Jesus left it unclear when He is coming      (Matt. 24:36-51)</vt:lpstr>
      <vt:lpstr>2. Jesus left it unclear when He is coming      (Matt. 24:36-51)</vt:lpstr>
      <vt:lpstr>2. Jesus left it unclear when He is coming      (Matt. 24:36-51)</vt:lpstr>
      <vt:lpstr>PowerPoint Presentation</vt:lpstr>
      <vt:lpstr>PowerPoint Presentation</vt:lpstr>
      <vt:lpstr>PowerPoint Presentation</vt:lpstr>
      <vt:lpstr>PowerPoint Presentation</vt:lpstr>
      <vt:lpstr>PowerPoint Presentation</vt:lpstr>
    </vt:vector>
  </TitlesOfParts>
  <Company>rg-adguard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dc:creator>
  <cp:lastModifiedBy>Scott Townsend</cp:lastModifiedBy>
  <cp:revision>22</cp:revision>
  <dcterms:created xsi:type="dcterms:W3CDTF">2017-12-05T12:09:13Z</dcterms:created>
  <dcterms:modified xsi:type="dcterms:W3CDTF">2018-03-20T23:42:58Z</dcterms:modified>
</cp:coreProperties>
</file>