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9" r:id="rId4"/>
    <p:sldId id="260" r:id="rId5"/>
    <p:sldId id="266" r:id="rId6"/>
    <p:sldId id="273" r:id="rId7"/>
    <p:sldId id="267" r:id="rId8"/>
    <p:sldId id="280" r:id="rId9"/>
    <p:sldId id="261" r:id="rId10"/>
    <p:sldId id="274" r:id="rId11"/>
    <p:sldId id="268" r:id="rId12"/>
    <p:sldId id="275" r:id="rId13"/>
    <p:sldId id="269" r:id="rId14"/>
    <p:sldId id="270" r:id="rId15"/>
    <p:sldId id="276" r:id="rId16"/>
    <p:sldId id="262" r:id="rId17"/>
    <p:sldId id="277" r:id="rId18"/>
    <p:sldId id="271" r:id="rId19"/>
    <p:sldId id="278" r:id="rId20"/>
    <p:sldId id="272" r:id="rId21"/>
    <p:sldId id="279" r:id="rId22"/>
    <p:sldId id="264" r:id="rId23"/>
    <p:sldId id="258" r:id="rId2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4660"/>
  </p:normalViewPr>
  <p:slideViewPr>
    <p:cSldViewPr>
      <p:cViewPr varScale="1">
        <p:scale>
          <a:sx n="65" d="100"/>
          <a:sy n="65" d="100"/>
        </p:scale>
        <p:origin x="1002"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5/24/2018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22AB-3F95-4205-8CDC-9F091543A62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88C98F-A135-477A-9B3B-A3D3691C8A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94" y="12290"/>
            <a:ext cx="12201632" cy="6845710"/>
          </a:xfrm>
        </p:spPr>
      </p:pic>
    </p:spTree>
    <p:extLst>
      <p:ext uri="{BB962C8B-B14F-4D97-AF65-F5344CB8AC3E}">
        <p14:creationId xmlns:p14="http://schemas.microsoft.com/office/powerpoint/2010/main" val="16595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FAITH</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“…From everyone who has been </a:t>
            </a:r>
            <a:r>
              <a:rPr lang="en-US" sz="2600" b="1" spc="-150" dirty="0">
                <a:latin typeface="Open Sans Semibold"/>
                <a:ea typeface="Verdana" panose="020B0604030504040204" pitchFamily="34" charset="0"/>
                <a:cs typeface="Verdana" panose="020B0604030504040204" pitchFamily="34" charset="0"/>
              </a:rPr>
              <a:t>given much, much will be required</a:t>
            </a:r>
            <a:r>
              <a:rPr lang="en-US" sz="2600" spc="-150" dirty="0">
                <a:latin typeface="Open Sans Semibold"/>
                <a:ea typeface="Verdana" panose="020B0604030504040204" pitchFamily="34" charset="0"/>
                <a:cs typeface="Verdana" panose="020B0604030504040204" pitchFamily="34" charset="0"/>
              </a:rPr>
              <a:t>; and to whom they entrusted much, of him they will ask all the more.” (Luke 12:48)</a:t>
            </a:r>
          </a:p>
          <a:p>
            <a:pPr algn="just">
              <a:lnSpc>
                <a:spcPct val="114000"/>
              </a:lnSpc>
              <a:spcBef>
                <a:spcPts val="1200"/>
              </a:spcBef>
            </a:pPr>
            <a:endParaRPr lang="en-US" sz="9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“His master said to him, ‘</a:t>
            </a:r>
            <a:r>
              <a:rPr lang="en-US" sz="2600" b="1" spc="-150" dirty="0">
                <a:latin typeface="Open Sans Semibold"/>
                <a:ea typeface="Verdana" panose="020B0604030504040204" pitchFamily="34" charset="0"/>
                <a:cs typeface="Verdana" panose="020B0604030504040204" pitchFamily="34" charset="0"/>
              </a:rPr>
              <a:t>Well done, good and faithful slave</a:t>
            </a:r>
            <a:r>
              <a:rPr lang="en-US" sz="2600" spc="-150" dirty="0">
                <a:latin typeface="Open Sans Semibold"/>
                <a:ea typeface="Verdana" panose="020B0604030504040204" pitchFamily="34" charset="0"/>
                <a:cs typeface="Verdana" panose="020B0604030504040204" pitchFamily="34" charset="0"/>
              </a:rPr>
              <a:t>. You were faithful with a few things, I will put you in charge of many things; enter into the joy of your master.’” (Matt. 25:21, 23)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399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LOVE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a:t>
            </a:r>
            <a:r>
              <a:rPr lang="en-US" sz="2600" b="1" spc="-150" dirty="0">
                <a:latin typeface="Open Sans Semibold"/>
                <a:ea typeface="Verdana" panose="020B0604030504040204" pitchFamily="34" charset="0"/>
                <a:cs typeface="Verdana" panose="020B0604030504040204" pitchFamily="34" charset="0"/>
              </a:rPr>
              <a:t>I was a child</a:t>
            </a:r>
            <a:r>
              <a:rPr lang="en-US" sz="2600" spc="-150" dirty="0">
                <a:latin typeface="Open Sans Semibold"/>
                <a:ea typeface="Verdana" panose="020B0604030504040204" pitchFamily="34" charset="0"/>
                <a:cs typeface="Verdana" panose="020B0604030504040204" pitchFamily="34" charset="0"/>
              </a:rPr>
              <a:t>, I used to speak like a child, think like a child, reason like a child; when </a:t>
            </a:r>
            <a:r>
              <a:rPr lang="en-US" sz="2600" b="1" spc="-150" dirty="0">
                <a:latin typeface="Open Sans Semibold"/>
                <a:ea typeface="Verdana" panose="020B0604030504040204" pitchFamily="34" charset="0"/>
                <a:cs typeface="Verdana" panose="020B0604030504040204" pitchFamily="34" charset="0"/>
              </a:rPr>
              <a:t>I became a man</a:t>
            </a:r>
            <a:r>
              <a:rPr lang="en-US" sz="2600" spc="-150" dirty="0">
                <a:latin typeface="Open Sans Semibold"/>
                <a:ea typeface="Verdana" panose="020B0604030504040204" pitchFamily="34" charset="0"/>
                <a:cs typeface="Verdana" panose="020B0604030504040204" pitchFamily="34" charset="0"/>
              </a:rPr>
              <a:t>, I did away with childish things.” (1 Cor. 13:11)</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“We have come to know and have believed the love which God has for us. </a:t>
            </a:r>
            <a:r>
              <a:rPr lang="en-US" sz="2600" b="1" spc="-150" dirty="0">
                <a:latin typeface="Open Sans Semibold"/>
                <a:ea typeface="Verdana" panose="020B0604030504040204" pitchFamily="34" charset="0"/>
                <a:cs typeface="Verdana" panose="020B0604030504040204" pitchFamily="34" charset="0"/>
              </a:rPr>
              <a:t>God is love</a:t>
            </a:r>
            <a:r>
              <a:rPr lang="en-US" sz="2600" spc="-150" dirty="0">
                <a:latin typeface="Open Sans Semibold"/>
                <a:ea typeface="Verdana" panose="020B0604030504040204" pitchFamily="34" charset="0"/>
                <a:cs typeface="Verdana" panose="020B0604030504040204" pitchFamily="34" charset="0"/>
              </a:rPr>
              <a:t>, and the </a:t>
            </a:r>
            <a:r>
              <a:rPr lang="en-US" sz="2600" b="1" spc="-150" dirty="0">
                <a:latin typeface="Open Sans Semibold"/>
                <a:ea typeface="Verdana" panose="020B0604030504040204" pitchFamily="34" charset="0"/>
                <a:cs typeface="Verdana" panose="020B0604030504040204" pitchFamily="34" charset="0"/>
              </a:rPr>
              <a:t>one who abides in love abides in God</a:t>
            </a:r>
            <a:r>
              <a:rPr lang="en-US" sz="2600" spc="-150" dirty="0">
                <a:latin typeface="Open Sans Semibold"/>
                <a:ea typeface="Verdana" panose="020B0604030504040204" pitchFamily="34" charset="0"/>
                <a:cs typeface="Verdana" panose="020B0604030504040204" pitchFamily="34" charset="0"/>
              </a:rPr>
              <a:t>, and God abides in him.” (1 John 4:16)</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30378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LOVE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“If I speak with the tongues of men and of angels, but </a:t>
            </a:r>
            <a:r>
              <a:rPr lang="en-US" sz="2600" b="1" spc="-150" dirty="0">
                <a:latin typeface="Open Sans Semibold"/>
                <a:ea typeface="Verdana" panose="020B0604030504040204" pitchFamily="34" charset="0"/>
                <a:cs typeface="Verdana" panose="020B0604030504040204" pitchFamily="34" charset="0"/>
              </a:rPr>
              <a:t>do not have love</a:t>
            </a:r>
            <a:r>
              <a:rPr lang="en-US" sz="2600" spc="-150" dirty="0">
                <a:latin typeface="Open Sans Semibold"/>
                <a:ea typeface="Verdana" panose="020B0604030504040204" pitchFamily="34" charset="0"/>
                <a:cs typeface="Verdana" panose="020B0604030504040204" pitchFamily="34" charset="0"/>
              </a:rPr>
              <a:t>, I have become a </a:t>
            </a:r>
            <a:r>
              <a:rPr lang="en-US" sz="2600" b="1" spc="-150" dirty="0">
                <a:latin typeface="Open Sans Semibold"/>
                <a:ea typeface="Verdana" panose="020B0604030504040204" pitchFamily="34" charset="0"/>
                <a:cs typeface="Verdana" panose="020B0604030504040204" pitchFamily="34" charset="0"/>
              </a:rPr>
              <a:t>noisy gong </a:t>
            </a:r>
            <a:r>
              <a:rPr lang="en-US" sz="2600" spc="-150" dirty="0">
                <a:latin typeface="Open Sans Semibold"/>
                <a:ea typeface="Verdana" panose="020B0604030504040204" pitchFamily="34" charset="0"/>
                <a:cs typeface="Verdana" panose="020B0604030504040204" pitchFamily="34" charset="0"/>
              </a:rPr>
              <a:t>or a </a:t>
            </a:r>
            <a:r>
              <a:rPr lang="en-US" sz="2600" b="1" spc="-150" dirty="0">
                <a:latin typeface="Open Sans Semibold"/>
                <a:ea typeface="Verdana" panose="020B0604030504040204" pitchFamily="34" charset="0"/>
                <a:cs typeface="Verdana" panose="020B0604030504040204" pitchFamily="34" charset="0"/>
              </a:rPr>
              <a:t>clanging cymbal</a:t>
            </a:r>
            <a:r>
              <a:rPr lang="en-US" sz="2600" spc="-150" dirty="0">
                <a:latin typeface="Open Sans Semibold"/>
                <a:ea typeface="Verdana" panose="020B0604030504040204" pitchFamily="34" charset="0"/>
                <a:cs typeface="Verdana" panose="020B0604030504040204" pitchFamily="34" charset="0"/>
              </a:rPr>
              <a:t>. If I have the gift of prophecy, and know all mysteries and all knowledge; and if I have all faith, so as to remove mountains, </a:t>
            </a:r>
            <a:r>
              <a:rPr lang="en-US" sz="2600" b="1" spc="-150" dirty="0">
                <a:latin typeface="Open Sans Semibold"/>
                <a:ea typeface="Verdana" panose="020B0604030504040204" pitchFamily="34" charset="0"/>
                <a:cs typeface="Verdana" panose="020B0604030504040204" pitchFamily="34" charset="0"/>
              </a:rPr>
              <a:t>but do not have love</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I am nothing</a:t>
            </a:r>
            <a:r>
              <a:rPr lang="en-US" sz="2600" spc="-150" dirty="0">
                <a:latin typeface="Open Sans Semibold"/>
                <a:ea typeface="Verdana" panose="020B0604030504040204" pitchFamily="34" charset="0"/>
                <a:cs typeface="Verdana" panose="020B0604030504040204" pitchFamily="34" charset="0"/>
              </a:rPr>
              <a:t>. And if I give all my possessions to feed the poor, and if I surrender my body to be burned, </a:t>
            </a:r>
            <a:r>
              <a:rPr lang="en-US" sz="2600" b="1" spc="-150" dirty="0">
                <a:latin typeface="Open Sans Semibold"/>
                <a:ea typeface="Verdana" panose="020B0604030504040204" pitchFamily="34" charset="0"/>
                <a:cs typeface="Verdana" panose="020B0604030504040204" pitchFamily="34" charset="0"/>
              </a:rPr>
              <a:t>but do not have love, it profits me nothing</a:t>
            </a:r>
            <a:r>
              <a:rPr lang="en-US" sz="2600" spc="-150" dirty="0">
                <a:latin typeface="Open Sans Semibold"/>
                <a:ea typeface="Verdana" panose="020B0604030504040204" pitchFamily="34" charset="0"/>
                <a:cs typeface="Verdana" panose="020B0604030504040204" pitchFamily="34" charset="0"/>
              </a:rPr>
              <a:t>.” (1 Cor. 13:1-3)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the word of God is living and active and sharper than any two-edged sword, and piercing as far as the division of soul and spirit, of both joints and marrow, and </a:t>
            </a:r>
            <a:r>
              <a:rPr lang="en-US" sz="2600" b="1" spc="-150" dirty="0">
                <a:latin typeface="Open Sans Semibold"/>
                <a:ea typeface="Verdana" panose="020B0604030504040204" pitchFamily="34" charset="0"/>
                <a:cs typeface="Verdana" panose="020B0604030504040204" pitchFamily="34" charset="0"/>
              </a:rPr>
              <a:t>able to judge the thoughts and intentions of the heart</a:t>
            </a:r>
            <a:r>
              <a:rPr lang="en-US" sz="2600" spc="-150" dirty="0">
                <a:latin typeface="Open Sans Semibold"/>
                <a:ea typeface="Verdana" panose="020B0604030504040204" pitchFamily="34" charset="0"/>
                <a:cs typeface="Verdana" panose="020B0604030504040204" pitchFamily="34" charset="0"/>
              </a:rPr>
              <a:t>.” (Heb. 4:12)</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39624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God is pleased with HUMILITY</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 are six things which the LORD hates, Yes, seven which are an abomination to Him: </a:t>
            </a:r>
            <a:r>
              <a:rPr lang="en-US" sz="2600" b="1" spc="-150" dirty="0">
                <a:latin typeface="Open Sans Semibold"/>
                <a:ea typeface="Verdana" panose="020B0604030504040204" pitchFamily="34" charset="0"/>
                <a:cs typeface="Verdana" panose="020B0604030504040204" pitchFamily="34" charset="0"/>
              </a:rPr>
              <a:t>Haughty eyes</a:t>
            </a:r>
            <a:r>
              <a:rPr lang="en-US" sz="2600" spc="-150" dirty="0">
                <a:latin typeface="Open Sans Semibold"/>
                <a:ea typeface="Verdana" panose="020B0604030504040204" pitchFamily="34" charset="0"/>
                <a:cs typeface="Verdana" panose="020B0604030504040204" pitchFamily="34" charset="0"/>
              </a:rPr>
              <a:t>…” (Prov. 6:16-19)</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“So when you give to the poor, </a:t>
            </a:r>
            <a:r>
              <a:rPr lang="en-US" sz="2600" b="1" spc="-150" dirty="0">
                <a:latin typeface="Open Sans Semibold"/>
                <a:ea typeface="Verdana" panose="020B0604030504040204" pitchFamily="34" charset="0"/>
                <a:cs typeface="Verdana" panose="020B0604030504040204" pitchFamily="34" charset="0"/>
              </a:rPr>
              <a:t>do not sound a trumpet before you</a:t>
            </a:r>
            <a:r>
              <a:rPr lang="en-US" sz="2600" spc="-150" dirty="0">
                <a:latin typeface="Open Sans Semibold"/>
                <a:ea typeface="Verdana" panose="020B0604030504040204" pitchFamily="34" charset="0"/>
                <a:cs typeface="Verdana" panose="020B0604030504040204" pitchFamily="34" charset="0"/>
              </a:rPr>
              <a:t>, as the hypocrites do in the synagogues and in the streets, so that they may be honored by men. Truly I say to you, they have their reward in full.” (Matt. 6:2)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“Whether, then, you eat or drink or whatever you do, </a:t>
            </a:r>
            <a:r>
              <a:rPr lang="en-US" sz="2600" b="1" spc="-150" dirty="0">
                <a:latin typeface="Open Sans Semibold"/>
                <a:ea typeface="Verdana" panose="020B0604030504040204" pitchFamily="34" charset="0"/>
                <a:cs typeface="Verdana" panose="020B0604030504040204" pitchFamily="34" charset="0"/>
              </a:rPr>
              <a:t>do all to the glory of God</a:t>
            </a:r>
            <a:r>
              <a:rPr lang="en-US" sz="2600" spc="-150" dirty="0">
                <a:latin typeface="Open Sans Semibold"/>
                <a:ea typeface="Verdana" panose="020B0604030504040204" pitchFamily="34" charset="0"/>
                <a:cs typeface="Verdana" panose="020B0604030504040204" pitchFamily="34" charset="0"/>
              </a:rPr>
              <a:t>.” (1 Cor. 10:31)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Humble yourselves </a:t>
            </a:r>
            <a:r>
              <a:rPr lang="en-US" sz="2600" spc="-150" dirty="0">
                <a:latin typeface="Open Sans Semibold"/>
                <a:ea typeface="Verdana" panose="020B0604030504040204" pitchFamily="34" charset="0"/>
                <a:cs typeface="Verdana" panose="020B0604030504040204" pitchFamily="34" charset="0"/>
              </a:rPr>
              <a:t>in the presence of the Lord , and </a:t>
            </a:r>
            <a:r>
              <a:rPr lang="en-US" sz="2600" b="1" spc="-150" dirty="0">
                <a:latin typeface="Open Sans Semibold"/>
                <a:ea typeface="Verdana" panose="020B0604030504040204" pitchFamily="34" charset="0"/>
                <a:cs typeface="Verdana" panose="020B0604030504040204" pitchFamily="34" charset="0"/>
              </a:rPr>
              <a:t>He will exalt you</a:t>
            </a:r>
            <a:r>
              <a:rPr lang="en-US" sz="2600" spc="-150" dirty="0">
                <a:latin typeface="Open Sans Semibold"/>
                <a:ea typeface="Verdana" panose="020B0604030504040204" pitchFamily="34" charset="0"/>
                <a:cs typeface="Verdana" panose="020B0604030504040204" pitchFamily="34" charset="0"/>
              </a:rPr>
              <a:t>.” (James 4:10)</a:t>
            </a: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13397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HUMILITY</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 am the vine, you are the branches; he who abides in Me and I in him, he bears much fruit, for </a:t>
            </a:r>
            <a:r>
              <a:rPr lang="en-US" sz="2600" b="1" spc="-150" dirty="0">
                <a:latin typeface="Open Sans Semibold"/>
                <a:ea typeface="Verdana" panose="020B0604030504040204" pitchFamily="34" charset="0"/>
                <a:cs typeface="Verdana" panose="020B0604030504040204" pitchFamily="34" charset="0"/>
              </a:rPr>
              <a:t>apart from Me you can do nothing</a:t>
            </a:r>
            <a:r>
              <a:rPr lang="en-US" sz="2600" spc="-150" dirty="0">
                <a:latin typeface="Open Sans Semibold"/>
                <a:ea typeface="Verdana" panose="020B0604030504040204" pitchFamily="34" charset="0"/>
                <a:cs typeface="Verdana" panose="020B0604030504040204" pitchFamily="34" charset="0"/>
              </a:rPr>
              <a:t>.” (John 15:5)</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those who are according to the flesh set their minds on the things of the flesh, but those who are according to the Spirit, the things of the Spirit. For the mind set on the flesh is death, but the mind set on the Spirit is life and peace, because the </a:t>
            </a:r>
            <a:r>
              <a:rPr lang="en-US" sz="2600" b="1" spc="-150" dirty="0">
                <a:latin typeface="Open Sans Semibold"/>
                <a:ea typeface="Verdana" panose="020B0604030504040204" pitchFamily="34" charset="0"/>
                <a:cs typeface="Verdana" panose="020B0604030504040204" pitchFamily="34" charset="0"/>
              </a:rPr>
              <a:t>mind set on the flesh is hostile toward God</a:t>
            </a:r>
            <a:r>
              <a:rPr lang="en-US" sz="2600" spc="-150" dirty="0">
                <a:latin typeface="Open Sans Semibold"/>
                <a:ea typeface="Verdana" panose="020B0604030504040204" pitchFamily="34" charset="0"/>
                <a:cs typeface="Verdana" panose="020B0604030504040204" pitchFamily="34" charset="0"/>
              </a:rPr>
              <a:t>; for it does not subject itself to the law of God, for it is not even able to do so, and </a:t>
            </a:r>
            <a:r>
              <a:rPr lang="en-US" sz="2600" b="1" spc="-150" dirty="0">
                <a:latin typeface="Open Sans Semibold"/>
                <a:ea typeface="Verdana" panose="020B0604030504040204" pitchFamily="34" charset="0"/>
                <a:cs typeface="Verdana" panose="020B0604030504040204" pitchFamily="34" charset="0"/>
              </a:rPr>
              <a:t>those who are in the flesh cannot please God</a:t>
            </a:r>
            <a:r>
              <a:rPr lang="en-US" sz="2600" spc="-150" dirty="0">
                <a:latin typeface="Open Sans Semibold"/>
                <a:ea typeface="Verdana" panose="020B0604030504040204" pitchFamily="34" charset="0"/>
                <a:cs typeface="Verdana" panose="020B0604030504040204" pitchFamily="34" charset="0"/>
              </a:rPr>
              <a:t>.” (Rom. 8:5-8)</a:t>
            </a:r>
          </a:p>
          <a:p>
            <a:endParaRPr lang="en-US" sz="2600" spc="-150"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2228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HUMILITY</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gives strength to the weary, and to him who lacks might He increases power. Though youths grow weary and tired, and vigorous young men stumble badly, yet </a:t>
            </a:r>
            <a:r>
              <a:rPr lang="en-US" sz="2600" b="1" spc="-150" dirty="0">
                <a:latin typeface="Open Sans Semibold"/>
                <a:ea typeface="Verdana" panose="020B0604030504040204" pitchFamily="34" charset="0"/>
                <a:cs typeface="Verdana" panose="020B0604030504040204" pitchFamily="34" charset="0"/>
              </a:rPr>
              <a:t>those who wait for the LORD Will gain new strength</a:t>
            </a:r>
            <a:r>
              <a:rPr lang="en-US" sz="2600" spc="-150" dirty="0">
                <a:latin typeface="Open Sans Semibold"/>
                <a:ea typeface="Verdana" panose="020B0604030504040204" pitchFamily="34" charset="0"/>
                <a:cs typeface="Verdana" panose="020B0604030504040204" pitchFamily="34" charset="0"/>
              </a:rPr>
              <a:t>; They will mount up with wings like eagles, they will </a:t>
            </a:r>
            <a:r>
              <a:rPr lang="en-US" sz="2600" b="1" spc="-150" dirty="0">
                <a:latin typeface="Open Sans Semibold"/>
                <a:ea typeface="Verdana" panose="020B0604030504040204" pitchFamily="34" charset="0"/>
                <a:cs typeface="Verdana" panose="020B0604030504040204" pitchFamily="34" charset="0"/>
              </a:rPr>
              <a:t>run and not get tired</a:t>
            </a:r>
            <a:r>
              <a:rPr lang="en-US" sz="2600" spc="-150" dirty="0">
                <a:latin typeface="Open Sans Semibold"/>
                <a:ea typeface="Verdana" panose="020B0604030504040204" pitchFamily="34" charset="0"/>
                <a:cs typeface="Verdana" panose="020B0604030504040204" pitchFamily="34" charset="0"/>
              </a:rPr>
              <a:t>, they will </a:t>
            </a:r>
            <a:r>
              <a:rPr lang="en-US" sz="2600" b="1" spc="-150" dirty="0">
                <a:latin typeface="Open Sans Semibold"/>
                <a:ea typeface="Verdana" panose="020B0604030504040204" pitchFamily="34" charset="0"/>
                <a:cs typeface="Verdana" panose="020B0604030504040204" pitchFamily="34" charset="0"/>
              </a:rPr>
              <a:t>walk and not become weary</a:t>
            </a:r>
            <a:r>
              <a:rPr lang="en-US" sz="2600" spc="-150" dirty="0">
                <a:latin typeface="Open Sans Semibold"/>
                <a:ea typeface="Verdana" panose="020B0604030504040204" pitchFamily="34" charset="0"/>
                <a:cs typeface="Verdana" panose="020B0604030504040204" pitchFamily="34" charset="0"/>
              </a:rPr>
              <a:t>.” (Isaiah 40:29-31)</a:t>
            </a:r>
          </a:p>
          <a:p>
            <a:endParaRPr lang="en-US" sz="2600" spc="-150" dirty="0">
              <a:latin typeface="Verdana" panose="020B0604030504040204" pitchFamily="34" charset="0"/>
              <a:ea typeface="Verdana" panose="020B0604030504040204" pitchFamily="34" charset="0"/>
              <a:cs typeface="Verdana" panose="020B0604030504040204" pitchFamily="34" charset="0"/>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993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WORTH of the works</a:t>
            </a:r>
          </a:p>
          <a:p>
            <a:pPr algn="just">
              <a:lnSpc>
                <a:spcPct val="114000"/>
              </a:lnSpc>
              <a:spcBef>
                <a:spcPts val="1200"/>
              </a:spcBef>
            </a:pPr>
            <a:r>
              <a:rPr lang="en-US" sz="2600" spc="-140" dirty="0">
                <a:latin typeface="Open Sans Semibold"/>
                <a:ea typeface="Verdana" panose="020B0604030504040204" pitchFamily="34" charset="0"/>
                <a:cs typeface="Verdana" panose="020B0604030504040204" pitchFamily="34" charset="0"/>
              </a:rPr>
              <a:t>“For we must all appear before the judgment seat of Christ, so that each of us may receive what is due us for the things done while in the body, </a:t>
            </a:r>
            <a:r>
              <a:rPr lang="en-US" sz="2600" b="1" spc="-140" dirty="0">
                <a:latin typeface="Open Sans Semibold"/>
                <a:ea typeface="Verdana" panose="020B0604030504040204" pitchFamily="34" charset="0"/>
                <a:cs typeface="Verdana" panose="020B0604030504040204" pitchFamily="34" charset="0"/>
              </a:rPr>
              <a:t>whether good or bad</a:t>
            </a:r>
            <a:r>
              <a:rPr lang="en-US" sz="2600" spc="-140" dirty="0">
                <a:latin typeface="Open Sans Semibold"/>
                <a:ea typeface="Verdana" panose="020B0604030504040204" pitchFamily="34" charset="0"/>
                <a:cs typeface="Verdana" panose="020B0604030504040204" pitchFamily="34" charset="0"/>
              </a:rPr>
              <a:t>.” (2 Cor. 5:10)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61415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WORTH of the works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“By the grace God has given me, I laid a foundation as a wise builder, and someone else is building on it. But each one should build with care. For no one can lay any foundation other than the one already laid, which is Jesus Christ. If anyone builds on this foundation using </a:t>
            </a:r>
            <a:r>
              <a:rPr lang="en-US" sz="2600" b="1" spc="-150" dirty="0">
                <a:latin typeface="Open Sans Semibold"/>
                <a:ea typeface="Verdana" panose="020B0604030504040204" pitchFamily="34" charset="0"/>
                <a:cs typeface="Verdana" panose="020B0604030504040204" pitchFamily="34" charset="0"/>
              </a:rPr>
              <a:t>gold, silver, costly stones</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wood, hay or straw</a:t>
            </a:r>
            <a:r>
              <a:rPr lang="en-US" sz="2600" spc="-150" dirty="0">
                <a:latin typeface="Open Sans Semibold"/>
                <a:ea typeface="Verdana" panose="020B0604030504040204" pitchFamily="34" charset="0"/>
                <a:cs typeface="Verdana" panose="020B0604030504040204" pitchFamily="34" charset="0"/>
              </a:rPr>
              <a:t>, their work will be </a:t>
            </a:r>
            <a:r>
              <a:rPr lang="en-US" sz="2600" b="1" spc="-150" dirty="0">
                <a:latin typeface="Open Sans Semibold"/>
                <a:ea typeface="Verdana" panose="020B0604030504040204" pitchFamily="34" charset="0"/>
                <a:cs typeface="Verdana" panose="020B0604030504040204" pitchFamily="34" charset="0"/>
              </a:rPr>
              <a:t>shown for what it is</a:t>
            </a:r>
            <a:r>
              <a:rPr lang="en-US" sz="2600" spc="-150" dirty="0">
                <a:latin typeface="Open Sans Semibold"/>
                <a:ea typeface="Verdana" panose="020B0604030504040204" pitchFamily="34" charset="0"/>
                <a:cs typeface="Verdana" panose="020B0604030504040204" pitchFamily="34" charset="0"/>
              </a:rPr>
              <a:t>, because the Day will bring it to light. It will be revealed with fire, and the fire will test the quality of each person’s work. If what has been </a:t>
            </a:r>
            <a:r>
              <a:rPr lang="en-US" sz="2600" b="1" spc="-150" dirty="0">
                <a:latin typeface="Open Sans Semibold"/>
                <a:ea typeface="Verdana" panose="020B0604030504040204" pitchFamily="34" charset="0"/>
                <a:cs typeface="Verdana" panose="020B0604030504040204" pitchFamily="34" charset="0"/>
              </a:rPr>
              <a:t>built survives</a:t>
            </a:r>
            <a:r>
              <a:rPr lang="en-US" sz="2600" spc="-150" dirty="0">
                <a:latin typeface="Open Sans Semibold"/>
                <a:ea typeface="Verdana" panose="020B0604030504040204" pitchFamily="34" charset="0"/>
                <a:cs typeface="Verdana" panose="020B0604030504040204" pitchFamily="34" charset="0"/>
              </a:rPr>
              <a:t>, the </a:t>
            </a:r>
            <a:r>
              <a:rPr lang="en-US" sz="2600" b="1" spc="-150" dirty="0">
                <a:latin typeface="Open Sans Semibold"/>
                <a:ea typeface="Verdana" panose="020B0604030504040204" pitchFamily="34" charset="0"/>
                <a:cs typeface="Verdana" panose="020B0604030504040204" pitchFamily="34" charset="0"/>
              </a:rPr>
              <a:t>builder will receive a reward</a:t>
            </a:r>
            <a:r>
              <a:rPr lang="en-US" sz="2600" spc="-150" dirty="0">
                <a:latin typeface="Open Sans Semibold"/>
                <a:ea typeface="Verdana" panose="020B0604030504040204" pitchFamily="34" charset="0"/>
                <a:cs typeface="Verdana" panose="020B0604030504040204" pitchFamily="34" charset="0"/>
              </a:rPr>
              <a:t>. If it is burned up, the builder will suffer loss but yet will be saved—even though only as one escaping through the flames.” (1 Cor. 3:10-15)</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325168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WORTH of the works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man who had received five bags of gold brought the other five. ‘Master,’ he said, ‘you entrusted me with five bags of gold. See, I have gained five more.’ His master replied, ‘Well done, </a:t>
            </a:r>
            <a:r>
              <a:rPr lang="en-US" sz="2600" b="1" spc="-150" dirty="0">
                <a:latin typeface="Open Sans Semibold"/>
                <a:ea typeface="Verdana" panose="020B0604030504040204" pitchFamily="34" charset="0"/>
                <a:cs typeface="Verdana" panose="020B0604030504040204" pitchFamily="34" charset="0"/>
              </a:rPr>
              <a:t>good and faithful servant</a:t>
            </a:r>
            <a:r>
              <a:rPr lang="en-US" sz="2600" spc="-150" dirty="0">
                <a:latin typeface="Open Sans Semibold"/>
                <a:ea typeface="Verdana" panose="020B0604030504040204" pitchFamily="34" charset="0"/>
                <a:cs typeface="Verdana" panose="020B0604030504040204" pitchFamily="34" charset="0"/>
              </a:rPr>
              <a:t>! You have been faithful with a few things; I will put you in charge of </a:t>
            </a:r>
            <a:r>
              <a:rPr lang="en-US" sz="2600" b="1" spc="-150" dirty="0">
                <a:latin typeface="Open Sans Semibold"/>
                <a:ea typeface="Verdana" panose="020B0604030504040204" pitchFamily="34" charset="0"/>
                <a:cs typeface="Verdana" panose="020B0604030504040204" pitchFamily="34" charset="0"/>
              </a:rPr>
              <a:t>many</a:t>
            </a:r>
            <a:r>
              <a:rPr lang="en-US" sz="2600" spc="-150" dirty="0">
                <a:latin typeface="Open Sans Semibold"/>
                <a:ea typeface="Verdana" panose="020B0604030504040204" pitchFamily="34" charset="0"/>
                <a:cs typeface="Verdana" panose="020B0604030504040204" pitchFamily="34" charset="0"/>
              </a:rPr>
              <a:t> things. </a:t>
            </a:r>
            <a:r>
              <a:rPr lang="en-US" sz="2600" b="1" spc="-150" dirty="0">
                <a:latin typeface="Open Sans Semibold"/>
                <a:ea typeface="Verdana" panose="020B0604030504040204" pitchFamily="34" charset="0"/>
                <a:cs typeface="Verdana" panose="020B0604030504040204" pitchFamily="34" charset="0"/>
              </a:rPr>
              <a:t>Come and share your master’s happiness</a:t>
            </a:r>
            <a:r>
              <a:rPr lang="en-US" sz="2600" spc="-150" dirty="0">
                <a:latin typeface="Open Sans Semibold"/>
                <a:ea typeface="Verdana" panose="020B0604030504040204" pitchFamily="34" charset="0"/>
                <a:cs typeface="Verdana" panose="020B0604030504040204" pitchFamily="34" charset="0"/>
              </a:rPr>
              <a:t>!’ The man with two bags of gold also came. ‘Master,’ he said, ‘you entrusted me with two bags of gold; see, I have gained two more.’ His master replied, ‘Well done, </a:t>
            </a:r>
            <a:r>
              <a:rPr lang="en-US" sz="2600" b="1" spc="-150" dirty="0">
                <a:latin typeface="Open Sans Semibold"/>
                <a:ea typeface="Verdana" panose="020B0604030504040204" pitchFamily="34" charset="0"/>
                <a:cs typeface="Verdana" panose="020B0604030504040204" pitchFamily="34" charset="0"/>
              </a:rPr>
              <a:t>good and faithful servant</a:t>
            </a:r>
            <a:r>
              <a:rPr lang="en-US" sz="2600" spc="-150" dirty="0">
                <a:latin typeface="Open Sans Semibold"/>
                <a:ea typeface="Verdana" panose="020B0604030504040204" pitchFamily="34" charset="0"/>
                <a:cs typeface="Verdana" panose="020B0604030504040204" pitchFamily="34" charset="0"/>
              </a:rPr>
              <a:t>! You have been faithful with a few things; I will put you in charge of </a:t>
            </a:r>
            <a:r>
              <a:rPr lang="en-US" sz="2600" b="1" spc="-150" dirty="0">
                <a:latin typeface="Open Sans Semibold"/>
                <a:ea typeface="Verdana" panose="020B0604030504040204" pitchFamily="34" charset="0"/>
                <a:cs typeface="Verdana" panose="020B0604030504040204" pitchFamily="34" charset="0"/>
              </a:rPr>
              <a:t>many</a:t>
            </a:r>
            <a:r>
              <a:rPr lang="en-US" sz="2600" spc="-150" dirty="0">
                <a:latin typeface="Open Sans Semibold"/>
                <a:ea typeface="Verdana" panose="020B0604030504040204" pitchFamily="34" charset="0"/>
                <a:cs typeface="Verdana" panose="020B0604030504040204" pitchFamily="34" charset="0"/>
              </a:rPr>
              <a:t> things. </a:t>
            </a:r>
            <a:r>
              <a:rPr lang="en-US" sz="2600" b="1" spc="-150" dirty="0">
                <a:latin typeface="Open Sans Semibold"/>
                <a:ea typeface="Verdana" panose="020B0604030504040204" pitchFamily="34" charset="0"/>
                <a:cs typeface="Verdana" panose="020B0604030504040204" pitchFamily="34" charset="0"/>
              </a:rPr>
              <a:t>Come and share your master’s happiness</a:t>
            </a:r>
            <a:r>
              <a:rPr lang="en-US" sz="2600" spc="-150" dirty="0">
                <a:latin typeface="Open Sans Semibold"/>
                <a:ea typeface="Verdana" panose="020B0604030504040204" pitchFamily="34" charset="0"/>
                <a:cs typeface="Verdana" panose="020B0604030504040204" pitchFamily="34" charset="0"/>
              </a:rPr>
              <a:t>!’” (Matt. 25:20-23)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27174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WORTH of the works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first one came and said, ‘Sir, your mina has earned ten more.’ ‘Well done, my </a:t>
            </a:r>
            <a:r>
              <a:rPr lang="en-US" sz="2600" b="1" spc="-150" dirty="0">
                <a:latin typeface="Open Sans Semibold"/>
                <a:ea typeface="Verdana" panose="020B0604030504040204" pitchFamily="34" charset="0"/>
                <a:cs typeface="Verdana" panose="020B0604030504040204" pitchFamily="34" charset="0"/>
              </a:rPr>
              <a:t>good servant</a:t>
            </a:r>
            <a:r>
              <a:rPr lang="en-US" sz="2600" spc="-150" dirty="0">
                <a:latin typeface="Open Sans Semibold"/>
                <a:ea typeface="Verdana" panose="020B0604030504040204" pitchFamily="34" charset="0"/>
                <a:cs typeface="Verdana" panose="020B0604030504040204" pitchFamily="34" charset="0"/>
              </a:rPr>
              <a:t>!’ his master replied. ‘Because you have been </a:t>
            </a:r>
            <a:r>
              <a:rPr lang="en-US" sz="2600" b="1" spc="-150" dirty="0">
                <a:latin typeface="Open Sans Semibold"/>
                <a:ea typeface="Verdana" panose="020B0604030504040204" pitchFamily="34" charset="0"/>
                <a:cs typeface="Verdana" panose="020B0604030504040204" pitchFamily="34" charset="0"/>
              </a:rPr>
              <a:t>trustworthy</a:t>
            </a:r>
            <a:r>
              <a:rPr lang="en-US" sz="2600" spc="-150" dirty="0">
                <a:latin typeface="Open Sans Semibold"/>
                <a:ea typeface="Verdana" panose="020B0604030504040204" pitchFamily="34" charset="0"/>
                <a:cs typeface="Verdana" panose="020B0604030504040204" pitchFamily="34" charset="0"/>
              </a:rPr>
              <a:t> in a very small matter, take charge of </a:t>
            </a:r>
            <a:r>
              <a:rPr lang="en-US" sz="2600" b="1" spc="-150" dirty="0">
                <a:latin typeface="Open Sans Semibold"/>
                <a:ea typeface="Verdana" panose="020B0604030504040204" pitchFamily="34" charset="0"/>
                <a:cs typeface="Verdana" panose="020B0604030504040204" pitchFamily="34" charset="0"/>
              </a:rPr>
              <a:t>ten</a:t>
            </a:r>
            <a:r>
              <a:rPr lang="en-US" sz="2600" spc="-150" dirty="0">
                <a:latin typeface="Open Sans Semibold"/>
                <a:ea typeface="Verdana" panose="020B0604030504040204" pitchFamily="34" charset="0"/>
                <a:cs typeface="Verdana" panose="020B0604030504040204" pitchFamily="34" charset="0"/>
              </a:rPr>
              <a:t> cities.’ The second came and said, ‘Sir, your mina has earned five more.’ His master answered, ‘You take charge of </a:t>
            </a:r>
            <a:r>
              <a:rPr lang="en-US" sz="2600" b="1" spc="-150" dirty="0">
                <a:latin typeface="Open Sans Semibold"/>
                <a:ea typeface="Verdana" panose="020B0604030504040204" pitchFamily="34" charset="0"/>
                <a:cs typeface="Verdana" panose="020B0604030504040204" pitchFamily="34" charset="0"/>
              </a:rPr>
              <a:t>five</a:t>
            </a:r>
            <a:r>
              <a:rPr lang="en-US" sz="2600" spc="-150" dirty="0">
                <a:latin typeface="Open Sans Semibold"/>
                <a:ea typeface="Verdana" panose="020B0604030504040204" pitchFamily="34" charset="0"/>
                <a:cs typeface="Verdana" panose="020B0604030504040204" pitchFamily="34" charset="0"/>
              </a:rPr>
              <a:t> cities.’” (Luke 19:16-19)</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313619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rPr>
              <a:t>“But you, why do you judge your brother? Or you again, why do you regard your brother with contempt? For we will all stand before the judgment seat of God.”    (Romans 14:10)</a:t>
            </a:r>
          </a:p>
          <a:p>
            <a:pPr algn="just">
              <a:lnSpc>
                <a:spcPct val="114000"/>
              </a:lnSpc>
              <a:spcBef>
                <a:spcPts val="1200"/>
              </a:spcBef>
            </a:pPr>
            <a:r>
              <a:rPr lang="en-US" sz="2600" spc="-150" dirty="0">
                <a:latin typeface="Open Sans Semibold"/>
              </a:rPr>
              <a:t>“Therefore we also have as our ambition, whether at home or absent, to be pleasing to Him. For we must all appear before the judgment seat of Christ, so that each one may be recompensed for his deeds in the body, according to what he has done, whether good or bad.” (2 Corinthians 5:9-10)</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“And the award goes to…” The Judgment Seat </a:t>
            </a:r>
            <a:br>
              <a:rPr lang="en-US" sz="3200" dirty="0"/>
            </a:br>
            <a:r>
              <a:rPr lang="en-US" sz="3200" dirty="0"/>
              <a:t>  of Christ (Romans 14:10; 2 Cor. 5:9-10)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REWARD for the worker</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a:t>
            </a:r>
            <a:r>
              <a:rPr lang="en-US" sz="2600" b="1" spc="-150" dirty="0">
                <a:latin typeface="Open Sans Semibold"/>
                <a:ea typeface="Verdana" panose="020B0604030504040204" pitchFamily="34" charset="0"/>
                <a:cs typeface="Verdana" panose="020B0604030504040204" pitchFamily="34" charset="0"/>
              </a:rPr>
              <a:t>store up for yourselves treasures in heaven</a:t>
            </a:r>
            <a:r>
              <a:rPr lang="en-US" sz="2600" spc="-150" dirty="0">
                <a:latin typeface="Open Sans Semibold"/>
                <a:ea typeface="Verdana" panose="020B0604030504040204" pitchFamily="34" charset="0"/>
                <a:cs typeface="Verdana" panose="020B0604030504040204" pitchFamily="34" charset="0"/>
              </a:rPr>
              <a:t>, where moths and vermin do not destroy, and where thieves do not break in and steal.” (Matt. 6:20)</a:t>
            </a: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“Everyone who competes in the games goes into strict training. They do it to get a crown that will not last, but we do it to get </a:t>
            </a:r>
            <a:r>
              <a:rPr lang="en-US" sz="2600" b="1" spc="-150" dirty="0">
                <a:latin typeface="Open Sans Semibold"/>
                <a:ea typeface="Verdana" panose="020B0604030504040204" pitchFamily="34" charset="0"/>
                <a:cs typeface="Verdana" panose="020B0604030504040204" pitchFamily="34" charset="0"/>
              </a:rPr>
              <a:t>a crown that will last forever</a:t>
            </a:r>
            <a:r>
              <a:rPr lang="en-US" sz="2600" spc="-150" dirty="0">
                <a:latin typeface="Open Sans Semibold"/>
                <a:ea typeface="Verdana" panose="020B0604030504040204" pitchFamily="34" charset="0"/>
                <a:cs typeface="Verdana" panose="020B0604030504040204" pitchFamily="34" charset="0"/>
              </a:rPr>
              <a:t>.”          1 Cor. 9:25)</a:t>
            </a: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“Now there is in store for me the </a:t>
            </a:r>
            <a:r>
              <a:rPr lang="en-US" sz="2600" b="1" spc="-150" dirty="0">
                <a:latin typeface="Open Sans Semibold"/>
                <a:ea typeface="Verdana" panose="020B0604030504040204" pitchFamily="34" charset="0"/>
                <a:cs typeface="Verdana" panose="020B0604030504040204" pitchFamily="34" charset="0"/>
              </a:rPr>
              <a:t>crown of righteousness</a:t>
            </a:r>
            <a:r>
              <a:rPr lang="en-US" sz="2600" spc="-150" dirty="0">
                <a:latin typeface="Open Sans Semibold"/>
                <a:ea typeface="Verdana" panose="020B0604030504040204" pitchFamily="34" charset="0"/>
                <a:cs typeface="Verdana" panose="020B0604030504040204" pitchFamily="34" charset="0"/>
              </a:rPr>
              <a:t>…” (2 Tim. 4:8)</a:t>
            </a: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“Be faithful, even to the point of death, and I will give you </a:t>
            </a:r>
            <a:r>
              <a:rPr lang="en-US" sz="2600" b="1" spc="-150" dirty="0">
                <a:latin typeface="Open Sans Semibold"/>
                <a:ea typeface="Verdana" panose="020B0604030504040204" pitchFamily="34" charset="0"/>
                <a:cs typeface="Verdana" panose="020B0604030504040204" pitchFamily="34" charset="0"/>
              </a:rPr>
              <a:t>life as your victor’s crown</a:t>
            </a:r>
            <a:r>
              <a:rPr lang="en-US" sz="2600" spc="-150" dirty="0">
                <a:latin typeface="Open Sans Semibold"/>
                <a:ea typeface="Verdana" panose="020B0604030504040204" pitchFamily="34" charset="0"/>
                <a:cs typeface="Verdana" panose="020B0604030504040204" pitchFamily="34" charset="0"/>
              </a:rPr>
              <a:t>.” (Rev. 2:10)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16742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determine the REWARD for the worker</a:t>
            </a:r>
            <a:endParaRPr lang="en-US" sz="2600" b="1" spc="-150" dirty="0">
              <a:latin typeface="Open Sans Semibold"/>
            </a:endParaRP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“And when the Chief Shepherd appears, you will receive </a:t>
            </a:r>
            <a:r>
              <a:rPr lang="en-US" sz="2600" b="1" spc="-150" dirty="0">
                <a:latin typeface="Open Sans Semibold"/>
                <a:ea typeface="Verdana" panose="020B0604030504040204" pitchFamily="34" charset="0"/>
                <a:cs typeface="Verdana" panose="020B0604030504040204" pitchFamily="34" charset="0"/>
              </a:rPr>
              <a:t>the crown of glory </a:t>
            </a:r>
            <a:r>
              <a:rPr lang="en-US" sz="2600" spc="-150" dirty="0">
                <a:latin typeface="Open Sans Semibold"/>
                <a:ea typeface="Verdana" panose="020B0604030504040204" pitchFamily="34" charset="0"/>
                <a:cs typeface="Verdana" panose="020B0604030504040204" pitchFamily="34" charset="0"/>
              </a:rPr>
              <a:t>that will never fade away.” (1 Pet. 5:4)</a:t>
            </a: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“For what is our hope, our joy, or the </a:t>
            </a:r>
            <a:r>
              <a:rPr lang="en-US" sz="2600" b="1" spc="-150" dirty="0">
                <a:latin typeface="Open Sans Semibold"/>
                <a:ea typeface="Verdana" panose="020B0604030504040204" pitchFamily="34" charset="0"/>
                <a:cs typeface="Verdana" panose="020B0604030504040204" pitchFamily="34" charset="0"/>
              </a:rPr>
              <a:t>crown in which we will glory </a:t>
            </a:r>
            <a:r>
              <a:rPr lang="en-US" sz="2600" spc="-150" dirty="0">
                <a:latin typeface="Open Sans Semibold"/>
                <a:ea typeface="Verdana" panose="020B0604030504040204" pitchFamily="34" charset="0"/>
                <a:cs typeface="Verdana" panose="020B0604030504040204" pitchFamily="34" charset="0"/>
              </a:rPr>
              <a:t>in the presence of our Lord Jesus when he comes? Is it not you?” (1 Thess. 2:19)</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4. Why will it be judged? </a:t>
            </a:r>
            <a:r>
              <a:rPr lang="en-US" sz="3200" i="1" dirty="0"/>
              <a:t>Rewards</a:t>
            </a:r>
          </a:p>
        </p:txBody>
      </p:sp>
    </p:spTree>
    <p:extLst>
      <p:ext uri="{BB962C8B-B14F-4D97-AF65-F5344CB8AC3E}">
        <p14:creationId xmlns:p14="http://schemas.microsoft.com/office/powerpoint/2010/main" val="24812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“And the award goes to…”</a:t>
            </a:r>
          </a:p>
          <a:p>
            <a:pPr algn="ctr">
              <a:lnSpc>
                <a:spcPct val="114000"/>
              </a:lnSpc>
              <a:spcBef>
                <a:spcPts val="1200"/>
              </a:spcBef>
            </a:pPr>
            <a:r>
              <a:rPr lang="en-US" sz="5400" spc="-150" dirty="0">
                <a:latin typeface="Open Sans Semibold"/>
              </a:rPr>
              <a:t>The Judgment Seat of Christ</a:t>
            </a:r>
          </a:p>
          <a:p>
            <a:pPr algn="ctr">
              <a:lnSpc>
                <a:spcPct val="114000"/>
              </a:lnSpc>
              <a:spcBef>
                <a:spcPts val="1200"/>
              </a:spcBef>
            </a:pPr>
            <a:r>
              <a:rPr lang="en-US" sz="2600" spc="-150" dirty="0">
                <a:latin typeface="Open Sans Semibold"/>
              </a:rPr>
              <a:t>(1 Thess. 4:13-18; 1 Cor. 15:51-53)</a:t>
            </a:r>
          </a:p>
          <a:p>
            <a:pPr algn="ctr">
              <a:lnSpc>
                <a:spcPct val="114000"/>
              </a:lnSpc>
              <a:spcBef>
                <a:spcPts val="1200"/>
              </a:spcBef>
            </a:pPr>
            <a:endParaRPr lang="en-US" sz="2600" spc="-150" dirty="0">
              <a:latin typeface="Open Sans Semibold"/>
            </a:endParaRPr>
          </a:p>
        </p:txBody>
      </p:sp>
    </p:spTree>
    <p:extLst>
      <p:ext uri="{BB962C8B-B14F-4D97-AF65-F5344CB8AC3E}">
        <p14:creationId xmlns:p14="http://schemas.microsoft.com/office/powerpoint/2010/main" val="209858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“More than that, </a:t>
            </a:r>
            <a:r>
              <a:rPr lang="en-US" sz="2600" b="1" spc="-150" dirty="0">
                <a:latin typeface="Open Sans Semibold"/>
                <a:ea typeface="Verdana" panose="020B0604030504040204" pitchFamily="34" charset="0"/>
                <a:cs typeface="Verdana" panose="020B0604030504040204" pitchFamily="34" charset="0"/>
              </a:rPr>
              <a:t>I count all things to be loss </a:t>
            </a:r>
            <a:r>
              <a:rPr lang="en-US" sz="2600" spc="-150" dirty="0">
                <a:latin typeface="Open Sans Semibold"/>
                <a:ea typeface="Verdana" panose="020B0604030504040204" pitchFamily="34" charset="0"/>
                <a:cs typeface="Verdana" panose="020B0604030504040204" pitchFamily="34" charset="0"/>
              </a:rPr>
              <a:t>in view of the surpassing value of knowing Christ Jesus my Lord, for whom I have suffered the loss of all things, and count them but rubbish so that I may gain Christ.” (Phil. 3:8)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there is now </a:t>
            </a:r>
            <a:r>
              <a:rPr lang="en-US" sz="2600" b="1" spc="-150" dirty="0">
                <a:latin typeface="Open Sans Semibold"/>
                <a:ea typeface="Verdana" panose="020B0604030504040204" pitchFamily="34" charset="0"/>
                <a:cs typeface="Verdana" panose="020B0604030504040204" pitchFamily="34" charset="0"/>
              </a:rPr>
              <a:t>no condemnation </a:t>
            </a:r>
            <a:r>
              <a:rPr lang="en-US" sz="2600" spc="-150" dirty="0">
                <a:latin typeface="Open Sans Semibold"/>
                <a:ea typeface="Verdana" panose="020B0604030504040204" pitchFamily="34" charset="0"/>
                <a:cs typeface="Verdana" panose="020B0604030504040204" pitchFamily="34" charset="0"/>
              </a:rPr>
              <a:t>for those who are in Christ Jesus.”    (Rom. 8:1)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a:t>
            </a:r>
            <a:r>
              <a:rPr lang="en-US" sz="2600" b="1" spc="-150" dirty="0">
                <a:latin typeface="Open Sans Semibold"/>
                <a:ea typeface="Verdana" panose="020B0604030504040204" pitchFamily="34" charset="0"/>
                <a:cs typeface="Verdana" panose="020B0604030504040204" pitchFamily="34" charset="0"/>
              </a:rPr>
              <a:t>knowing the fear of the Lord </a:t>
            </a:r>
            <a:r>
              <a:rPr lang="en-US" sz="2600" spc="-150" dirty="0">
                <a:latin typeface="Open Sans Semibold"/>
                <a:ea typeface="Verdana" panose="020B0604030504040204" pitchFamily="34" charset="0"/>
                <a:cs typeface="Verdana" panose="020B0604030504040204" pitchFamily="34" charset="0"/>
              </a:rPr>
              <a:t>, we persuade men, but we are made manifest to God; and I hope that we are made manifest also in your consciences.” (2 Cor. 5:11)</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rmAutofit/>
          </a:bodyPr>
          <a:lstStyle/>
          <a:p>
            <a:r>
              <a:rPr lang="en-US" sz="3200" dirty="0"/>
              <a:t>1. Who will be judged? </a:t>
            </a:r>
            <a:r>
              <a:rPr lang="en-US" sz="3200" i="1" dirty="0"/>
              <a:t>Christians</a:t>
            </a:r>
          </a:p>
        </p:txBody>
      </p:sp>
    </p:spTree>
    <p:extLst>
      <p:ext uri="{BB962C8B-B14F-4D97-AF65-F5344CB8AC3E}">
        <p14:creationId xmlns:p14="http://schemas.microsoft.com/office/powerpoint/2010/main" val="135061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dirty="0">
                <a:latin typeface="Open Sans Semibold"/>
                <a:ea typeface="Verdana" panose="020B0604030504040204" pitchFamily="34" charset="0"/>
                <a:cs typeface="Verdana" panose="020B0604030504040204" pitchFamily="34" charset="0"/>
              </a:rPr>
              <a:t>“For not even the Father judges anyone, but </a:t>
            </a:r>
            <a:r>
              <a:rPr lang="en-US" sz="2600" b="1" dirty="0">
                <a:latin typeface="Open Sans Semibold"/>
                <a:ea typeface="Verdana" panose="020B0604030504040204" pitchFamily="34" charset="0"/>
                <a:cs typeface="Verdana" panose="020B0604030504040204" pitchFamily="34" charset="0"/>
              </a:rPr>
              <a:t>He has given all judgment to the Son</a:t>
            </a:r>
            <a:r>
              <a:rPr lang="en-US" sz="2600" dirty="0">
                <a:latin typeface="Open Sans Semibold"/>
                <a:ea typeface="Verdana" panose="020B0604030504040204" pitchFamily="34" charset="0"/>
                <a:cs typeface="Verdana" panose="020B0604030504040204" pitchFamily="34" charset="0"/>
              </a:rPr>
              <a:t>…” (John 5:22)</a:t>
            </a:r>
          </a:p>
          <a:p>
            <a:pPr algn="just">
              <a:lnSpc>
                <a:spcPct val="114000"/>
              </a:lnSpc>
              <a:spcBef>
                <a:spcPts val="1200"/>
              </a:spcBef>
            </a:pPr>
            <a:r>
              <a:rPr lang="en-US" sz="2600" dirty="0">
                <a:latin typeface="Open Sans Semibold"/>
                <a:ea typeface="Verdana" panose="020B0604030504040204" pitchFamily="34" charset="0"/>
                <a:cs typeface="Verdana" panose="020B0604030504040204" pitchFamily="34" charset="0"/>
              </a:rPr>
              <a:t>“For we do not have a high priest who cannot sympathize with our weaknesses, but One who has been tempted in all things as we are, </a:t>
            </a:r>
            <a:r>
              <a:rPr lang="en-US" sz="2600" b="1" dirty="0">
                <a:latin typeface="Open Sans Semibold"/>
                <a:ea typeface="Verdana" panose="020B0604030504040204" pitchFamily="34" charset="0"/>
                <a:cs typeface="Verdana" panose="020B0604030504040204" pitchFamily="34" charset="0"/>
              </a:rPr>
              <a:t>yet without sin</a:t>
            </a:r>
            <a:r>
              <a:rPr lang="en-US" sz="2600" dirty="0">
                <a:latin typeface="Open Sans Semibold"/>
                <a:ea typeface="Verdana" panose="020B0604030504040204" pitchFamily="34" charset="0"/>
                <a:cs typeface="Verdana" panose="020B0604030504040204" pitchFamily="34" charset="0"/>
              </a:rPr>
              <a:t>.” (Heb. 4:15)</a:t>
            </a:r>
            <a:endParaRPr lang="en-US" sz="2600" dirty="0">
              <a:latin typeface="Open Sans Semibold"/>
            </a:endParaRPr>
          </a:p>
        </p:txBody>
      </p:sp>
      <p:sp>
        <p:nvSpPr>
          <p:cNvPr id="3" name="Title 2"/>
          <p:cNvSpPr>
            <a:spLocks noGrp="1"/>
          </p:cNvSpPr>
          <p:nvPr>
            <p:ph type="title"/>
          </p:nvPr>
        </p:nvSpPr>
        <p:spPr/>
        <p:txBody>
          <a:bodyPr>
            <a:normAutofit/>
          </a:bodyPr>
          <a:lstStyle/>
          <a:p>
            <a:r>
              <a:rPr lang="en-US" sz="3200" dirty="0"/>
              <a:t>2. Who will be judging? </a:t>
            </a:r>
            <a:r>
              <a:rPr lang="en-US" sz="3200" i="1" dirty="0"/>
              <a:t>Jesus</a:t>
            </a:r>
          </a:p>
        </p:txBody>
      </p:sp>
    </p:spTree>
    <p:extLst>
      <p:ext uri="{BB962C8B-B14F-4D97-AF65-F5344CB8AC3E}">
        <p14:creationId xmlns:p14="http://schemas.microsoft.com/office/powerpoint/2010/main" val="9343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“…so that your giving will be in secret; and your Father </a:t>
            </a:r>
            <a:r>
              <a:rPr lang="en-US" sz="2600" b="1" spc="-150" dirty="0">
                <a:latin typeface="Open Sans Semibold"/>
                <a:ea typeface="Verdana" panose="020B0604030504040204" pitchFamily="34" charset="0"/>
                <a:cs typeface="Verdana" panose="020B0604030504040204" pitchFamily="34" charset="0"/>
              </a:rPr>
              <a:t>who sees what is done in secret will reward you</a:t>
            </a:r>
            <a:r>
              <a:rPr lang="en-US" sz="2600" spc="-150" dirty="0">
                <a:latin typeface="Open Sans Semibold"/>
                <a:ea typeface="Verdana" panose="020B0604030504040204" pitchFamily="34" charset="0"/>
                <a:cs typeface="Verdana" panose="020B0604030504040204" pitchFamily="34" charset="0"/>
              </a:rPr>
              <a:t>. … But you, when you pray, go into your inner room, close your door and pray to your Father who is in secret, and your Father </a:t>
            </a:r>
            <a:r>
              <a:rPr lang="en-US" sz="2600" b="1" spc="-150" dirty="0">
                <a:latin typeface="Open Sans Semibold"/>
                <a:ea typeface="Verdana" panose="020B0604030504040204" pitchFamily="34" charset="0"/>
                <a:cs typeface="Verdana" panose="020B0604030504040204" pitchFamily="34" charset="0"/>
              </a:rPr>
              <a:t>who sees what is done in secret will reward you</a:t>
            </a:r>
            <a:r>
              <a:rPr lang="en-US" sz="2600" spc="-150" dirty="0">
                <a:latin typeface="Open Sans Semibold"/>
                <a:ea typeface="Verdana" panose="020B0604030504040204" pitchFamily="34" charset="0"/>
                <a:cs typeface="Verdana" panose="020B0604030504040204" pitchFamily="34" charset="0"/>
              </a:rPr>
              <a:t>. … so that your fasting will not be noticed by men, but by your Father who is in secret; and your Father </a:t>
            </a:r>
            <a:r>
              <a:rPr lang="en-US" sz="2600" b="1" spc="-150" dirty="0">
                <a:latin typeface="Open Sans Semibold"/>
                <a:ea typeface="Verdana" panose="020B0604030504040204" pitchFamily="34" charset="0"/>
                <a:cs typeface="Verdana" panose="020B0604030504040204" pitchFamily="34" charset="0"/>
              </a:rPr>
              <a:t>who sees what is done in secret will reward you</a:t>
            </a:r>
            <a:r>
              <a:rPr lang="en-US" sz="2600" spc="-150" dirty="0">
                <a:latin typeface="Open Sans Semibold"/>
                <a:ea typeface="Verdana" panose="020B0604030504040204" pitchFamily="34" charset="0"/>
                <a:cs typeface="Verdana" panose="020B0604030504040204" pitchFamily="34" charset="0"/>
              </a:rPr>
              <a:t>.” (Matt. 6:4, 6, 18)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nothing is hidden, </a:t>
            </a:r>
            <a:r>
              <a:rPr lang="en-US" sz="2600" b="1" spc="-150" dirty="0">
                <a:latin typeface="Open Sans Semibold"/>
                <a:ea typeface="Verdana" panose="020B0604030504040204" pitchFamily="34" charset="0"/>
                <a:cs typeface="Verdana" panose="020B0604030504040204" pitchFamily="34" charset="0"/>
              </a:rPr>
              <a:t>except to be revealed</a:t>
            </a:r>
            <a:r>
              <a:rPr lang="en-US" sz="2600" spc="-150" dirty="0">
                <a:latin typeface="Open Sans Semibold"/>
                <a:ea typeface="Verdana" panose="020B0604030504040204" pitchFamily="34" charset="0"/>
                <a:cs typeface="Verdana" panose="020B0604030504040204" pitchFamily="34" charset="0"/>
              </a:rPr>
              <a:t>; nor has anything been secret, but that it would come to light.” (Mark 4:22)</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rmAutofit/>
          </a:bodyPr>
          <a:lstStyle/>
          <a:p>
            <a:r>
              <a:rPr lang="en-US" sz="3200" dirty="0"/>
              <a:t>2. Who will be judging? </a:t>
            </a:r>
            <a:r>
              <a:rPr lang="en-US" sz="3200" i="1" dirty="0"/>
              <a:t>Jesus</a:t>
            </a:r>
          </a:p>
        </p:txBody>
      </p:sp>
    </p:spTree>
    <p:extLst>
      <p:ext uri="{BB962C8B-B14F-4D97-AF65-F5344CB8AC3E}">
        <p14:creationId xmlns:p14="http://schemas.microsoft.com/office/powerpoint/2010/main" val="28135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15600" cy="4572000"/>
          </a:xfrm>
        </p:spPr>
        <p:txBody>
          <a:bodyPr>
            <a:noAutofit/>
          </a:bodyPr>
          <a:lstStyle/>
          <a:p>
            <a:pPr algn="just">
              <a:lnSpc>
                <a:spcPct val="114000"/>
              </a:lnSpc>
              <a:spcBef>
                <a:spcPts val="1200"/>
              </a:spcBef>
            </a:pPr>
            <a:r>
              <a:rPr lang="en-US" sz="2600" spc="-200" dirty="0">
                <a:latin typeface="Open Sans Semibold"/>
                <a:ea typeface="Verdana" panose="020B0604030504040204" pitchFamily="34" charset="0"/>
                <a:cs typeface="Verdana" panose="020B0604030504040204" pitchFamily="34" charset="0"/>
              </a:rPr>
              <a:t>“Thus says the LORD, 'Behold, I will raise up evil against you from your own household; I will even take your wives before your eyes and give them to your companion, and he will lie with your wives in broad daylight. ‘</a:t>
            </a:r>
            <a:r>
              <a:rPr lang="en-US" sz="2600" b="1" spc="-200" dirty="0">
                <a:latin typeface="Open Sans Semibold"/>
                <a:ea typeface="Verdana" panose="020B0604030504040204" pitchFamily="34" charset="0"/>
                <a:cs typeface="Verdana" panose="020B0604030504040204" pitchFamily="34" charset="0"/>
              </a:rPr>
              <a:t>Indeed you did it secretly, but I will do this thing before all Israel, and under the sun</a:t>
            </a:r>
            <a:r>
              <a:rPr lang="en-US" sz="2600" spc="-200" dirty="0">
                <a:latin typeface="Open Sans Semibold"/>
                <a:ea typeface="Verdana" panose="020B0604030504040204" pitchFamily="34" charset="0"/>
                <a:cs typeface="Verdana" panose="020B0604030504040204" pitchFamily="34" charset="0"/>
              </a:rPr>
              <a:t>.’”                           (2 Sam. 12:11-12)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when they persisted in asking Him, He straightened up, and said to them, ‘</a:t>
            </a:r>
            <a:r>
              <a:rPr lang="en-US" sz="2600" b="1" spc="-150" dirty="0">
                <a:latin typeface="Open Sans Semibold"/>
                <a:ea typeface="Verdana" panose="020B0604030504040204" pitchFamily="34" charset="0"/>
                <a:cs typeface="Verdana" panose="020B0604030504040204" pitchFamily="34" charset="0"/>
              </a:rPr>
              <a:t>He who is without sin among you, let him be the first to throw a stone at her</a:t>
            </a:r>
            <a:r>
              <a:rPr lang="en-US" sz="2600" spc="-150" dirty="0">
                <a:latin typeface="Open Sans Semibold"/>
                <a:ea typeface="Verdana" panose="020B0604030504040204" pitchFamily="34" charset="0"/>
                <a:cs typeface="Verdana" panose="020B0604030504040204" pitchFamily="34" charset="0"/>
              </a:rPr>
              <a:t>.’” (John 8:7)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2. Who will be judging? </a:t>
            </a:r>
            <a:r>
              <a:rPr lang="en-US" sz="3200" i="1" dirty="0"/>
              <a:t>Jesus</a:t>
            </a:r>
          </a:p>
        </p:txBody>
      </p:sp>
    </p:spTree>
    <p:extLst>
      <p:ext uri="{BB962C8B-B14F-4D97-AF65-F5344CB8AC3E}">
        <p14:creationId xmlns:p14="http://schemas.microsoft.com/office/powerpoint/2010/main" val="361549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if we </a:t>
            </a:r>
            <a:r>
              <a:rPr lang="en-US" sz="2600" b="1" spc="-150" dirty="0">
                <a:latin typeface="Open Sans Semibold"/>
                <a:ea typeface="Verdana" panose="020B0604030504040204" pitchFamily="34" charset="0"/>
                <a:cs typeface="Verdana" panose="020B0604030504040204" pitchFamily="34" charset="0"/>
              </a:rPr>
              <a:t>judged ourselves </a:t>
            </a:r>
            <a:r>
              <a:rPr lang="en-US" sz="2600" spc="-150" dirty="0">
                <a:latin typeface="Open Sans Semibold"/>
                <a:ea typeface="Verdana" panose="020B0604030504040204" pitchFamily="34" charset="0"/>
                <a:cs typeface="Verdana" panose="020B0604030504040204" pitchFamily="34" charset="0"/>
              </a:rPr>
              <a:t>rightly, we would not be judged.” (1 Cor. 11:31)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 son said to him, ‘Father, </a:t>
            </a:r>
            <a:r>
              <a:rPr lang="en-US" sz="2600" b="1" spc="-150" dirty="0">
                <a:latin typeface="Open Sans Semibold"/>
                <a:ea typeface="Verdana" panose="020B0604030504040204" pitchFamily="34" charset="0"/>
                <a:cs typeface="Verdana" panose="020B0604030504040204" pitchFamily="34" charset="0"/>
              </a:rPr>
              <a:t>I have sinned against heaven and in your sight</a:t>
            </a:r>
            <a:r>
              <a:rPr lang="en-US" sz="2600" spc="-150" dirty="0">
                <a:latin typeface="Open Sans Semibold"/>
                <a:ea typeface="Verdana" panose="020B0604030504040204" pitchFamily="34" charset="0"/>
                <a:cs typeface="Verdana" panose="020B0604030504040204" pitchFamily="34" charset="0"/>
              </a:rPr>
              <a:t>; I am no longer worthy to be called your son.’ But the father said to his slaves, ‘Quickly bring out the best robe and put it on him, and put a ring on his hand and sandals on his feet; and bring the fattened calf, kill it, and let us eat and celebrate.’” (Luke 15:21-23)</a:t>
            </a:r>
          </a:p>
        </p:txBody>
      </p:sp>
      <p:sp>
        <p:nvSpPr>
          <p:cNvPr id="5" name="Title 2"/>
          <p:cNvSpPr>
            <a:spLocks noGrp="1"/>
          </p:cNvSpPr>
          <p:nvPr>
            <p:ph type="title"/>
          </p:nvPr>
        </p:nvSpPr>
        <p:spPr>
          <a:xfrm>
            <a:off x="88265" y="381000"/>
            <a:ext cx="10945654" cy="762000"/>
          </a:xfrm>
        </p:spPr>
        <p:txBody>
          <a:bodyPr>
            <a:normAutofit/>
          </a:bodyPr>
          <a:lstStyle/>
          <a:p>
            <a:r>
              <a:rPr lang="en-US" sz="3200" dirty="0"/>
              <a:t>2. Who will be judging? </a:t>
            </a:r>
            <a:r>
              <a:rPr lang="en-US" sz="3200" i="1" dirty="0"/>
              <a:t>Jesus</a:t>
            </a:r>
          </a:p>
        </p:txBody>
      </p:sp>
    </p:spTree>
    <p:extLst>
      <p:ext uri="{BB962C8B-B14F-4D97-AF65-F5344CB8AC3E}">
        <p14:creationId xmlns:p14="http://schemas.microsoft.com/office/powerpoint/2010/main" val="3567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when He comes, will convict the world concerning </a:t>
            </a:r>
            <a:r>
              <a:rPr lang="en-US" sz="2600" b="1" spc="-150" dirty="0">
                <a:latin typeface="Open Sans Semibold"/>
                <a:ea typeface="Verdana" panose="020B0604030504040204" pitchFamily="34" charset="0"/>
                <a:cs typeface="Verdana" panose="020B0604030504040204" pitchFamily="34" charset="0"/>
              </a:rPr>
              <a:t>sin</a:t>
            </a:r>
            <a:r>
              <a:rPr lang="en-US" sz="2600" spc="-150" dirty="0">
                <a:latin typeface="Open Sans Semibold"/>
                <a:ea typeface="Verdana" panose="020B0604030504040204" pitchFamily="34" charset="0"/>
                <a:cs typeface="Verdana" panose="020B0604030504040204" pitchFamily="34" charset="0"/>
              </a:rPr>
              <a:t> and </a:t>
            </a:r>
            <a:r>
              <a:rPr lang="en-US" sz="2600" b="1" spc="-150" dirty="0">
                <a:latin typeface="Open Sans Semibold"/>
                <a:ea typeface="Verdana" panose="020B0604030504040204" pitchFamily="34" charset="0"/>
                <a:cs typeface="Verdana" panose="020B0604030504040204" pitchFamily="34" charset="0"/>
              </a:rPr>
              <a:t>righteousness</a:t>
            </a:r>
            <a:r>
              <a:rPr lang="en-US" sz="2600" spc="-150" dirty="0">
                <a:latin typeface="Open Sans Semibold"/>
                <a:ea typeface="Verdana" panose="020B0604030504040204" pitchFamily="34" charset="0"/>
                <a:cs typeface="Verdana" panose="020B0604030504040204" pitchFamily="34" charset="0"/>
              </a:rPr>
              <a:t> and </a:t>
            </a:r>
            <a:r>
              <a:rPr lang="en-US" sz="2600" b="1" spc="-150" dirty="0">
                <a:latin typeface="Open Sans Semibold"/>
                <a:ea typeface="Verdana" panose="020B0604030504040204" pitchFamily="34" charset="0"/>
                <a:cs typeface="Verdana" panose="020B0604030504040204" pitchFamily="34" charset="0"/>
              </a:rPr>
              <a:t>judgment</a:t>
            </a:r>
            <a:r>
              <a:rPr lang="en-US" sz="2600" spc="-150" dirty="0">
                <a:latin typeface="Open Sans Semibold"/>
                <a:ea typeface="Verdana" panose="020B0604030504040204" pitchFamily="34" charset="0"/>
                <a:cs typeface="Verdana" panose="020B0604030504040204" pitchFamily="34" charset="0"/>
              </a:rPr>
              <a:t>.” (John 16:8)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who has an ear, </a:t>
            </a:r>
            <a:r>
              <a:rPr lang="en-US" sz="2600" b="1" spc="-150" dirty="0">
                <a:latin typeface="Open Sans Semibold"/>
                <a:ea typeface="Verdana" panose="020B0604030504040204" pitchFamily="34" charset="0"/>
                <a:cs typeface="Verdana" panose="020B0604030504040204" pitchFamily="34" charset="0"/>
              </a:rPr>
              <a:t>let him hear what the Spirit says </a:t>
            </a:r>
            <a:r>
              <a:rPr lang="en-US" sz="2600" spc="-150" dirty="0">
                <a:latin typeface="Open Sans Semibold"/>
                <a:ea typeface="Verdana" panose="020B0604030504040204" pitchFamily="34" charset="0"/>
                <a:cs typeface="Verdana" panose="020B0604030504040204" pitchFamily="34" charset="0"/>
              </a:rPr>
              <a:t>to the churches…”                       (Rev. 2:7)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“If we confess our sins, </a:t>
            </a:r>
            <a:r>
              <a:rPr lang="en-US" sz="2600" b="1" spc="-150" dirty="0">
                <a:latin typeface="Open Sans Semibold"/>
                <a:ea typeface="Verdana" panose="020B0604030504040204" pitchFamily="34" charset="0"/>
                <a:cs typeface="Verdana" panose="020B0604030504040204" pitchFamily="34" charset="0"/>
              </a:rPr>
              <a:t>He is faithful and righteous to forgive us our sins </a:t>
            </a:r>
            <a:r>
              <a:rPr lang="en-US" sz="2600" spc="-150" dirty="0">
                <a:latin typeface="Open Sans Semibold"/>
                <a:ea typeface="Verdana" panose="020B0604030504040204" pitchFamily="34" charset="0"/>
                <a:cs typeface="Verdana" panose="020B0604030504040204" pitchFamily="34" charset="0"/>
              </a:rPr>
              <a:t>and to cleanse us from all unrighteousness.” (1 John 1:9)</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rmAutofit/>
          </a:bodyPr>
          <a:lstStyle/>
          <a:p>
            <a:r>
              <a:rPr lang="en-US" sz="3200" dirty="0"/>
              <a:t>2. Who will be judging? </a:t>
            </a:r>
            <a:r>
              <a:rPr lang="en-US" sz="3200" i="1" dirty="0"/>
              <a:t>Jesus</a:t>
            </a:r>
          </a:p>
        </p:txBody>
      </p:sp>
    </p:spTree>
    <p:extLst>
      <p:ext uri="{BB962C8B-B14F-4D97-AF65-F5344CB8AC3E}">
        <p14:creationId xmlns:p14="http://schemas.microsoft.com/office/powerpoint/2010/main" val="40735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God is pleased with FAITH</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“For by grace you have been saved through faith; and that not of yourselves, it is the gift of God; </a:t>
            </a:r>
            <a:r>
              <a:rPr lang="en-US" sz="2600" b="1" spc="-150" dirty="0">
                <a:latin typeface="Open Sans Semibold"/>
                <a:ea typeface="Verdana" panose="020B0604030504040204" pitchFamily="34" charset="0"/>
                <a:cs typeface="Verdana" panose="020B0604030504040204" pitchFamily="34" charset="0"/>
              </a:rPr>
              <a:t>not as a result of works</a:t>
            </a:r>
            <a:r>
              <a:rPr lang="en-US" sz="2600" spc="-150" dirty="0">
                <a:latin typeface="Open Sans Semibold"/>
                <a:ea typeface="Verdana" panose="020B0604030504040204" pitchFamily="34" charset="0"/>
                <a:cs typeface="Verdana" panose="020B0604030504040204" pitchFamily="34" charset="0"/>
              </a:rPr>
              <a:t>, so that no one may boast. For we are His workmanship, </a:t>
            </a:r>
            <a:r>
              <a:rPr lang="en-US" sz="2600" b="1" spc="-150" dirty="0">
                <a:latin typeface="Open Sans Semibold"/>
                <a:ea typeface="Verdana" panose="020B0604030504040204" pitchFamily="34" charset="0"/>
                <a:cs typeface="Verdana" panose="020B0604030504040204" pitchFamily="34" charset="0"/>
              </a:rPr>
              <a:t>created in Christ Jesus for good works</a:t>
            </a:r>
            <a:r>
              <a:rPr lang="en-US" sz="2600" spc="-150" dirty="0">
                <a:latin typeface="Open Sans Semibold"/>
                <a:ea typeface="Verdana" panose="020B0604030504040204" pitchFamily="34" charset="0"/>
                <a:cs typeface="Verdana" panose="020B0604030504040204" pitchFamily="34" charset="0"/>
              </a:rPr>
              <a:t>, which God prepared beforehand so that we would walk in them.” (Eph. 2:8-10)</a:t>
            </a:r>
          </a:p>
          <a:p>
            <a:pPr algn="just">
              <a:lnSpc>
                <a:spcPct val="114000"/>
              </a:lnSpc>
              <a:spcBef>
                <a:spcPts val="1200"/>
              </a:spcBef>
            </a:pPr>
            <a:endParaRPr lang="en-US" sz="900" spc="-18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80" dirty="0">
                <a:latin typeface="Open Sans Semibold"/>
                <a:ea typeface="Verdana" panose="020B0604030504040204" pitchFamily="34" charset="0"/>
                <a:cs typeface="Verdana" panose="020B0604030504040204" pitchFamily="34" charset="0"/>
              </a:rPr>
              <a:t>And </a:t>
            </a:r>
            <a:r>
              <a:rPr lang="en-US" sz="2600" b="1" spc="-180" dirty="0">
                <a:latin typeface="Open Sans Semibold"/>
                <a:ea typeface="Verdana" panose="020B0604030504040204" pitchFamily="34" charset="0"/>
                <a:cs typeface="Verdana" panose="020B0604030504040204" pitchFamily="34" charset="0"/>
              </a:rPr>
              <a:t>without faith it is impossible to please Him</a:t>
            </a:r>
            <a:r>
              <a:rPr lang="en-US" sz="2600" spc="-180" dirty="0">
                <a:latin typeface="Open Sans Semibold"/>
                <a:ea typeface="Verdana" panose="020B0604030504040204" pitchFamily="34" charset="0"/>
                <a:cs typeface="Verdana" panose="020B0604030504040204" pitchFamily="34" charset="0"/>
              </a:rPr>
              <a:t>, for he who comes to God must believe that He is and that He is a rewarder of those who seek Him.”  (Heb. 11:6)</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rmAutofit/>
          </a:bodyPr>
          <a:lstStyle/>
          <a:p>
            <a:r>
              <a:rPr lang="en-US" sz="3200" dirty="0"/>
              <a:t>3. What will be judged? </a:t>
            </a:r>
            <a:r>
              <a:rPr lang="en-US" sz="3200" i="1" dirty="0"/>
              <a:t>Works and motives</a:t>
            </a:r>
          </a:p>
        </p:txBody>
      </p:sp>
    </p:spTree>
    <p:extLst>
      <p:ext uri="{BB962C8B-B14F-4D97-AF65-F5344CB8AC3E}">
        <p14:creationId xmlns:p14="http://schemas.microsoft.com/office/powerpoint/2010/main" val="50803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2415</Words>
  <Application>Microsoft Office PowerPoint</Application>
  <PresentationFormat>Custom</PresentationFormat>
  <Paragraphs>81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Open Sans</vt:lpstr>
      <vt:lpstr>Open Sans Semibold</vt:lpstr>
      <vt:lpstr>Verdana</vt:lpstr>
      <vt:lpstr>Office Theme</vt:lpstr>
      <vt:lpstr>PowerPoint Presentation</vt:lpstr>
      <vt:lpstr>“And the award goes to…” The Judgment Seat    of Christ (Romans 14:10; 2 Cor. 5:9-10)</vt:lpstr>
      <vt:lpstr>1. Who will be judged? Christians</vt:lpstr>
      <vt:lpstr>2. Who will be judging? Jesus</vt:lpstr>
      <vt:lpstr>2. Who will be judging? Jesus</vt:lpstr>
      <vt:lpstr>2. Who will be judging? Jesus</vt:lpstr>
      <vt:lpstr>2. Who will be judging? Jesus</vt:lpstr>
      <vt:lpstr>2. Who will be judging? Jesus</vt:lpstr>
      <vt:lpstr>3. What will be judged? Works and motives</vt:lpstr>
      <vt:lpstr>3. What will be judged? Works and motives</vt:lpstr>
      <vt:lpstr>3. What will be judged? Works and motives</vt:lpstr>
      <vt:lpstr>3. What will be judged? Works and motives</vt:lpstr>
      <vt:lpstr>3. What will be judged? Works and motives</vt:lpstr>
      <vt:lpstr>3. What will be judged? Works and motives</vt:lpstr>
      <vt:lpstr>3. What will be judged? Works and motives</vt:lpstr>
      <vt:lpstr>4. Why will it be judged? Rewards</vt:lpstr>
      <vt:lpstr>4. Why will it be judged? Rewards</vt:lpstr>
      <vt:lpstr>4. Why will it be judged? Rewards</vt:lpstr>
      <vt:lpstr>4. Why will it be judged? Rewards</vt:lpstr>
      <vt:lpstr>4. Why will it be judged? Rewards</vt:lpstr>
      <vt:lpstr>4. Why will it be judged? Rewards</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23</cp:revision>
  <dcterms:created xsi:type="dcterms:W3CDTF">2017-12-05T12:09:13Z</dcterms:created>
  <dcterms:modified xsi:type="dcterms:W3CDTF">2018-05-24T22:42:33Z</dcterms:modified>
</cp:coreProperties>
</file>