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4" r:id="rId2"/>
    <p:sldId id="259" r:id="rId3"/>
    <p:sldId id="295" r:id="rId4"/>
    <p:sldId id="267" r:id="rId5"/>
    <p:sldId id="296" r:id="rId6"/>
    <p:sldId id="284" r:id="rId7"/>
    <p:sldId id="260" r:id="rId8"/>
    <p:sldId id="285" r:id="rId9"/>
    <p:sldId id="261" r:id="rId10"/>
    <p:sldId id="268" r:id="rId11"/>
    <p:sldId id="269" r:id="rId12"/>
    <p:sldId id="270" r:id="rId13"/>
    <p:sldId id="286" r:id="rId14"/>
    <p:sldId id="287" r:id="rId15"/>
    <p:sldId id="271" r:id="rId16"/>
    <p:sldId id="297" r:id="rId17"/>
    <p:sldId id="272" r:id="rId18"/>
    <p:sldId id="273" r:id="rId19"/>
    <p:sldId id="274" r:id="rId20"/>
    <p:sldId id="288" r:id="rId21"/>
    <p:sldId id="275" r:id="rId22"/>
    <p:sldId id="298" r:id="rId23"/>
    <p:sldId id="262" r:id="rId24"/>
    <p:sldId id="299" r:id="rId25"/>
    <p:sldId id="276" r:id="rId26"/>
    <p:sldId id="277" r:id="rId27"/>
    <p:sldId id="280" r:id="rId28"/>
    <p:sldId id="300" r:id="rId29"/>
    <p:sldId id="278" r:id="rId30"/>
    <p:sldId id="289" r:id="rId31"/>
    <p:sldId id="263" r:id="rId32"/>
    <p:sldId id="301" r:id="rId33"/>
    <p:sldId id="290" r:id="rId34"/>
    <p:sldId id="279" r:id="rId35"/>
    <p:sldId id="264" r:id="rId36"/>
    <p:sldId id="291" r:id="rId37"/>
    <p:sldId id="281" r:id="rId38"/>
    <p:sldId id="302" r:id="rId39"/>
    <p:sldId id="292" r:id="rId40"/>
    <p:sldId id="282" r:id="rId41"/>
    <p:sldId id="293" r:id="rId42"/>
    <p:sldId id="283" r:id="rId43"/>
    <p:sldId id="294" r:id="rId44"/>
    <p:sldId id="303" r:id="rId45"/>
    <p:sldId id="266" r:id="rId46"/>
    <p:sldId id="258" r:id="rId4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21" autoAdjust="0"/>
    <p:restoredTop sz="94660"/>
  </p:normalViewPr>
  <p:slideViewPr>
    <p:cSldViewPr>
      <p:cViewPr varScale="1">
        <p:scale>
          <a:sx n="65" d="100"/>
          <a:sy n="65" d="100"/>
        </p:scale>
        <p:origin x="1002"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l">
              <a:buNone/>
              <a:defRPr sz="1500">
                <a:solidFill>
                  <a:schemeClr val="tx1"/>
                </a:solidFill>
                <a:latin typeface="Open Sans" pitchFamily="34" charset="0"/>
                <a:ea typeface="Open Sans" pitchFamily="34" charset="0"/>
                <a:cs typeface="Open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800" b="1">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5/24/2018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CA8A7C-830C-404F-95F4-7D3C201EFF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61838" cy="6858000"/>
          </a:xfrm>
        </p:spPr>
      </p:pic>
    </p:spTree>
    <p:extLst>
      <p:ext uri="{BB962C8B-B14F-4D97-AF65-F5344CB8AC3E}">
        <p14:creationId xmlns:p14="http://schemas.microsoft.com/office/powerpoint/2010/main" val="394636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Bad guy #1 – the DRAGON</a:t>
            </a:r>
          </a:p>
          <a:p>
            <a:pPr algn="just">
              <a:lnSpc>
                <a:spcPct val="114000"/>
              </a:lnSpc>
              <a:spcBef>
                <a:spcPts val="1200"/>
              </a:spcBef>
            </a:pPr>
            <a:r>
              <a:rPr lang="en-US" sz="2600" spc="-150" dirty="0">
                <a:latin typeface="Open Sans Semibold"/>
              </a:rPr>
              <a:t>“Then another sign appeared in heaven: and behold, </a:t>
            </a:r>
            <a:r>
              <a:rPr lang="en-US" sz="2600" b="1" spc="-150" dirty="0">
                <a:latin typeface="Open Sans Semibold"/>
              </a:rPr>
              <a:t>a great red dragon </a:t>
            </a:r>
            <a:r>
              <a:rPr lang="en-US" sz="2600" spc="-150" dirty="0">
                <a:latin typeface="Open Sans Semibold"/>
              </a:rPr>
              <a:t>having seven heads and ten horns, and on his heads were seven </a:t>
            </a:r>
            <a:r>
              <a:rPr lang="en-US" sz="2600" b="1" spc="-150" dirty="0">
                <a:latin typeface="Open Sans Semibold"/>
              </a:rPr>
              <a:t>diadems</a:t>
            </a:r>
            <a:r>
              <a:rPr lang="en-US" sz="2600" spc="-150" dirty="0">
                <a:latin typeface="Open Sans Semibold"/>
              </a:rPr>
              <a:t>.”</a:t>
            </a:r>
            <a:r>
              <a:rPr lang="en-US" sz="2600" spc="-150" dirty="0">
                <a:latin typeface="Open Sans Semibold"/>
                <a:ea typeface="Verdana" panose="020B0604030504040204" pitchFamily="34" charset="0"/>
                <a:cs typeface="Verdana" panose="020B0604030504040204" pitchFamily="34" charset="0"/>
              </a:rPr>
              <a:t> (Rev. 12:3)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 beast which I saw was like a leopard, and his feet were like those of a bear, and his mouth like the mouth of a lion. And </a:t>
            </a:r>
            <a:r>
              <a:rPr lang="en-US" sz="2600" b="1" spc="-150" dirty="0">
                <a:latin typeface="Open Sans Semibold"/>
                <a:ea typeface="Verdana" panose="020B0604030504040204" pitchFamily="34" charset="0"/>
                <a:cs typeface="Verdana" panose="020B0604030504040204" pitchFamily="34" charset="0"/>
              </a:rPr>
              <a:t>the dragon gave him his power and his throne and great authority</a:t>
            </a:r>
            <a:r>
              <a:rPr lang="en-US" sz="2600" spc="-150" dirty="0">
                <a:latin typeface="Open Sans Semibold"/>
                <a:ea typeface="Verdana" panose="020B0604030504040204" pitchFamily="34" charset="0"/>
                <a:cs typeface="Verdana" panose="020B0604030504040204" pitchFamily="34" charset="0"/>
              </a:rPr>
              <a:t>.” (Rev. 13:2)</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87868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363200" cy="4572000"/>
          </a:xfrm>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“Children, it is the last hour; and just as you heard that </a:t>
            </a:r>
            <a:r>
              <a:rPr lang="en-US" sz="2600" b="1" spc="-150" dirty="0">
                <a:latin typeface="Open Sans Semibold"/>
                <a:ea typeface="Verdana" panose="020B0604030504040204" pitchFamily="34" charset="0"/>
                <a:cs typeface="Verdana" panose="020B0604030504040204" pitchFamily="34" charset="0"/>
              </a:rPr>
              <a:t>Antichrist is coming</a:t>
            </a:r>
            <a:r>
              <a:rPr lang="en-US" sz="2600" spc="-150" dirty="0">
                <a:latin typeface="Open Sans Semibold"/>
                <a:ea typeface="Verdana" panose="020B0604030504040204" pitchFamily="34" charset="0"/>
                <a:cs typeface="Verdana" panose="020B0604030504040204" pitchFamily="34" charset="0"/>
              </a:rPr>
              <a:t>, even now </a:t>
            </a:r>
            <a:r>
              <a:rPr lang="en-US" sz="2600" b="1" spc="-150" dirty="0">
                <a:latin typeface="Open Sans Semibold"/>
                <a:ea typeface="Verdana" panose="020B0604030504040204" pitchFamily="34" charset="0"/>
                <a:cs typeface="Verdana" panose="020B0604030504040204" pitchFamily="34" charset="0"/>
              </a:rPr>
              <a:t>many antichrists have appeared</a:t>
            </a:r>
            <a:r>
              <a:rPr lang="en-US" sz="2600" spc="-150" dirty="0">
                <a:latin typeface="Open Sans Semibold"/>
                <a:ea typeface="Verdana" panose="020B0604030504040204" pitchFamily="34" charset="0"/>
                <a:cs typeface="Verdana" panose="020B0604030504040204" pitchFamily="34" charset="0"/>
              </a:rPr>
              <a:t>; from this we know that it is the last hour.” (1 John 2:18)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came to His own, and those who were His own </a:t>
            </a:r>
            <a:r>
              <a:rPr lang="en-US" sz="2600" b="1" spc="-150" dirty="0">
                <a:latin typeface="Open Sans Semibold"/>
                <a:ea typeface="Verdana" panose="020B0604030504040204" pitchFamily="34" charset="0"/>
                <a:cs typeface="Verdana" panose="020B0604030504040204" pitchFamily="34" charset="0"/>
              </a:rPr>
              <a:t>did not receive Him</a:t>
            </a:r>
            <a:r>
              <a:rPr lang="en-US" sz="2600" spc="-150" dirty="0">
                <a:latin typeface="Open Sans Semibold"/>
                <a:ea typeface="Verdana" panose="020B0604030504040204" pitchFamily="34" charset="0"/>
                <a:cs typeface="Verdana" panose="020B0604030504040204" pitchFamily="34" charset="0"/>
              </a:rPr>
              <a:t>.”       (John 1:11)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“Let no one in any way deceive you, for it will not come unless the apostasy comes first, and </a:t>
            </a:r>
            <a:r>
              <a:rPr lang="en-US" sz="2600" b="1" spc="-150" dirty="0">
                <a:latin typeface="Open Sans Semibold"/>
                <a:ea typeface="Verdana" panose="020B0604030504040204" pitchFamily="34" charset="0"/>
                <a:cs typeface="Verdana" panose="020B0604030504040204" pitchFamily="34" charset="0"/>
              </a:rPr>
              <a:t>the man of lawlessness </a:t>
            </a:r>
            <a:r>
              <a:rPr lang="en-US" sz="2600" spc="-150" dirty="0">
                <a:latin typeface="Open Sans Semibold"/>
                <a:ea typeface="Verdana" panose="020B0604030504040204" pitchFamily="34" charset="0"/>
                <a:cs typeface="Verdana" panose="020B0604030504040204" pitchFamily="34" charset="0"/>
              </a:rPr>
              <a:t>is revealed, the </a:t>
            </a:r>
            <a:r>
              <a:rPr lang="en-US" sz="2600" b="1" spc="-150" dirty="0">
                <a:latin typeface="Open Sans Semibold"/>
                <a:ea typeface="Verdana" panose="020B0604030504040204" pitchFamily="34" charset="0"/>
                <a:cs typeface="Verdana" panose="020B0604030504040204" pitchFamily="34" charset="0"/>
              </a:rPr>
              <a:t>son of destruction</a:t>
            </a:r>
            <a:r>
              <a:rPr lang="en-US" sz="2600" spc="-150" dirty="0">
                <a:latin typeface="Open Sans Semibold"/>
                <a:ea typeface="Verdana" panose="020B0604030504040204" pitchFamily="34" charset="0"/>
                <a:cs typeface="Verdana" panose="020B0604030504040204" pitchFamily="34" charset="0"/>
              </a:rPr>
              <a:t>.”  (2 Thess. 2:3)</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8624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“While I was with them, I was keeping them in Your name which You have given Me; and I guarded them and not one of them perished but </a:t>
            </a:r>
            <a:r>
              <a:rPr lang="en-US" sz="2600" b="1" spc="-150" dirty="0">
                <a:latin typeface="Open Sans Semibold"/>
                <a:ea typeface="Verdana" panose="020B0604030504040204" pitchFamily="34" charset="0"/>
                <a:cs typeface="Verdana" panose="020B0604030504040204" pitchFamily="34" charset="0"/>
              </a:rPr>
              <a:t>the son of perdition</a:t>
            </a:r>
            <a:r>
              <a:rPr lang="en-US" sz="2600" spc="-150" dirty="0">
                <a:latin typeface="Open Sans Semibold"/>
                <a:ea typeface="Verdana" panose="020B0604030504040204" pitchFamily="34" charset="0"/>
                <a:cs typeface="Verdana" panose="020B0604030504040204" pitchFamily="34" charset="0"/>
              </a:rPr>
              <a:t>, so that the Scripture would be fulfilled.” (John 17:12)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after the sixty-two weeks the Messiah will be cut off and have nothing, and the people of </a:t>
            </a:r>
            <a:r>
              <a:rPr lang="en-US" sz="2600" b="1" spc="-150" dirty="0">
                <a:latin typeface="Open Sans Semibold"/>
                <a:ea typeface="Verdana" panose="020B0604030504040204" pitchFamily="34" charset="0"/>
                <a:cs typeface="Verdana" panose="020B0604030504040204" pitchFamily="34" charset="0"/>
              </a:rPr>
              <a:t>the prince who is to come </a:t>
            </a:r>
            <a:r>
              <a:rPr lang="en-US" sz="2600" spc="-150" dirty="0">
                <a:latin typeface="Open Sans Semibold"/>
                <a:ea typeface="Verdana" panose="020B0604030504040204" pitchFamily="34" charset="0"/>
                <a:cs typeface="Verdana" panose="020B0604030504040204" pitchFamily="34" charset="0"/>
              </a:rPr>
              <a:t>will destroy the city and the sanctuary. And its end will come with a flood; even to the end there will be war; desolations are determined.” (Dan. 9:26)</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25794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causes all, the small and the great, and the rich and the poor, and the free men and the slaves, to be given </a:t>
            </a:r>
            <a:r>
              <a:rPr lang="en-US" sz="2600" b="1" spc="-150" dirty="0">
                <a:latin typeface="Open Sans Semibold"/>
                <a:ea typeface="Verdana" panose="020B0604030504040204" pitchFamily="34" charset="0"/>
                <a:cs typeface="Verdana" panose="020B0604030504040204" pitchFamily="34" charset="0"/>
              </a:rPr>
              <a:t>a mark on their right hand or on their forehead</a:t>
            </a:r>
            <a:r>
              <a:rPr lang="en-US" sz="2600" spc="-150" dirty="0">
                <a:latin typeface="Open Sans Semibold"/>
                <a:ea typeface="Verdana" panose="020B0604030504040204" pitchFamily="34" charset="0"/>
                <a:cs typeface="Verdana" panose="020B0604030504040204" pitchFamily="34" charset="0"/>
              </a:rPr>
              <a:t>, and he provides that </a:t>
            </a:r>
            <a:r>
              <a:rPr lang="en-US" sz="2600" b="1" spc="-150" dirty="0">
                <a:latin typeface="Open Sans Semibold"/>
                <a:ea typeface="Verdana" panose="020B0604030504040204" pitchFamily="34" charset="0"/>
                <a:cs typeface="Verdana" panose="020B0604030504040204" pitchFamily="34" charset="0"/>
              </a:rPr>
              <a:t>no one will be able to buy or to sell, except the one who has the mark</a:t>
            </a:r>
            <a:r>
              <a:rPr lang="en-US" sz="2600" spc="-150" dirty="0">
                <a:latin typeface="Open Sans Semibold"/>
                <a:ea typeface="Verdana" panose="020B0604030504040204" pitchFamily="34" charset="0"/>
                <a:cs typeface="Verdana" panose="020B0604030504040204" pitchFamily="34" charset="0"/>
              </a:rPr>
              <a:t>, either the name of the beast or the number of his name. Here is wisdom. Let him who has understanding calculate </a:t>
            </a:r>
            <a:r>
              <a:rPr lang="en-US" sz="2600" b="1" spc="-150" dirty="0">
                <a:latin typeface="Open Sans Semibold"/>
                <a:ea typeface="Verdana" panose="020B0604030504040204" pitchFamily="34" charset="0"/>
                <a:cs typeface="Verdana" panose="020B0604030504040204" pitchFamily="34" charset="0"/>
              </a:rPr>
              <a:t>the number of the beast</a:t>
            </a:r>
            <a:r>
              <a:rPr lang="en-US" sz="2600" spc="-150" dirty="0">
                <a:latin typeface="Open Sans Semibold"/>
                <a:ea typeface="Verdana" panose="020B0604030504040204" pitchFamily="34" charset="0"/>
                <a:cs typeface="Verdana" panose="020B0604030504040204" pitchFamily="34" charset="0"/>
              </a:rPr>
              <a:t>, for the number is that of a man; and his number is </a:t>
            </a:r>
            <a:r>
              <a:rPr lang="en-US" sz="2600" b="1" spc="-150" dirty="0">
                <a:latin typeface="Open Sans Semibold"/>
                <a:ea typeface="Verdana" panose="020B0604030504040204" pitchFamily="34" charset="0"/>
                <a:cs typeface="Verdana" panose="020B0604030504040204" pitchFamily="34" charset="0"/>
              </a:rPr>
              <a:t>six hundred and sixty-six </a:t>
            </a:r>
            <a:r>
              <a:rPr lang="en-US" sz="2600" spc="-150" dirty="0">
                <a:latin typeface="Open Sans Semibold"/>
                <a:ea typeface="Verdana" panose="020B0604030504040204" pitchFamily="34" charset="0"/>
                <a:cs typeface="Verdana" panose="020B0604030504040204" pitchFamily="34" charset="0"/>
              </a:rPr>
              <a:t>.” (Rev. 13:16-18)</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10507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“…If anyone worships the beast and his image, and receives a mark on his forehead or on his hand, </a:t>
            </a:r>
            <a:r>
              <a:rPr lang="en-US" sz="2600" b="1" spc="-150" dirty="0">
                <a:latin typeface="Open Sans Semibold"/>
                <a:ea typeface="Verdana" panose="020B0604030504040204" pitchFamily="34" charset="0"/>
                <a:cs typeface="Verdana" panose="020B0604030504040204" pitchFamily="34" charset="0"/>
              </a:rPr>
              <a:t>he also will drink of the wine of the wrath of God</a:t>
            </a:r>
            <a:r>
              <a:rPr lang="en-US" sz="2600" spc="-150" dirty="0">
                <a:latin typeface="Open Sans Semibold"/>
                <a:ea typeface="Verdana" panose="020B0604030504040204" pitchFamily="34" charset="0"/>
                <a:cs typeface="Verdana" panose="020B0604030504040204" pitchFamily="34" charset="0"/>
              </a:rPr>
              <a:t>, which is mixed in full strength in the cup of His anger; and he will be tormented with fire and brimstone in the presence of the holy angels and in the presence of the Lamb. And the smoke of their torment goes up forever and ever; they have no rest day and night, </a:t>
            </a:r>
            <a:r>
              <a:rPr lang="en-US" sz="2600" b="1" spc="-150" dirty="0">
                <a:latin typeface="Open Sans Semibold"/>
                <a:ea typeface="Verdana" panose="020B0604030504040204" pitchFamily="34" charset="0"/>
                <a:cs typeface="Verdana" panose="020B0604030504040204" pitchFamily="34" charset="0"/>
              </a:rPr>
              <a:t>those who worship the beast and his image, and whoever receives the mark of his name</a:t>
            </a:r>
            <a:r>
              <a:rPr lang="en-US" sz="2600" spc="-150" dirty="0">
                <a:latin typeface="Open Sans Semibold"/>
                <a:ea typeface="Verdana" panose="020B0604030504040204" pitchFamily="34" charset="0"/>
                <a:cs typeface="Verdana" panose="020B0604030504040204" pitchFamily="34" charset="0"/>
              </a:rPr>
              <a:t>.” (Rev. 14:9-11)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“Here is the </a:t>
            </a:r>
            <a:r>
              <a:rPr lang="en-US" sz="2600" b="1" spc="-150" dirty="0">
                <a:latin typeface="Open Sans Semibold"/>
                <a:ea typeface="Verdana" panose="020B0604030504040204" pitchFamily="34" charset="0"/>
                <a:cs typeface="Verdana" panose="020B0604030504040204" pitchFamily="34" charset="0"/>
              </a:rPr>
              <a:t>perseverance of the saints </a:t>
            </a:r>
            <a:r>
              <a:rPr lang="en-US" sz="2600" spc="-150" dirty="0">
                <a:latin typeface="Open Sans Semibold"/>
                <a:ea typeface="Verdana" panose="020B0604030504040204" pitchFamily="34" charset="0"/>
                <a:cs typeface="Verdana" panose="020B0604030504040204" pitchFamily="34" charset="0"/>
              </a:rPr>
              <a:t>who keep the commandments of God and their faith in Jesus.” (Rev. 14:12)</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19845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 saw one of his heads </a:t>
            </a:r>
            <a:r>
              <a:rPr lang="en-US" sz="2600" b="1" spc="-150" dirty="0">
                <a:latin typeface="Open Sans Semibold"/>
                <a:ea typeface="Verdana" panose="020B0604030504040204" pitchFamily="34" charset="0"/>
                <a:cs typeface="Verdana" panose="020B0604030504040204" pitchFamily="34" charset="0"/>
              </a:rPr>
              <a:t>as if it had been slain</a:t>
            </a:r>
            <a:r>
              <a:rPr lang="en-US" sz="2600" spc="-150" dirty="0">
                <a:latin typeface="Open Sans Semibold"/>
                <a:ea typeface="Verdana" panose="020B0604030504040204" pitchFamily="34" charset="0"/>
                <a:cs typeface="Verdana" panose="020B0604030504040204" pitchFamily="34" charset="0"/>
              </a:rPr>
              <a:t>, and his </a:t>
            </a:r>
            <a:r>
              <a:rPr lang="en-US" sz="2600" b="1" spc="-150" dirty="0">
                <a:latin typeface="Open Sans Semibold"/>
                <a:ea typeface="Verdana" panose="020B0604030504040204" pitchFamily="34" charset="0"/>
                <a:cs typeface="Verdana" panose="020B0604030504040204" pitchFamily="34" charset="0"/>
              </a:rPr>
              <a:t>fatal wound was healed</a:t>
            </a:r>
            <a:r>
              <a:rPr lang="en-US" sz="2600" spc="-150" dirty="0">
                <a:latin typeface="Open Sans Semibold"/>
                <a:ea typeface="Verdana" panose="020B0604030504040204" pitchFamily="34" charset="0"/>
                <a:cs typeface="Verdana" panose="020B0604030504040204" pitchFamily="34" charset="0"/>
              </a:rPr>
              <a:t>. And the whole earth was amazed and followed after the beast.” (Rev. 13:3)</a:t>
            </a: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169644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70" dirty="0">
                <a:latin typeface="Open Sans Semibold"/>
                <a:ea typeface="Verdana" panose="020B0604030504040204" pitchFamily="34" charset="0"/>
                <a:cs typeface="Verdana" panose="020B0604030504040204" pitchFamily="34" charset="0"/>
              </a:rPr>
              <a:t>“They worshiped the dragon because he gave his authority to the beast; and they </a:t>
            </a:r>
            <a:r>
              <a:rPr lang="en-US" sz="2600" b="1" spc="-170" dirty="0">
                <a:latin typeface="Open Sans Semibold"/>
                <a:ea typeface="Verdana" panose="020B0604030504040204" pitchFamily="34" charset="0"/>
                <a:cs typeface="Verdana" panose="020B0604030504040204" pitchFamily="34" charset="0"/>
              </a:rPr>
              <a:t>worshiped the beast</a:t>
            </a:r>
            <a:r>
              <a:rPr lang="en-US" sz="2600" spc="-170" dirty="0">
                <a:latin typeface="Open Sans Semibold"/>
                <a:ea typeface="Verdana" panose="020B0604030504040204" pitchFamily="34" charset="0"/>
                <a:cs typeface="Verdana" panose="020B0604030504040204" pitchFamily="34" charset="0"/>
              </a:rPr>
              <a:t>, saying, “Who is like the beast, and who is able to wage war with him?”… He exercises all the authority of the first beast in his presence. And he makes the earth and those who dwell in it </a:t>
            </a:r>
            <a:r>
              <a:rPr lang="en-US" sz="2600" b="1" spc="-170" dirty="0">
                <a:latin typeface="Open Sans Semibold"/>
                <a:ea typeface="Verdana" panose="020B0604030504040204" pitchFamily="34" charset="0"/>
                <a:cs typeface="Verdana" panose="020B0604030504040204" pitchFamily="34" charset="0"/>
              </a:rPr>
              <a:t>to worship the first beast</a:t>
            </a:r>
            <a:r>
              <a:rPr lang="en-US" sz="2600" spc="-170" dirty="0">
                <a:latin typeface="Open Sans Semibold"/>
                <a:ea typeface="Verdana" panose="020B0604030504040204" pitchFamily="34" charset="0"/>
                <a:cs typeface="Verdana" panose="020B0604030504040204" pitchFamily="34" charset="0"/>
              </a:rPr>
              <a:t>, whose fatal wound was healed… And it was given to him to give breath to the image of the beast, so that the image of the beast would even speak and cause </a:t>
            </a:r>
            <a:r>
              <a:rPr lang="en-US" sz="2600" b="1" spc="-170" dirty="0">
                <a:latin typeface="Open Sans Semibold"/>
                <a:ea typeface="Verdana" panose="020B0604030504040204" pitchFamily="34" charset="0"/>
                <a:cs typeface="Verdana" panose="020B0604030504040204" pitchFamily="34" charset="0"/>
              </a:rPr>
              <a:t>as many as do not worship the image of the beast to be killed</a:t>
            </a:r>
            <a:r>
              <a:rPr lang="en-US" sz="2600" spc="-170" dirty="0">
                <a:latin typeface="Open Sans Semibold"/>
                <a:ea typeface="Verdana" panose="020B0604030504040204" pitchFamily="34" charset="0"/>
                <a:cs typeface="Verdana" panose="020B0604030504040204" pitchFamily="34" charset="0"/>
              </a:rPr>
              <a:t>.” (Rev. 13:4, 12, 15)</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132376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#2 – the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when you see </a:t>
            </a:r>
            <a:r>
              <a:rPr lang="en-US" sz="2600" b="1" spc="-150" dirty="0">
                <a:latin typeface="Open Sans Semibold"/>
                <a:ea typeface="Verdana" panose="020B0604030504040204" pitchFamily="34" charset="0"/>
                <a:cs typeface="Verdana" panose="020B0604030504040204" pitchFamily="34" charset="0"/>
              </a:rPr>
              <a:t>the ABOMINATION OF DESOLATION </a:t>
            </a:r>
            <a:r>
              <a:rPr lang="en-US" sz="2600" spc="-150" dirty="0">
                <a:latin typeface="Open Sans Semibold"/>
                <a:ea typeface="Verdana" panose="020B0604030504040204" pitchFamily="34" charset="0"/>
                <a:cs typeface="Verdana" panose="020B0604030504040204" pitchFamily="34" charset="0"/>
              </a:rPr>
              <a:t>which was spoken of through Daniel the prophet, standing in the holy place…” (Matt. 24:15)</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“…who opposes and </a:t>
            </a:r>
            <a:r>
              <a:rPr lang="en-US" sz="2600" b="1" spc="-150" dirty="0">
                <a:latin typeface="Open Sans Semibold"/>
                <a:ea typeface="Verdana" panose="020B0604030504040204" pitchFamily="34" charset="0"/>
                <a:cs typeface="Verdana" panose="020B0604030504040204" pitchFamily="34" charset="0"/>
              </a:rPr>
              <a:t>exalts himself above every so-called god or object of worship</a:t>
            </a:r>
            <a:r>
              <a:rPr lang="en-US" sz="2600" spc="-150" dirty="0">
                <a:latin typeface="Open Sans Semibold"/>
                <a:ea typeface="Verdana" panose="020B0604030504040204" pitchFamily="34" charset="0"/>
                <a:cs typeface="Verdana" panose="020B0604030504040204" pitchFamily="34" charset="0"/>
              </a:rPr>
              <a:t>, so that he takes his seat in the temple of God, </a:t>
            </a:r>
            <a:r>
              <a:rPr lang="en-US" sz="2600" b="1" spc="-150" dirty="0">
                <a:latin typeface="Open Sans Semibold"/>
                <a:ea typeface="Verdana" panose="020B0604030504040204" pitchFamily="34" charset="0"/>
                <a:cs typeface="Verdana" panose="020B0604030504040204" pitchFamily="34" charset="0"/>
              </a:rPr>
              <a:t>displaying himself as being God</a:t>
            </a:r>
            <a:r>
              <a:rPr lang="en-US" sz="2600" spc="-150" dirty="0">
                <a:latin typeface="Open Sans Semibold"/>
                <a:ea typeface="Verdana" panose="020B0604030504040204" pitchFamily="34" charset="0"/>
                <a:cs typeface="Verdana" panose="020B0604030504040204" pitchFamily="34" charset="0"/>
              </a:rPr>
              <a:t>.” (2 Thess. 2:4)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“It was also given to him to make war with the saints and to overcome them, and </a:t>
            </a:r>
            <a:r>
              <a:rPr lang="en-US" sz="2600" b="1" spc="-150" dirty="0">
                <a:latin typeface="Open Sans Semibold"/>
                <a:ea typeface="Verdana" panose="020B0604030504040204" pitchFamily="34" charset="0"/>
                <a:cs typeface="Verdana" panose="020B0604030504040204" pitchFamily="34" charset="0"/>
              </a:rPr>
              <a:t>authority over every tribe and people and tongue and nation </a:t>
            </a:r>
            <a:r>
              <a:rPr lang="en-US" sz="2600" spc="-150" dirty="0">
                <a:latin typeface="Open Sans Semibold"/>
                <a:ea typeface="Verdana" panose="020B0604030504040204" pitchFamily="34" charset="0"/>
                <a:cs typeface="Verdana" panose="020B0604030504040204" pitchFamily="34" charset="0"/>
              </a:rPr>
              <a:t>was given to him.” (Rev. 13:7)</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73393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#3 – another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 saw </a:t>
            </a:r>
            <a:r>
              <a:rPr lang="en-US" sz="2600" b="1" spc="-150" dirty="0">
                <a:latin typeface="Open Sans Semibold"/>
                <a:ea typeface="Verdana" panose="020B0604030504040204" pitchFamily="34" charset="0"/>
                <a:cs typeface="Verdana" panose="020B0604030504040204" pitchFamily="34" charset="0"/>
              </a:rPr>
              <a:t>another beast </a:t>
            </a:r>
            <a:r>
              <a:rPr lang="en-US" sz="2600" spc="-150" dirty="0">
                <a:latin typeface="Open Sans Semibold"/>
                <a:ea typeface="Verdana" panose="020B0604030504040204" pitchFamily="34" charset="0"/>
                <a:cs typeface="Verdana" panose="020B0604030504040204" pitchFamily="34" charset="0"/>
              </a:rPr>
              <a:t>coming up out of the earth; and he had </a:t>
            </a:r>
            <a:r>
              <a:rPr lang="en-US" sz="2600" b="1" spc="-150" dirty="0">
                <a:latin typeface="Open Sans Semibold"/>
                <a:ea typeface="Verdana" panose="020B0604030504040204" pitchFamily="34" charset="0"/>
                <a:cs typeface="Verdana" panose="020B0604030504040204" pitchFamily="34" charset="0"/>
              </a:rPr>
              <a:t>two horns like a lamb</a:t>
            </a:r>
            <a:r>
              <a:rPr lang="en-US" sz="2600" spc="-150" dirty="0">
                <a:latin typeface="Open Sans Semibold"/>
                <a:ea typeface="Verdana" panose="020B0604030504040204" pitchFamily="34" charset="0"/>
                <a:cs typeface="Verdana" panose="020B0604030504040204" pitchFamily="34" charset="0"/>
              </a:rPr>
              <a:t> and he </a:t>
            </a:r>
            <a:r>
              <a:rPr lang="en-US" sz="2600" b="1" spc="-150" dirty="0">
                <a:latin typeface="Open Sans Semibold"/>
                <a:ea typeface="Verdana" panose="020B0604030504040204" pitchFamily="34" charset="0"/>
                <a:cs typeface="Verdana" panose="020B0604030504040204" pitchFamily="34" charset="0"/>
              </a:rPr>
              <a:t>spoke as a dragon</a:t>
            </a:r>
            <a:r>
              <a:rPr lang="en-US" sz="2600" spc="-150" dirty="0">
                <a:latin typeface="Open Sans Semibold"/>
                <a:ea typeface="Verdana" panose="020B0604030504040204" pitchFamily="34" charset="0"/>
                <a:cs typeface="Verdana" panose="020B0604030504040204" pitchFamily="34" charset="0"/>
              </a:rPr>
              <a:t>.” (Rev. 13:11)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“Beware of the </a:t>
            </a:r>
            <a:r>
              <a:rPr lang="en-US" sz="2600" b="1" spc="-150" dirty="0">
                <a:latin typeface="Open Sans Semibold"/>
                <a:ea typeface="Verdana" panose="020B0604030504040204" pitchFamily="34" charset="0"/>
                <a:cs typeface="Verdana" panose="020B0604030504040204" pitchFamily="34" charset="0"/>
              </a:rPr>
              <a:t>false prophets</a:t>
            </a:r>
            <a:r>
              <a:rPr lang="en-US" sz="2600" spc="-150" dirty="0">
                <a:latin typeface="Open Sans Semibold"/>
                <a:ea typeface="Verdana" panose="020B0604030504040204" pitchFamily="34" charset="0"/>
                <a:cs typeface="Verdana" panose="020B0604030504040204" pitchFamily="34" charset="0"/>
              </a:rPr>
              <a:t>, who come to you in </a:t>
            </a:r>
            <a:r>
              <a:rPr lang="en-US" sz="2600" b="1" spc="-150" dirty="0">
                <a:latin typeface="Open Sans Semibold"/>
                <a:ea typeface="Verdana" panose="020B0604030504040204" pitchFamily="34" charset="0"/>
                <a:cs typeface="Verdana" panose="020B0604030504040204" pitchFamily="34" charset="0"/>
              </a:rPr>
              <a:t>sheep's clothing</a:t>
            </a:r>
            <a:r>
              <a:rPr lang="en-US" sz="2600" spc="-150" dirty="0">
                <a:latin typeface="Open Sans Semibold"/>
                <a:ea typeface="Verdana" panose="020B0604030504040204" pitchFamily="34" charset="0"/>
                <a:cs typeface="Verdana" panose="020B0604030504040204" pitchFamily="34" charset="0"/>
              </a:rPr>
              <a:t>, but inwardly are ravenous wolves. You will </a:t>
            </a:r>
            <a:r>
              <a:rPr lang="en-US" sz="2600" b="1" spc="-150" dirty="0">
                <a:latin typeface="Open Sans Semibold"/>
                <a:ea typeface="Verdana" panose="020B0604030504040204" pitchFamily="34" charset="0"/>
                <a:cs typeface="Verdana" panose="020B0604030504040204" pitchFamily="34" charset="0"/>
              </a:rPr>
              <a:t>know them by their fruits</a:t>
            </a:r>
            <a:r>
              <a:rPr lang="en-US" sz="2600" spc="-150" dirty="0">
                <a:latin typeface="Open Sans Semibold"/>
                <a:ea typeface="Verdana" panose="020B0604030504040204" pitchFamily="34" charset="0"/>
                <a:cs typeface="Verdana" panose="020B0604030504040204" pitchFamily="34" charset="0"/>
              </a:rPr>
              <a:t>. Grapes are not gathered from thorn bushes nor figs from thistles, are they?” (Matt. 7:15-16)</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 saw coming out of the mouth of the dragon and out of the mouth of the beast and out of the mouth of </a:t>
            </a:r>
            <a:r>
              <a:rPr lang="en-US" sz="2600" b="1" spc="-150" dirty="0">
                <a:latin typeface="Open Sans Semibold"/>
                <a:ea typeface="Verdana" panose="020B0604030504040204" pitchFamily="34" charset="0"/>
                <a:cs typeface="Verdana" panose="020B0604030504040204" pitchFamily="34" charset="0"/>
              </a:rPr>
              <a:t>the false prophet</a:t>
            </a:r>
            <a:r>
              <a:rPr lang="en-US" sz="2600" spc="-150" dirty="0">
                <a:latin typeface="Open Sans Semibold"/>
                <a:ea typeface="Verdana" panose="020B0604030504040204" pitchFamily="34" charset="0"/>
                <a:cs typeface="Verdana" panose="020B0604030504040204" pitchFamily="34" charset="0"/>
              </a:rPr>
              <a:t>, three unclean spirits like frogs.” (Rev. 16:13)</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99515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Bad guy #3 – another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a:t>
            </a:r>
            <a:r>
              <a:rPr lang="en-US" sz="2600" b="1" spc="-150" dirty="0">
                <a:latin typeface="Open Sans Semibold"/>
                <a:ea typeface="Verdana" panose="020B0604030504040204" pitchFamily="34" charset="0"/>
                <a:cs typeface="Verdana" panose="020B0604030504040204" pitchFamily="34" charset="0"/>
              </a:rPr>
              <a:t>performs great signs</a:t>
            </a:r>
            <a:r>
              <a:rPr lang="en-US" sz="2600" spc="-150" dirty="0">
                <a:latin typeface="Open Sans Semibold"/>
                <a:ea typeface="Verdana" panose="020B0604030504040204" pitchFamily="34" charset="0"/>
                <a:cs typeface="Verdana" panose="020B0604030504040204" pitchFamily="34" charset="0"/>
              </a:rPr>
              <a:t>, so that he even </a:t>
            </a:r>
            <a:r>
              <a:rPr lang="en-US" sz="2600" b="1" spc="-150" dirty="0">
                <a:latin typeface="Open Sans Semibold"/>
                <a:ea typeface="Verdana" panose="020B0604030504040204" pitchFamily="34" charset="0"/>
                <a:cs typeface="Verdana" panose="020B0604030504040204" pitchFamily="34" charset="0"/>
              </a:rPr>
              <a:t>makes fire come down out of heaven </a:t>
            </a:r>
            <a:r>
              <a:rPr lang="en-US" sz="2600" spc="-150" dirty="0">
                <a:latin typeface="Open Sans Semibold"/>
                <a:ea typeface="Verdana" panose="020B0604030504040204" pitchFamily="34" charset="0"/>
                <a:cs typeface="Verdana" panose="020B0604030504040204" pitchFamily="34" charset="0"/>
              </a:rPr>
              <a:t>to the earth in the presence of men.” (Rev. 13:13)</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you call on the name of your god, and I will call on the name of the LORD, and the God who answers by fire, He is God." … When midday was past, they raved until the time of the offering of the evening sacrifice; but there was no voice, no one answered, and no one paid attention.” (1 Kings 18:24, 29)</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246961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“Nobody knows the trouble I’ve seen…”</a:t>
            </a:r>
            <a:br>
              <a:rPr lang="en-US" sz="3200" dirty="0"/>
            </a:br>
            <a:r>
              <a:rPr lang="en-US" sz="3200" dirty="0"/>
              <a:t>			   The Tribulation (Revelation 4-19)</a:t>
            </a:r>
          </a:p>
        </p:txBody>
      </p:sp>
      <p:sp>
        <p:nvSpPr>
          <p:cNvPr id="5" name="TextBox 4"/>
          <p:cNvSpPr txBox="1"/>
          <p:nvPr/>
        </p:nvSpPr>
        <p:spPr>
          <a:xfrm>
            <a:off x="1204119" y="1447800"/>
            <a:ext cx="10591800" cy="4893647"/>
          </a:xfrm>
          <a:prstGeom prst="rect">
            <a:avLst/>
          </a:prstGeom>
          <a:solidFill>
            <a:schemeClr val="accent5">
              <a:lumMod val="75000"/>
            </a:schemeClr>
          </a:solidFill>
          <a:effectLst>
            <a:softEdge rad="63500"/>
          </a:effectLst>
        </p:spPr>
        <p:txBody>
          <a:bodyPr wrap="square">
            <a:spAutoFit/>
          </a:bodyPr>
          <a:lstStyle/>
          <a:p>
            <a:pPr marL="174625"/>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“I was maybe 8.  My dad worked at a bank in San Mateo, [California], and he was making some photocopies for me in his office.  He came home and forgot them.  We went back after dinner to retrieve my homework.  I just </a:t>
            </a:r>
            <a:r>
              <a:rPr lang="en-US" sz="2600" i="1" dirty="0">
                <a:solidFill>
                  <a:schemeClr val="bg1"/>
                </a:solidFill>
                <a:latin typeface="Verdana" panose="020B0604030504040204" pitchFamily="34" charset="0"/>
                <a:ea typeface="Verdana" panose="020B0604030504040204" pitchFamily="34" charset="0"/>
                <a:cs typeface="Verdana" panose="020B0604030504040204" pitchFamily="34" charset="0"/>
              </a:rPr>
              <a:t>had</a:t>
            </a:r>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 to go play in the vault!  But there was a slight problem ... the bank was closed, and the vault locked. I KNOW!!  I will turn this dial ... say the magic words ..."OPEN SESAME!", and just like magic, the door will open!  Nope ...  all that happened was the alarm went off.  My dad was really mad!  I had to explain my actions to the [police] that night and to my dad's boss the next day. I was grounded for a month ... no bike riding, TV, or anything!”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Michael M.</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6440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rPr>
              <a:t>Bad guy #3 – another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“He exercises </a:t>
            </a:r>
            <a:r>
              <a:rPr lang="en-US" sz="2600" b="1" spc="-150" dirty="0">
                <a:latin typeface="Open Sans Semibold"/>
                <a:ea typeface="Verdana" panose="020B0604030504040204" pitchFamily="34" charset="0"/>
                <a:cs typeface="Verdana" panose="020B0604030504040204" pitchFamily="34" charset="0"/>
              </a:rPr>
              <a:t>all the authority of the first beast </a:t>
            </a:r>
            <a:r>
              <a:rPr lang="en-US" sz="2600" spc="-150" dirty="0">
                <a:latin typeface="Open Sans Semibold"/>
                <a:ea typeface="Verdana" panose="020B0604030504040204" pitchFamily="34" charset="0"/>
                <a:cs typeface="Verdana" panose="020B0604030504040204" pitchFamily="34" charset="0"/>
              </a:rPr>
              <a:t>in his presence. And he </a:t>
            </a:r>
            <a:r>
              <a:rPr lang="en-US" sz="2600" b="1" spc="-150" dirty="0">
                <a:latin typeface="Open Sans Semibold"/>
                <a:ea typeface="Verdana" panose="020B0604030504040204" pitchFamily="34" charset="0"/>
                <a:cs typeface="Verdana" panose="020B0604030504040204" pitchFamily="34" charset="0"/>
              </a:rPr>
              <a:t>makes the earth and those who dwell in it to worship the first beast</a:t>
            </a:r>
            <a:r>
              <a:rPr lang="en-US" sz="2600" spc="-150" dirty="0">
                <a:latin typeface="Open Sans Semibold"/>
                <a:ea typeface="Verdana" panose="020B0604030504040204" pitchFamily="34" charset="0"/>
                <a:cs typeface="Verdana" panose="020B0604030504040204" pitchFamily="34" charset="0"/>
              </a:rPr>
              <a:t>, whose fatal wound was healed. … And he deceives those who dwell on the earth because of the signs which it was given him to perform in the presence of the beast, </a:t>
            </a:r>
            <a:r>
              <a:rPr lang="en-US" sz="2600" b="1" spc="-150" dirty="0">
                <a:latin typeface="Open Sans Semibold"/>
                <a:ea typeface="Verdana" panose="020B0604030504040204" pitchFamily="34" charset="0"/>
                <a:cs typeface="Verdana" panose="020B0604030504040204" pitchFamily="34" charset="0"/>
              </a:rPr>
              <a:t>telling those who dwell on the earth to make an image to the beast</a:t>
            </a:r>
            <a:r>
              <a:rPr lang="en-US" sz="2600" spc="-150" dirty="0">
                <a:latin typeface="Open Sans Semibold"/>
                <a:ea typeface="Verdana" panose="020B0604030504040204" pitchFamily="34" charset="0"/>
                <a:cs typeface="Verdana" panose="020B0604030504040204" pitchFamily="34" charset="0"/>
              </a:rPr>
              <a:t> who had the wound of the sword and has come to life.” (Rev. 13:12, 14)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it was given to him to </a:t>
            </a:r>
            <a:r>
              <a:rPr lang="en-US" sz="2600" b="1" spc="-150" dirty="0">
                <a:latin typeface="Open Sans Semibold"/>
                <a:ea typeface="Verdana" panose="020B0604030504040204" pitchFamily="34" charset="0"/>
                <a:cs typeface="Verdana" panose="020B0604030504040204" pitchFamily="34" charset="0"/>
              </a:rPr>
              <a:t>give breath to the image of the beast</a:t>
            </a:r>
            <a:r>
              <a:rPr lang="en-US" sz="2600" spc="-150" dirty="0">
                <a:latin typeface="Open Sans Semibold"/>
                <a:ea typeface="Verdana" panose="020B0604030504040204" pitchFamily="34" charset="0"/>
                <a:cs typeface="Verdana" panose="020B0604030504040204" pitchFamily="34" charset="0"/>
              </a:rPr>
              <a:t>, so that the image of the beast would even speak and cause as many as do not worship the image of the beast to be killed.” (Rev. 13:15)</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1633898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#3 – another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“Therefore when you see the ABOMINATION OF DESOLATION which was spoken of through Daniel the prophet, standing in the holy place …then those who are in Judea must </a:t>
            </a:r>
            <a:r>
              <a:rPr lang="en-US" sz="2600" b="1" spc="-150" dirty="0">
                <a:latin typeface="Open Sans Semibold"/>
                <a:ea typeface="Verdana" panose="020B0604030504040204" pitchFamily="34" charset="0"/>
                <a:cs typeface="Verdana" panose="020B0604030504040204" pitchFamily="34" charset="0"/>
              </a:rPr>
              <a:t>flee to the mountains</a:t>
            </a:r>
            <a:r>
              <a:rPr lang="en-US" sz="2600" spc="-150" dirty="0">
                <a:latin typeface="Open Sans Semibold"/>
                <a:ea typeface="Verdana" panose="020B0604030504040204" pitchFamily="34" charset="0"/>
                <a:cs typeface="Verdana" panose="020B0604030504040204" pitchFamily="34" charset="0"/>
              </a:rPr>
              <a:t>. … For </a:t>
            </a:r>
            <a:r>
              <a:rPr lang="en-US" sz="2600" b="1" spc="-150" dirty="0">
                <a:latin typeface="Open Sans Semibold"/>
                <a:ea typeface="Verdana" panose="020B0604030504040204" pitchFamily="34" charset="0"/>
                <a:cs typeface="Verdana" panose="020B0604030504040204" pitchFamily="34" charset="0"/>
              </a:rPr>
              <a:t>false Christs and false prophets will arise and will show great signs and wonders</a:t>
            </a:r>
            <a:r>
              <a:rPr lang="en-US" sz="2600" spc="-150" dirty="0">
                <a:latin typeface="Open Sans Semibold"/>
                <a:ea typeface="Verdana" panose="020B0604030504040204" pitchFamily="34" charset="0"/>
                <a:cs typeface="Verdana" panose="020B0604030504040204" pitchFamily="34" charset="0"/>
              </a:rPr>
              <a:t>, so as to mislead, if possible, even the elect. Behold, I have told you in advance.” (Matt. 24:15, 24-25)</a:t>
            </a: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323100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Bad guy #3 – another BEAST</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 </a:t>
            </a:r>
            <a:r>
              <a:rPr lang="en-US" sz="2600" b="1" spc="-150" dirty="0">
                <a:latin typeface="Open Sans Semibold"/>
                <a:ea typeface="Verdana" panose="020B0604030504040204" pitchFamily="34" charset="0"/>
                <a:cs typeface="Verdana" panose="020B0604030504040204" pitchFamily="34" charset="0"/>
              </a:rPr>
              <a:t>beast</a:t>
            </a:r>
            <a:r>
              <a:rPr lang="en-US" sz="2600" spc="-150" dirty="0">
                <a:latin typeface="Open Sans Semibold"/>
                <a:ea typeface="Verdana" panose="020B0604030504040204" pitchFamily="34" charset="0"/>
                <a:cs typeface="Verdana" panose="020B0604030504040204" pitchFamily="34" charset="0"/>
              </a:rPr>
              <a:t> was seized, and with him the </a:t>
            </a:r>
            <a:r>
              <a:rPr lang="en-US" sz="2600" b="1" spc="-150" dirty="0">
                <a:latin typeface="Open Sans Semibold"/>
                <a:ea typeface="Verdana" panose="020B0604030504040204" pitchFamily="34" charset="0"/>
                <a:cs typeface="Verdana" panose="020B0604030504040204" pitchFamily="34" charset="0"/>
              </a:rPr>
              <a:t>false prophet </a:t>
            </a:r>
            <a:r>
              <a:rPr lang="en-US" sz="2600" spc="-150" dirty="0">
                <a:latin typeface="Open Sans Semibold"/>
                <a:ea typeface="Verdana" panose="020B0604030504040204" pitchFamily="34" charset="0"/>
                <a:cs typeface="Verdana" panose="020B0604030504040204" pitchFamily="34" charset="0"/>
              </a:rPr>
              <a:t>who performed the signs in his presence, by which he deceived those who had received the mark of the beast and those who worshiped his image; these two were </a:t>
            </a:r>
            <a:r>
              <a:rPr lang="en-US" sz="2600" b="1" spc="-150" dirty="0">
                <a:latin typeface="Open Sans Semibold"/>
                <a:ea typeface="Verdana" panose="020B0604030504040204" pitchFamily="34" charset="0"/>
                <a:cs typeface="Verdana" panose="020B0604030504040204" pitchFamily="34" charset="0"/>
              </a:rPr>
              <a:t>thrown alive into the lake of fire </a:t>
            </a:r>
            <a:r>
              <a:rPr lang="en-US" sz="2600" spc="-150" dirty="0">
                <a:latin typeface="Open Sans Semibold"/>
                <a:ea typeface="Verdana" panose="020B0604030504040204" pitchFamily="34" charset="0"/>
                <a:cs typeface="Verdana" panose="020B0604030504040204" pitchFamily="34" charset="0"/>
              </a:rPr>
              <a:t>which burns with brimstone.” (Rev. 19:20)</a:t>
            </a:r>
          </a:p>
          <a:p>
            <a:pPr>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spTree>
    <p:extLst>
      <p:ext uri="{BB962C8B-B14F-4D97-AF65-F5344CB8AC3E}">
        <p14:creationId xmlns:p14="http://schemas.microsoft.com/office/powerpoint/2010/main" val="16300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Ahab saw Elijah, Ahab said to him, ‘Is this you, you </a:t>
            </a:r>
            <a:r>
              <a:rPr lang="en-US" sz="2600" b="1" spc="-150" dirty="0">
                <a:latin typeface="Open Sans Semibold"/>
                <a:ea typeface="Verdana" panose="020B0604030504040204" pitchFamily="34" charset="0"/>
                <a:cs typeface="Verdana" panose="020B0604030504040204" pitchFamily="34" charset="0"/>
              </a:rPr>
              <a:t>troubler of Israel</a:t>
            </a:r>
            <a:r>
              <a:rPr lang="en-US" sz="2600" spc="-150" dirty="0">
                <a:latin typeface="Open Sans Semibold"/>
                <a:ea typeface="Verdana" panose="020B0604030504040204" pitchFamily="34" charset="0"/>
                <a:cs typeface="Verdana" panose="020B0604030504040204" pitchFamily="34" charset="0"/>
              </a:rPr>
              <a:t>?’ He said, ‘</a:t>
            </a:r>
            <a:r>
              <a:rPr lang="en-US" sz="2600" b="1" spc="-150" dirty="0">
                <a:latin typeface="Open Sans Semibold"/>
                <a:ea typeface="Verdana" panose="020B0604030504040204" pitchFamily="34" charset="0"/>
                <a:cs typeface="Verdana" panose="020B0604030504040204" pitchFamily="34" charset="0"/>
              </a:rPr>
              <a:t>I have not troubled Israel</a:t>
            </a:r>
            <a:r>
              <a:rPr lang="en-US" sz="2600" spc="-150" dirty="0">
                <a:latin typeface="Open Sans Semibold"/>
                <a:ea typeface="Verdana" panose="020B0604030504040204" pitchFamily="34" charset="0"/>
                <a:cs typeface="Verdana" panose="020B0604030504040204" pitchFamily="34" charset="0"/>
              </a:rPr>
              <a:t>, but you and your father's house have, because you have </a:t>
            </a:r>
            <a:r>
              <a:rPr lang="en-US" sz="2600" b="1" spc="-150" dirty="0">
                <a:latin typeface="Open Sans Semibold"/>
                <a:ea typeface="Verdana" panose="020B0604030504040204" pitchFamily="34" charset="0"/>
                <a:cs typeface="Verdana" panose="020B0604030504040204" pitchFamily="34" charset="0"/>
              </a:rPr>
              <a:t>forsaken the commandments of the LORD </a:t>
            </a:r>
            <a:r>
              <a:rPr lang="en-US" sz="2600" spc="-150" dirty="0">
                <a:latin typeface="Open Sans Semibold"/>
                <a:ea typeface="Verdana" panose="020B0604030504040204" pitchFamily="34" charset="0"/>
                <a:cs typeface="Verdana" panose="020B0604030504040204" pitchFamily="34" charset="0"/>
              </a:rPr>
              <a:t>and you have followed the </a:t>
            </a:r>
            <a:r>
              <a:rPr lang="en-US" sz="2600" spc="-150" dirty="0" err="1">
                <a:latin typeface="Open Sans Semibold"/>
                <a:ea typeface="Verdana" panose="020B0604030504040204" pitchFamily="34" charset="0"/>
                <a:cs typeface="Verdana" panose="020B0604030504040204" pitchFamily="34" charset="0"/>
              </a:rPr>
              <a:t>Baals</a:t>
            </a:r>
            <a:r>
              <a:rPr lang="en-US" sz="2600" spc="-150" dirty="0">
                <a:latin typeface="Open Sans Semibold"/>
                <a:ea typeface="Verdana" panose="020B0604030504040204" pitchFamily="34" charset="0"/>
                <a:cs typeface="Verdana" panose="020B0604030504040204" pitchFamily="34" charset="0"/>
              </a:rPr>
              <a:t>.’” (1 Kings 18:17-18)</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“Woe to those who </a:t>
            </a:r>
            <a:r>
              <a:rPr lang="en-US" sz="2600" b="1" spc="-150" dirty="0">
                <a:latin typeface="Open Sans Semibold"/>
                <a:ea typeface="Verdana" panose="020B0604030504040204" pitchFamily="34" charset="0"/>
                <a:cs typeface="Verdana" panose="020B0604030504040204" pitchFamily="34" charset="0"/>
              </a:rPr>
              <a:t>call evil good, and good evil</a:t>
            </a:r>
            <a:r>
              <a:rPr lang="en-US" sz="2600" spc="-150" dirty="0">
                <a:latin typeface="Open Sans Semibold"/>
                <a:ea typeface="Verdana" panose="020B0604030504040204" pitchFamily="34" charset="0"/>
                <a:cs typeface="Verdana" panose="020B0604030504040204" pitchFamily="34" charset="0"/>
              </a:rPr>
              <a:t>; who substitute darkness for light and light for darkness; who substitute bitter for sweet and sweet for bitter!” (Isaiah 5:20)</a:t>
            </a:r>
          </a:p>
          <a:p>
            <a:pPr algn="just">
              <a:lnSpc>
                <a:spcPct val="114000"/>
              </a:lnSpc>
              <a:spcBef>
                <a:spcPts val="1200"/>
              </a:spcBef>
            </a:pPr>
            <a:endParaRPr lang="en-US" sz="2600" spc="-150" dirty="0">
              <a:latin typeface="Open Sans Semibold"/>
            </a:endParaRPr>
          </a:p>
        </p:txBody>
      </p:sp>
      <p:sp>
        <p:nvSpPr>
          <p:cNvPr id="3" name="Title 2"/>
          <p:cNvSpPr>
            <a:spLocks noGrp="1"/>
          </p:cNvSpPr>
          <p:nvPr>
            <p:ph type="title"/>
          </p:nvPr>
        </p:nvSpPr>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251208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prophets – TWO WITNESSES</a:t>
            </a:r>
          </a:p>
          <a:p>
            <a:pPr algn="just">
              <a:lnSpc>
                <a:spcPct val="114000"/>
              </a:lnSpc>
              <a:spcBef>
                <a:spcPts val="1200"/>
              </a:spcBef>
            </a:pPr>
            <a:r>
              <a:rPr lang="en-US" sz="2600" spc="-160" dirty="0">
                <a:latin typeface="Open Sans Semibold"/>
                <a:ea typeface="Verdana" panose="020B0604030504040204" pitchFamily="34" charset="0"/>
                <a:cs typeface="Verdana" panose="020B0604030504040204" pitchFamily="34" charset="0"/>
              </a:rPr>
              <a:t>“…My two witnesses…will </a:t>
            </a:r>
            <a:r>
              <a:rPr lang="en-US" sz="2600" b="1" spc="-160" dirty="0">
                <a:latin typeface="Open Sans Semibold"/>
                <a:ea typeface="Verdana" panose="020B0604030504040204" pitchFamily="34" charset="0"/>
                <a:cs typeface="Verdana" panose="020B0604030504040204" pitchFamily="34" charset="0"/>
              </a:rPr>
              <a:t>prophesy for twelve hundred and sixty days</a:t>
            </a:r>
            <a:r>
              <a:rPr lang="en-US" sz="2600" spc="-160" dirty="0">
                <a:latin typeface="Open Sans Semibold"/>
                <a:ea typeface="Verdana" panose="020B0604030504040204" pitchFamily="34" charset="0"/>
                <a:cs typeface="Verdana" panose="020B0604030504040204" pitchFamily="34" charset="0"/>
              </a:rPr>
              <a:t>, clothed in sackcloth. … And if anyone wants to harm them, </a:t>
            </a:r>
            <a:r>
              <a:rPr lang="en-US" sz="2600" b="1" spc="-160" dirty="0">
                <a:latin typeface="Open Sans Semibold"/>
                <a:ea typeface="Verdana" panose="020B0604030504040204" pitchFamily="34" charset="0"/>
                <a:cs typeface="Verdana" panose="020B0604030504040204" pitchFamily="34" charset="0"/>
              </a:rPr>
              <a:t>fire flows out of their mouth </a:t>
            </a:r>
            <a:r>
              <a:rPr lang="en-US" sz="2600" spc="-160" dirty="0">
                <a:latin typeface="Open Sans Semibold"/>
                <a:ea typeface="Verdana" panose="020B0604030504040204" pitchFamily="34" charset="0"/>
                <a:cs typeface="Verdana" panose="020B0604030504040204" pitchFamily="34" charset="0"/>
              </a:rPr>
              <a:t>and devours their enemies… These have the </a:t>
            </a:r>
            <a:r>
              <a:rPr lang="en-US" sz="2600" b="1" spc="-160" dirty="0">
                <a:latin typeface="Open Sans Semibold"/>
                <a:ea typeface="Verdana" panose="020B0604030504040204" pitchFamily="34" charset="0"/>
                <a:cs typeface="Verdana" panose="020B0604030504040204" pitchFamily="34" charset="0"/>
              </a:rPr>
              <a:t>power to shut up the sky</a:t>
            </a:r>
            <a:r>
              <a:rPr lang="en-US" sz="2600" spc="-160" dirty="0">
                <a:latin typeface="Open Sans Semibold"/>
                <a:ea typeface="Verdana" panose="020B0604030504040204" pitchFamily="34" charset="0"/>
                <a:cs typeface="Verdana" panose="020B0604030504040204" pitchFamily="34" charset="0"/>
              </a:rPr>
              <a:t>, so that rain will not fall during the days of their prophesying; and they have </a:t>
            </a:r>
            <a:r>
              <a:rPr lang="en-US" sz="2600" b="1" spc="-160" dirty="0">
                <a:latin typeface="Open Sans Semibold"/>
                <a:ea typeface="Verdana" panose="020B0604030504040204" pitchFamily="34" charset="0"/>
                <a:cs typeface="Verdana" panose="020B0604030504040204" pitchFamily="34" charset="0"/>
              </a:rPr>
              <a:t>power over the waters to turn them into blood</a:t>
            </a:r>
            <a:r>
              <a:rPr lang="en-US" sz="2600" spc="-160" dirty="0">
                <a:latin typeface="Open Sans Semibold"/>
                <a:ea typeface="Verdana" panose="020B0604030504040204" pitchFamily="34" charset="0"/>
                <a:cs typeface="Verdana" panose="020B0604030504040204" pitchFamily="34" charset="0"/>
              </a:rPr>
              <a:t>, and to strike the earth with every </a:t>
            </a:r>
            <a:r>
              <a:rPr lang="en-US" sz="2600" b="1" spc="-160" dirty="0">
                <a:latin typeface="Open Sans Semibold"/>
                <a:ea typeface="Verdana" panose="020B0604030504040204" pitchFamily="34" charset="0"/>
                <a:cs typeface="Verdana" panose="020B0604030504040204" pitchFamily="34" charset="0"/>
              </a:rPr>
              <a:t>plague</a:t>
            </a:r>
            <a:r>
              <a:rPr lang="en-US" sz="2600" spc="-160" dirty="0">
                <a:latin typeface="Open Sans Semibold"/>
                <a:ea typeface="Verdana" panose="020B0604030504040204" pitchFamily="34" charset="0"/>
                <a:cs typeface="Verdana" panose="020B0604030504040204" pitchFamily="34" charset="0"/>
              </a:rPr>
              <a:t>, as often as they desire.”</a:t>
            </a: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9364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prophets – TWO WITNESSES</a:t>
            </a:r>
          </a:p>
          <a:p>
            <a:pPr algn="just">
              <a:lnSpc>
                <a:spcPct val="114000"/>
              </a:lnSpc>
              <a:spcBef>
                <a:spcPts val="1200"/>
              </a:spcBef>
            </a:pPr>
            <a:r>
              <a:rPr lang="en-US" sz="2600" spc="-160" dirty="0">
                <a:latin typeface="Open Sans Semibold"/>
                <a:ea typeface="Verdana" panose="020B0604030504040204" pitchFamily="34" charset="0"/>
                <a:cs typeface="Verdana" panose="020B0604030504040204" pitchFamily="34" charset="0"/>
              </a:rPr>
              <a:t>“When they have finished their testimony, the </a:t>
            </a:r>
            <a:r>
              <a:rPr lang="en-US" sz="2600" b="1" spc="-160" dirty="0">
                <a:latin typeface="Open Sans Semibold"/>
                <a:ea typeface="Verdana" panose="020B0604030504040204" pitchFamily="34" charset="0"/>
                <a:cs typeface="Verdana" panose="020B0604030504040204" pitchFamily="34" charset="0"/>
              </a:rPr>
              <a:t>beast … will make war with them, and overcome them and kill them</a:t>
            </a:r>
            <a:r>
              <a:rPr lang="en-US" sz="2600" spc="-160" dirty="0">
                <a:latin typeface="Open Sans Semibold"/>
                <a:ea typeface="Verdana" panose="020B0604030504040204" pitchFamily="34" charset="0"/>
                <a:cs typeface="Verdana" panose="020B0604030504040204" pitchFamily="34" charset="0"/>
              </a:rPr>
              <a:t>. And </a:t>
            </a:r>
            <a:r>
              <a:rPr lang="en-US" sz="2600" b="1" spc="-160" dirty="0">
                <a:latin typeface="Open Sans Semibold"/>
                <a:ea typeface="Verdana" panose="020B0604030504040204" pitchFamily="34" charset="0"/>
                <a:cs typeface="Verdana" panose="020B0604030504040204" pitchFamily="34" charset="0"/>
              </a:rPr>
              <a:t>their dead bodies will lie in the street</a:t>
            </a:r>
            <a:r>
              <a:rPr lang="en-US" sz="2600" spc="-160" dirty="0">
                <a:latin typeface="Open Sans Semibold"/>
                <a:ea typeface="Verdana" panose="020B0604030504040204" pitchFamily="34" charset="0"/>
                <a:cs typeface="Verdana" panose="020B0604030504040204" pitchFamily="34" charset="0"/>
              </a:rPr>
              <a:t> of the great city … where also their Lord was crucified. Those from the … nations will look at their dead bodies for </a:t>
            </a:r>
            <a:r>
              <a:rPr lang="en-US" sz="2600" b="1" spc="-160" dirty="0">
                <a:latin typeface="Open Sans Semibold"/>
                <a:ea typeface="Verdana" panose="020B0604030504040204" pitchFamily="34" charset="0"/>
                <a:cs typeface="Verdana" panose="020B0604030504040204" pitchFamily="34" charset="0"/>
              </a:rPr>
              <a:t>three and a half days</a:t>
            </a:r>
            <a:r>
              <a:rPr lang="en-US" sz="2600" spc="-160" dirty="0">
                <a:latin typeface="Open Sans Semibold"/>
                <a:ea typeface="Verdana" panose="020B0604030504040204" pitchFamily="34" charset="0"/>
                <a:cs typeface="Verdana" panose="020B0604030504040204" pitchFamily="34" charset="0"/>
              </a:rPr>
              <a:t>, and will </a:t>
            </a:r>
            <a:r>
              <a:rPr lang="en-US" sz="2600" b="1" spc="-160" dirty="0">
                <a:latin typeface="Open Sans Semibold"/>
                <a:ea typeface="Verdana" panose="020B0604030504040204" pitchFamily="34" charset="0"/>
                <a:cs typeface="Verdana" panose="020B0604030504040204" pitchFamily="34" charset="0"/>
              </a:rPr>
              <a:t>not permit their dead bodies to be laid in a tomb</a:t>
            </a:r>
            <a:r>
              <a:rPr lang="en-US" sz="2600" spc="-160" dirty="0">
                <a:latin typeface="Open Sans Semibold"/>
                <a:ea typeface="Verdana" panose="020B0604030504040204" pitchFamily="34" charset="0"/>
                <a:cs typeface="Verdana" panose="020B0604030504040204" pitchFamily="34" charset="0"/>
              </a:rPr>
              <a:t>.” </a:t>
            </a:r>
          </a:p>
          <a:p>
            <a:pPr algn="just">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201966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prophets – TWO WITNESSES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those who dwell on the earth will rejoice over them and celebrate; and they will </a:t>
            </a:r>
            <a:r>
              <a:rPr lang="en-US" sz="2600" b="1" spc="-150" dirty="0">
                <a:latin typeface="Open Sans Semibold"/>
                <a:ea typeface="Verdana" panose="020B0604030504040204" pitchFamily="34" charset="0"/>
                <a:cs typeface="Verdana" panose="020B0604030504040204" pitchFamily="34" charset="0"/>
              </a:rPr>
              <a:t>send gifts to one another</a:t>
            </a:r>
            <a:r>
              <a:rPr lang="en-US" sz="2600" spc="-150" dirty="0">
                <a:latin typeface="Open Sans Semibold"/>
                <a:ea typeface="Verdana" panose="020B0604030504040204" pitchFamily="34" charset="0"/>
                <a:cs typeface="Verdana" panose="020B0604030504040204" pitchFamily="34" charset="0"/>
              </a:rPr>
              <a:t>, because these two prophets tormented those who dwell on the earth. But after the three and a half days, the </a:t>
            </a:r>
            <a:r>
              <a:rPr lang="en-US" sz="2600" b="1" spc="-150" dirty="0">
                <a:latin typeface="Open Sans Semibold"/>
                <a:ea typeface="Verdana" panose="020B0604030504040204" pitchFamily="34" charset="0"/>
                <a:cs typeface="Verdana" panose="020B0604030504040204" pitchFamily="34" charset="0"/>
              </a:rPr>
              <a:t>breath of life from God came into them</a:t>
            </a:r>
            <a:r>
              <a:rPr lang="en-US" sz="2600" spc="-150" dirty="0">
                <a:latin typeface="Open Sans Semibold"/>
                <a:ea typeface="Verdana" panose="020B0604030504040204" pitchFamily="34" charset="0"/>
                <a:cs typeface="Verdana" panose="020B0604030504040204" pitchFamily="34" charset="0"/>
              </a:rPr>
              <a:t>, and they stood on their feet; and great fear fell upon those who were watching them. And they heard a loud voice from heaven saying to them, “</a:t>
            </a:r>
            <a:r>
              <a:rPr lang="en-US" sz="2600" b="1" spc="-150" dirty="0">
                <a:latin typeface="Open Sans Semibold"/>
                <a:ea typeface="Verdana" panose="020B0604030504040204" pitchFamily="34" charset="0"/>
                <a:cs typeface="Verdana" panose="020B0604030504040204" pitchFamily="34" charset="0"/>
              </a:rPr>
              <a:t>Come up here</a:t>
            </a:r>
            <a:r>
              <a:rPr lang="en-US" sz="2600" spc="-150" dirty="0">
                <a:latin typeface="Open Sans Semibold"/>
                <a:ea typeface="Verdana" panose="020B0604030504040204" pitchFamily="34" charset="0"/>
                <a:cs typeface="Verdana" panose="020B0604030504040204" pitchFamily="34" charset="0"/>
              </a:rPr>
              <a:t>.” Then they went up into heaven in the cloud, and </a:t>
            </a:r>
            <a:r>
              <a:rPr lang="en-US" sz="2600" b="1" spc="-150" dirty="0">
                <a:latin typeface="Open Sans Semibold"/>
                <a:ea typeface="Verdana" panose="020B0604030504040204" pitchFamily="34" charset="0"/>
                <a:cs typeface="Verdana" panose="020B0604030504040204" pitchFamily="34" charset="0"/>
              </a:rPr>
              <a:t>their enemies watched them</a:t>
            </a:r>
            <a:r>
              <a:rPr lang="en-US" sz="2600" spc="-150" dirty="0">
                <a:latin typeface="Open Sans Semibold"/>
                <a:ea typeface="Verdana" panose="020B0604030504040204" pitchFamily="34" charset="0"/>
                <a:cs typeface="Verdana" panose="020B0604030504040204" pitchFamily="34" charset="0"/>
              </a:rPr>
              <a:t>. And in that hour there was a </a:t>
            </a:r>
            <a:r>
              <a:rPr lang="en-US" sz="2600" b="1" spc="-150" dirty="0">
                <a:latin typeface="Open Sans Semibold"/>
                <a:ea typeface="Verdana" panose="020B0604030504040204" pitchFamily="34" charset="0"/>
                <a:cs typeface="Verdana" panose="020B0604030504040204" pitchFamily="34" charset="0"/>
              </a:rPr>
              <a:t>great earthquake</a:t>
            </a:r>
            <a:r>
              <a:rPr lang="en-US" sz="2600" spc="-150" dirty="0">
                <a:latin typeface="Open Sans Semibold"/>
                <a:ea typeface="Verdana" panose="020B0604030504040204" pitchFamily="34" charset="0"/>
                <a:cs typeface="Verdana" panose="020B0604030504040204" pitchFamily="34" charset="0"/>
              </a:rPr>
              <a:t>, and a tenth of the city fell; seven thousand people were killed in the earthquake, and the </a:t>
            </a:r>
            <a:r>
              <a:rPr lang="en-US" sz="2600" b="1" spc="-150" dirty="0">
                <a:latin typeface="Open Sans Semibold"/>
                <a:ea typeface="Verdana" panose="020B0604030504040204" pitchFamily="34" charset="0"/>
                <a:cs typeface="Verdana" panose="020B0604030504040204" pitchFamily="34" charset="0"/>
              </a:rPr>
              <a:t>rest were terrified and gave glory to the God </a:t>
            </a:r>
            <a:r>
              <a:rPr lang="en-US" sz="2600" spc="-150" dirty="0">
                <a:latin typeface="Open Sans Semibold"/>
                <a:ea typeface="Verdana" panose="020B0604030504040204" pitchFamily="34" charset="0"/>
                <a:cs typeface="Verdana" panose="020B0604030504040204" pitchFamily="34" charset="0"/>
              </a:rPr>
              <a:t>of heaven</a:t>
            </a:r>
            <a:r>
              <a:rPr lang="en-US" sz="2600" spc="-150" dirty="0">
                <a:latin typeface="Open Sans Semibold"/>
              </a:rPr>
              <a:t>.” </a:t>
            </a:r>
            <a:r>
              <a:rPr lang="en-US" sz="2600" spc="-150" dirty="0">
                <a:latin typeface="Open Sans Semibold"/>
                <a:ea typeface="Verdana" panose="020B0604030504040204" pitchFamily="34" charset="0"/>
                <a:cs typeface="Verdana" panose="020B0604030504040204" pitchFamily="34" charset="0"/>
              </a:rPr>
              <a:t>(Rev. 11:3-14)</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1150132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missionaries – 144,000 JEWS</a:t>
            </a:r>
          </a:p>
          <a:p>
            <a:pPr algn="just">
              <a:lnSpc>
                <a:spcPct val="105000"/>
              </a:lnSpc>
              <a:spcBef>
                <a:spcPts val="1200"/>
              </a:spcBef>
            </a:pPr>
            <a:r>
              <a:rPr lang="en-US" sz="2600" spc="-150" dirty="0">
                <a:latin typeface="Open Sans Semibold"/>
                <a:ea typeface="Verdana" panose="020B0604030504040204" pitchFamily="34" charset="0"/>
                <a:cs typeface="Verdana" panose="020B0604030504040204" pitchFamily="34" charset="0"/>
              </a:rPr>
              <a:t>“And I saw another angel ascending from the rising of the sun, having the seal of the living God; and he cried out with a loud voice to the four angels to whom it was granted to harm the earth and the sea, saying, ‘Do not harm the earth or the sea or the trees </a:t>
            </a:r>
            <a:r>
              <a:rPr lang="en-US" sz="2600" b="1" spc="-150" dirty="0">
                <a:latin typeface="Open Sans Semibold"/>
                <a:ea typeface="Verdana" panose="020B0604030504040204" pitchFamily="34" charset="0"/>
                <a:cs typeface="Verdana" panose="020B0604030504040204" pitchFamily="34" charset="0"/>
              </a:rPr>
              <a:t>until we have sealed </a:t>
            </a:r>
            <a:r>
              <a:rPr lang="en-US" sz="2600" spc="-150" dirty="0">
                <a:latin typeface="Open Sans Semibold"/>
                <a:ea typeface="Verdana" panose="020B0604030504040204" pitchFamily="34" charset="0"/>
                <a:cs typeface="Verdana" panose="020B0604030504040204" pitchFamily="34" charset="0"/>
              </a:rPr>
              <a:t>the bond-servants of our God on their foreheads.’”</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252861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missionaries – 144,000 JEWS</a:t>
            </a:r>
          </a:p>
          <a:p>
            <a:pPr algn="just">
              <a:lnSpc>
                <a:spcPct val="105000"/>
              </a:lnSpc>
              <a:spcBef>
                <a:spcPts val="1200"/>
              </a:spcBef>
            </a:pPr>
            <a:r>
              <a:rPr lang="en-US" sz="2600" spc="-150" dirty="0">
                <a:latin typeface="Open Sans Semibold"/>
                <a:ea typeface="Verdana" panose="020B0604030504040204" pitchFamily="34" charset="0"/>
                <a:cs typeface="Verdana" panose="020B0604030504040204" pitchFamily="34" charset="0"/>
              </a:rPr>
              <a:t>“And I heard the number of those who were sealed, </a:t>
            </a:r>
            <a:r>
              <a:rPr lang="en-US" sz="2600" b="1" spc="-150" dirty="0">
                <a:latin typeface="Open Sans Semibold"/>
                <a:ea typeface="Verdana" panose="020B0604030504040204" pitchFamily="34" charset="0"/>
                <a:cs typeface="Verdana" panose="020B0604030504040204" pitchFamily="34" charset="0"/>
              </a:rPr>
              <a:t>one hundred and forty-four thousand sealed from every tribe of the sons of Israel</a:t>
            </a:r>
            <a:r>
              <a:rPr lang="en-US" sz="2600" spc="-150" dirty="0">
                <a:latin typeface="Open Sans Semibold"/>
                <a:ea typeface="Verdana" panose="020B0604030504040204" pitchFamily="34" charset="0"/>
                <a:cs typeface="Verdana" panose="020B0604030504040204" pitchFamily="34" charset="0"/>
              </a:rPr>
              <a:t>: </a:t>
            </a:r>
            <a:r>
              <a:rPr lang="en-US" sz="2600" b="1" spc="-150" dirty="0">
                <a:latin typeface="Open Sans Semibold"/>
                <a:ea typeface="Verdana" panose="020B0604030504040204" pitchFamily="34" charset="0"/>
                <a:cs typeface="Verdana" panose="020B0604030504040204" pitchFamily="34" charset="0"/>
              </a:rPr>
              <a:t>… </a:t>
            </a:r>
            <a:r>
              <a:rPr lang="en-US" sz="2600" spc="-150" dirty="0">
                <a:latin typeface="Open Sans Semibold"/>
                <a:ea typeface="Verdana" panose="020B0604030504040204" pitchFamily="34" charset="0"/>
                <a:cs typeface="Verdana" panose="020B0604030504040204" pitchFamily="34" charset="0"/>
              </a:rPr>
              <a:t>After these things I looked, and behold, </a:t>
            </a:r>
            <a:r>
              <a:rPr lang="en-US" sz="2600" b="1" spc="-150" dirty="0">
                <a:latin typeface="Open Sans Semibold"/>
                <a:ea typeface="Verdana" panose="020B0604030504040204" pitchFamily="34" charset="0"/>
                <a:cs typeface="Verdana" panose="020B0604030504040204" pitchFamily="34" charset="0"/>
              </a:rPr>
              <a:t>a great multitude which no one could count, from every nation and all tribes and peoples and tongues</a:t>
            </a:r>
            <a:r>
              <a:rPr lang="en-US" sz="2600" spc="-150" dirty="0">
                <a:latin typeface="Open Sans Semibold"/>
                <a:ea typeface="Verdana" panose="020B0604030504040204" pitchFamily="34" charset="0"/>
                <a:cs typeface="Verdana" panose="020B0604030504040204" pitchFamily="34" charset="0"/>
              </a:rPr>
              <a:t>, standing before the throne and before the Lamb, clothed in white robes, and palm branches were in their hands; and they cry out with a loud voice, saying, ‘Salvation to our God who sits on the throne, and to the Lamb.’” (Rev. 7:2-10)</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362599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overcomers – CHRSTIANS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“When the Lamb broke the fifth seal, I saw underneath the altar the souls of those who had been </a:t>
            </a:r>
            <a:r>
              <a:rPr lang="en-US" sz="2600" b="1" spc="-150" dirty="0">
                <a:latin typeface="Open Sans Semibold"/>
                <a:ea typeface="Verdana" panose="020B0604030504040204" pitchFamily="34" charset="0"/>
                <a:cs typeface="Verdana" panose="020B0604030504040204" pitchFamily="34" charset="0"/>
              </a:rPr>
              <a:t>slain because of the word of God, and because of the testimony which they had maintained</a:t>
            </a:r>
            <a:r>
              <a:rPr lang="en-US" sz="2600" spc="-150" dirty="0">
                <a:latin typeface="Open Sans Semibold"/>
                <a:ea typeface="Verdana" panose="020B0604030504040204" pitchFamily="34" charset="0"/>
                <a:cs typeface="Verdana" panose="020B0604030504040204" pitchFamily="34" charset="0"/>
              </a:rPr>
              <a:t>; and they cried out with a loud voice, saying, “How long , O Lord , holy and true, will You refrain from judging and avenging our blood on those who dwell on the earth?” And there was </a:t>
            </a:r>
            <a:r>
              <a:rPr lang="en-US" sz="2600" b="1" spc="-150" dirty="0">
                <a:latin typeface="Open Sans Semibold"/>
                <a:ea typeface="Verdana" panose="020B0604030504040204" pitchFamily="34" charset="0"/>
                <a:cs typeface="Verdana" panose="020B0604030504040204" pitchFamily="34" charset="0"/>
              </a:rPr>
              <a:t>given to each of them a white robe</a:t>
            </a:r>
            <a:r>
              <a:rPr lang="en-US" sz="2600" spc="-150" dirty="0">
                <a:latin typeface="Open Sans Semibold"/>
                <a:ea typeface="Verdana" panose="020B0604030504040204" pitchFamily="34" charset="0"/>
                <a:cs typeface="Verdana" panose="020B0604030504040204" pitchFamily="34" charset="0"/>
              </a:rPr>
              <a:t>; and they were told that they should rest for a little while longer, until the number of their fellow servants and their brethren who were to be killed even as they had been, would be completed also.” (Rev. 6:9-11)</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i="1" dirty="0"/>
            </a:br>
            <a:r>
              <a:rPr lang="en-US" sz="3200" dirty="0"/>
              <a:t>			The good guys in the Tribulation</a:t>
            </a:r>
          </a:p>
        </p:txBody>
      </p:sp>
    </p:spTree>
    <p:extLst>
      <p:ext uri="{BB962C8B-B14F-4D97-AF65-F5344CB8AC3E}">
        <p14:creationId xmlns:p14="http://schemas.microsoft.com/office/powerpoint/2010/main" val="59925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“Nobody knows the trouble I’ve seen…”</a:t>
            </a:r>
            <a:br>
              <a:rPr lang="en-US" sz="3200" dirty="0"/>
            </a:br>
            <a:r>
              <a:rPr lang="en-US" sz="3200" dirty="0"/>
              <a:t>			   The Tribulation (Revelation 4-19)</a:t>
            </a:r>
          </a:p>
        </p:txBody>
      </p:sp>
      <p:sp>
        <p:nvSpPr>
          <p:cNvPr id="4" name="TextBox 3"/>
          <p:cNvSpPr txBox="1"/>
          <p:nvPr/>
        </p:nvSpPr>
        <p:spPr>
          <a:xfrm>
            <a:off x="1280320" y="1600200"/>
            <a:ext cx="9372600" cy="3200876"/>
          </a:xfrm>
          <a:prstGeom prst="rect">
            <a:avLst/>
          </a:prstGeom>
          <a:solidFill>
            <a:schemeClr val="accent3">
              <a:lumMod val="50000"/>
            </a:schemeClr>
          </a:solidFill>
          <a:effectLst>
            <a:softEdge rad="63500"/>
          </a:effectLst>
        </p:spPr>
        <p:txBody>
          <a:bodyPr wrap="square">
            <a:spAutoFit/>
          </a:bodyPr>
          <a:lstStyle/>
          <a:p>
            <a:pPr marL="120650"/>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“Umm, I convinced my brother to eat crayons. It was this total experiment to see if he would poo in different colors. He was ...two, I think. I got in trouble a lot for  treating my brother like a biology experiment. I left him in a snowdrift too. Got in trouble and had to go find him - it was a good thing he had a blue snowsuit on.  HE thought it was funny.”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Suzanne B.</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3337719" y="3200638"/>
            <a:ext cx="8523072" cy="2492990"/>
          </a:xfrm>
          <a:prstGeom prst="rect">
            <a:avLst/>
          </a:prstGeom>
          <a:solidFill>
            <a:schemeClr val="accent2">
              <a:lumMod val="75000"/>
            </a:schemeClr>
          </a:solidFill>
          <a:effectLst>
            <a:softEdge rad="63500"/>
          </a:effectLst>
        </p:spPr>
        <p:txBody>
          <a:bodyPr wrap="square">
            <a:spAutoFit/>
          </a:bodyPr>
          <a:lstStyle/>
          <a:p>
            <a:pPr marL="174625"/>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“When I was six, I accidentally burned down the chicken coup in our backyard, which dad had converted into an auto parts cleaning station. [Somehow] I thought it made sense to walk into the coop with a lit match to see where I was going.”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Hector M.</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720265" y="2066614"/>
            <a:ext cx="8094453" cy="4001095"/>
          </a:xfrm>
          <a:prstGeom prst="rect">
            <a:avLst/>
          </a:prstGeom>
          <a:solidFill>
            <a:srgbClr val="CC9900"/>
          </a:solidFill>
          <a:effectLst>
            <a:softEdge rad="63500"/>
          </a:effectLst>
        </p:spPr>
        <p:txBody>
          <a:bodyPr wrap="square">
            <a:spAutoFit/>
          </a:bodyPr>
          <a:lstStyle/>
          <a:p>
            <a:pPr marL="174625"/>
            <a:r>
              <a:rPr lang="en-US" sz="2600" dirty="0">
                <a:solidFill>
                  <a:schemeClr val="bg1"/>
                </a:solidFill>
                <a:latin typeface="Verdana" panose="020B0604030504040204" pitchFamily="34" charset="0"/>
                <a:ea typeface="Verdana" panose="020B0604030504040204" pitchFamily="34" charset="0"/>
                <a:cs typeface="Verdana" panose="020B0604030504040204" pitchFamily="34" charset="0"/>
              </a:rPr>
              <a:t>“In the third grade, I was asked what I was doing on the weekend. I told my teacher I was ‘going to the Effing family reunion on the Effing farm to see my Effing cousins.’ I was sent to the principal's office and had to have my parents explain it. ‘Effing’ is my grandmother's maiden name and now I know why my parents always laughed and said their name so much when we spoke of them.” </a:t>
            </a:r>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 submitted by d49449b9c3</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560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363200" cy="4572000"/>
          </a:xfrm>
        </p:spPr>
        <p:txBody>
          <a:bodyPr>
            <a:norm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The overcomers – CHRISTIANS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“These are the ones </a:t>
            </a:r>
            <a:r>
              <a:rPr lang="en-US" sz="2600" b="1" spc="-150" dirty="0">
                <a:latin typeface="Open Sans Semibold"/>
                <a:ea typeface="Verdana" panose="020B0604030504040204" pitchFamily="34" charset="0"/>
                <a:cs typeface="Verdana" panose="020B0604030504040204" pitchFamily="34" charset="0"/>
              </a:rPr>
              <a:t>who come out of the great tribulation</a:t>
            </a:r>
            <a:r>
              <a:rPr lang="en-US" sz="2600" spc="-150" dirty="0">
                <a:latin typeface="Open Sans Semibold"/>
                <a:ea typeface="Verdana" panose="020B0604030504040204" pitchFamily="34" charset="0"/>
                <a:cs typeface="Verdana" panose="020B0604030504040204" pitchFamily="34" charset="0"/>
              </a:rPr>
              <a:t>, and they have washed their robes and made them </a:t>
            </a:r>
            <a:r>
              <a:rPr lang="en-US" sz="2600" b="1" spc="-150" dirty="0">
                <a:latin typeface="Open Sans Semibold"/>
                <a:ea typeface="Verdana" panose="020B0604030504040204" pitchFamily="34" charset="0"/>
                <a:cs typeface="Verdana" panose="020B0604030504040204" pitchFamily="34" charset="0"/>
              </a:rPr>
              <a:t>white in the blood of the Lamb</a:t>
            </a:r>
            <a:r>
              <a:rPr lang="en-US" sz="2600" spc="-150" dirty="0">
                <a:latin typeface="Open Sans Semibold"/>
                <a:ea typeface="Verdana" panose="020B0604030504040204" pitchFamily="34" charset="0"/>
                <a:cs typeface="Verdana" panose="020B0604030504040204" pitchFamily="34" charset="0"/>
              </a:rPr>
              <a:t>.”                      (Rev. 7:14)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a:t>
            </a:r>
            <a:r>
              <a:rPr lang="en-US" sz="2600" b="1" spc="-150" dirty="0">
                <a:latin typeface="Open Sans Semibold"/>
                <a:ea typeface="Verdana" panose="020B0604030504040204" pitchFamily="34" charset="0"/>
                <a:cs typeface="Verdana" panose="020B0604030504040204" pitchFamily="34" charset="0"/>
              </a:rPr>
              <a:t>they overcame him because of the blood of the Lamb </a:t>
            </a:r>
            <a:r>
              <a:rPr lang="en-US" sz="2600" spc="-150" dirty="0">
                <a:latin typeface="Open Sans Semibold"/>
                <a:ea typeface="Verdana" panose="020B0604030504040204" pitchFamily="34" charset="0"/>
                <a:cs typeface="Verdana" panose="020B0604030504040204" pitchFamily="34" charset="0"/>
              </a:rPr>
              <a:t>and because of the </a:t>
            </a:r>
            <a:r>
              <a:rPr lang="en-US" sz="2600" b="1" spc="-150" dirty="0">
                <a:latin typeface="Open Sans Semibold"/>
                <a:ea typeface="Verdana" panose="020B0604030504040204" pitchFamily="34" charset="0"/>
                <a:cs typeface="Verdana" panose="020B0604030504040204" pitchFamily="34" charset="0"/>
              </a:rPr>
              <a:t>word of their testimony</a:t>
            </a:r>
            <a:r>
              <a:rPr lang="en-US" sz="2600" spc="-150" dirty="0">
                <a:latin typeface="Open Sans Semibold"/>
                <a:ea typeface="Verdana" panose="020B0604030504040204" pitchFamily="34" charset="0"/>
                <a:cs typeface="Verdana" panose="020B0604030504040204" pitchFamily="34" charset="0"/>
              </a:rPr>
              <a:t>, and they did not love their life even when faced with death.” (Rev. 12:11)</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3. </a:t>
            </a:r>
            <a:r>
              <a:rPr lang="en-US" sz="3200" i="1" dirty="0"/>
              <a:t>“Looking for trouble” </a:t>
            </a:r>
            <a:br>
              <a:rPr lang="en-US" sz="3200" dirty="0"/>
            </a:br>
            <a:r>
              <a:rPr lang="en-US" sz="3200" dirty="0"/>
              <a:t>			The good guys in the Tribulation</a:t>
            </a:r>
          </a:p>
        </p:txBody>
      </p:sp>
    </p:spTree>
    <p:extLst>
      <p:ext uri="{BB962C8B-B14F-4D97-AF65-F5344CB8AC3E}">
        <p14:creationId xmlns:p14="http://schemas.microsoft.com/office/powerpoint/2010/main" val="105714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 LORD said, ‘I will blot out man whom I have created from the face of the land, from man to animals to creeping things and to birds of the sky; for I am sorry that I have made them.’“ (Gen. 6:7)</a:t>
            </a:r>
          </a:p>
        </p:txBody>
      </p:sp>
      <p:sp>
        <p:nvSpPr>
          <p:cNvPr id="3" name="Title 2"/>
          <p:cNvSpPr>
            <a:spLocks noGrp="1"/>
          </p:cNvSpPr>
          <p:nvPr>
            <p:ph type="title"/>
          </p:nvPr>
        </p:nvSpPr>
        <p:spPr/>
        <p:txBody>
          <a:bodyPr>
            <a:noAutofit/>
          </a:bodyPr>
          <a:lstStyle/>
          <a:p>
            <a:r>
              <a:rPr lang="en-US" sz="3200" dirty="0"/>
              <a:t>4. </a:t>
            </a:r>
            <a:r>
              <a:rPr lang="en-US" sz="3200" i="1" dirty="0"/>
              <a:t>“More trouble than its worth”</a:t>
            </a:r>
            <a:br>
              <a:rPr lang="en-US" sz="3200" dirty="0"/>
            </a:br>
            <a:r>
              <a:rPr lang="en-US" sz="3200" dirty="0"/>
              <a:t>			The judgments of the Tribulation</a:t>
            </a:r>
          </a:p>
        </p:txBody>
      </p:sp>
    </p:spTree>
    <p:extLst>
      <p:ext uri="{BB962C8B-B14F-4D97-AF65-F5344CB8AC3E}">
        <p14:creationId xmlns:p14="http://schemas.microsoft.com/office/powerpoint/2010/main" val="34465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Four sets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 saw when the Lamb broke one of the </a:t>
            </a:r>
            <a:r>
              <a:rPr lang="en-US" sz="2600" b="1" spc="-150" dirty="0">
                <a:latin typeface="Open Sans Semibold"/>
                <a:ea typeface="Verdana" panose="020B0604030504040204" pitchFamily="34" charset="0"/>
                <a:cs typeface="Verdana" panose="020B0604030504040204" pitchFamily="34" charset="0"/>
              </a:rPr>
              <a:t>seven seals</a:t>
            </a:r>
            <a:r>
              <a:rPr lang="en-US" sz="2600" spc="-150" dirty="0">
                <a:latin typeface="Open Sans Semibold"/>
                <a:ea typeface="Verdana" panose="020B0604030504040204" pitchFamily="34" charset="0"/>
                <a:cs typeface="Verdana" panose="020B0604030504040204" pitchFamily="34" charset="0"/>
              </a:rPr>
              <a:t>, and I heard one of the four living creatures saying as with a voice of thunder, ‘Come.’“ (Rev. 6:1)</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 saw the seven angels who stand before God, and </a:t>
            </a:r>
            <a:r>
              <a:rPr lang="en-US" sz="2600" b="1" spc="-150" dirty="0">
                <a:latin typeface="Open Sans Semibold"/>
                <a:ea typeface="Verdana" panose="020B0604030504040204" pitchFamily="34" charset="0"/>
                <a:cs typeface="Verdana" panose="020B0604030504040204" pitchFamily="34" charset="0"/>
              </a:rPr>
              <a:t>seven trumpets </a:t>
            </a:r>
            <a:r>
              <a:rPr lang="en-US" sz="2600" spc="-150" dirty="0">
                <a:latin typeface="Open Sans Semibold"/>
                <a:ea typeface="Verdana" panose="020B0604030504040204" pitchFamily="34" charset="0"/>
                <a:cs typeface="Verdana" panose="020B0604030504040204" pitchFamily="34" charset="0"/>
              </a:rPr>
              <a:t>were given to them.”	“ (Rev. 8:2)</a:t>
            </a:r>
          </a:p>
          <a:p>
            <a:pPr algn="just">
              <a:lnSpc>
                <a:spcPct val="114000"/>
              </a:lnSpc>
              <a:spcBef>
                <a:spcPts val="1200"/>
              </a:spcBef>
            </a:pPr>
            <a:endParaRPr lang="en-US" sz="2000" dirty="0">
              <a:latin typeface="Open Sans Semibold"/>
            </a:endParaRPr>
          </a:p>
        </p:txBody>
      </p:sp>
      <p:sp>
        <p:nvSpPr>
          <p:cNvPr id="3" name="Title 2"/>
          <p:cNvSpPr>
            <a:spLocks noGrp="1"/>
          </p:cNvSpPr>
          <p:nvPr>
            <p:ph type="title"/>
          </p:nvPr>
        </p:nvSpPr>
        <p:spPr/>
        <p:txBody>
          <a:bodyPr>
            <a:noAutofit/>
          </a:bodyPr>
          <a:lstStyle/>
          <a:p>
            <a:r>
              <a:rPr lang="en-US" sz="3200" dirty="0"/>
              <a:t>4. </a:t>
            </a:r>
            <a:r>
              <a:rPr lang="en-US" sz="3200" i="1" dirty="0"/>
              <a:t>“More trouble than its worth”</a:t>
            </a:r>
            <a:br>
              <a:rPr lang="en-US" sz="3200" i="1" dirty="0"/>
            </a:br>
            <a:r>
              <a:rPr lang="en-US" sz="3200" dirty="0"/>
              <a:t>			The judgments of the Tribulation</a:t>
            </a:r>
          </a:p>
        </p:txBody>
      </p:sp>
    </p:spTree>
    <p:extLst>
      <p:ext uri="{BB962C8B-B14F-4D97-AF65-F5344CB8AC3E}">
        <p14:creationId xmlns:p14="http://schemas.microsoft.com/office/powerpoint/2010/main" val="376355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just">
              <a:lnSpc>
                <a:spcPct val="114000"/>
              </a:lnSpc>
              <a:spcBef>
                <a:spcPts val="1200"/>
              </a:spcBef>
            </a:pPr>
            <a:r>
              <a:rPr lang="en-US" sz="2800" b="1" spc="-150" dirty="0">
                <a:latin typeface="Open Sans Semibold"/>
              </a:rPr>
              <a:t>Four sets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cried out with a loud voice, as when a lion roars; and when he had cried out, the </a:t>
            </a:r>
            <a:r>
              <a:rPr lang="en-US" sz="2600" b="1" spc="-150" dirty="0">
                <a:latin typeface="Open Sans Semibold"/>
                <a:ea typeface="Verdana" panose="020B0604030504040204" pitchFamily="34" charset="0"/>
                <a:cs typeface="Verdana" panose="020B0604030504040204" pitchFamily="34" charset="0"/>
              </a:rPr>
              <a:t>seven peals of thunder </a:t>
            </a:r>
            <a:r>
              <a:rPr lang="en-US" sz="2600" spc="-150" dirty="0">
                <a:latin typeface="Open Sans Semibold"/>
                <a:ea typeface="Verdana" panose="020B0604030504040204" pitchFamily="34" charset="0"/>
                <a:cs typeface="Verdana" panose="020B0604030504040204" pitchFamily="34" charset="0"/>
              </a:rPr>
              <a:t>uttered their voices. When the seven peals of thunder had spoken, I was about to write; and I heard a voice from heaven saying, ‘Seal up the things which the seven peals of thunder have spoken and do not write them.’“ (Rev. 10:3-4)</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“Then I heard a loud voice from the temple, saying to the seven angels, ‘Go and pour out on the earth the </a:t>
            </a:r>
            <a:r>
              <a:rPr lang="en-US" sz="2600" b="1" spc="-150" dirty="0">
                <a:latin typeface="Open Sans Semibold"/>
                <a:ea typeface="Verdana" panose="020B0604030504040204" pitchFamily="34" charset="0"/>
                <a:cs typeface="Verdana" panose="020B0604030504040204" pitchFamily="34" charset="0"/>
              </a:rPr>
              <a:t>seven bowls </a:t>
            </a:r>
            <a:r>
              <a:rPr lang="en-US" sz="2600" spc="-150" dirty="0">
                <a:latin typeface="Open Sans Semibold"/>
                <a:ea typeface="Verdana" panose="020B0604030504040204" pitchFamily="34" charset="0"/>
                <a:cs typeface="Verdana" panose="020B0604030504040204" pitchFamily="34" charset="0"/>
              </a:rPr>
              <a:t>of the wrath of God.’“ (Rev. 16:1)</a:t>
            </a:r>
          </a:p>
          <a:p>
            <a:pPr algn="just">
              <a:lnSpc>
                <a:spcPct val="114000"/>
              </a:lnSpc>
              <a:spcBef>
                <a:spcPts val="1200"/>
              </a:spcBef>
            </a:pPr>
            <a:endParaRPr lang="en-US" sz="200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a:t>
            </a:r>
            <a:r>
              <a:rPr lang="en-US" sz="3200" i="1" dirty="0"/>
              <a:t>“More trouble than its worth”</a:t>
            </a:r>
            <a:br>
              <a:rPr lang="en-US" sz="3200" i="1" dirty="0"/>
            </a:br>
            <a:r>
              <a:rPr lang="en-US" sz="3200" dirty="0"/>
              <a:t>			The judgments of the Tribulation</a:t>
            </a:r>
          </a:p>
        </p:txBody>
      </p:sp>
    </p:spTree>
    <p:extLst>
      <p:ext uri="{BB962C8B-B14F-4D97-AF65-F5344CB8AC3E}">
        <p14:creationId xmlns:p14="http://schemas.microsoft.com/office/powerpoint/2010/main" val="299980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ea typeface="Verdana" panose="020B0604030504040204" pitchFamily="34" charset="0"/>
                <a:cs typeface="Verdana" panose="020B0604030504040204" pitchFamily="34" charset="0"/>
              </a:rPr>
              <a:t>Consequences</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“So the first angel went and poured out his bowl on the earth; and it became a </a:t>
            </a:r>
            <a:r>
              <a:rPr lang="en-US" sz="2600" b="1" spc="-150" dirty="0">
                <a:latin typeface="Open Sans Semibold"/>
                <a:ea typeface="Verdana" panose="020B0604030504040204" pitchFamily="34" charset="0"/>
                <a:cs typeface="Verdana" panose="020B0604030504040204" pitchFamily="34" charset="0"/>
              </a:rPr>
              <a:t>loathsome and malignant sore </a:t>
            </a:r>
            <a:r>
              <a:rPr lang="en-US" sz="2600" spc="-150" dirty="0">
                <a:latin typeface="Open Sans Semibold"/>
                <a:ea typeface="Verdana" panose="020B0604030504040204" pitchFamily="34" charset="0"/>
                <a:cs typeface="Verdana" panose="020B0604030504040204" pitchFamily="34" charset="0"/>
              </a:rPr>
              <a:t>on the people who had the mark of the beast and who worshiped his image.” (Rev. 16:2)</a:t>
            </a:r>
          </a:p>
          <a:p>
            <a:pPr algn="just">
              <a:lnSpc>
                <a:spcPct val="114000"/>
              </a:lnSpc>
              <a:spcBef>
                <a:spcPts val="1200"/>
              </a:spcBef>
            </a:pPr>
            <a:r>
              <a:rPr lang="en-US" sz="2600" b="1" spc="-150" dirty="0">
                <a:latin typeface="Open Sans Semibold"/>
                <a:ea typeface="Verdana" panose="020B0604030504040204" pitchFamily="34" charset="0"/>
                <a:cs typeface="Verdana" panose="020B0604030504040204" pitchFamily="34" charset="0"/>
              </a:rPr>
              <a:t>“Men were scorched with fierce heat</a:t>
            </a:r>
            <a:r>
              <a:rPr lang="en-US" sz="2600" spc="-150" dirty="0">
                <a:latin typeface="Open Sans Semibold"/>
                <a:ea typeface="Verdana" panose="020B0604030504040204" pitchFamily="34" charset="0"/>
                <a:cs typeface="Verdana" panose="020B0604030504040204" pitchFamily="34" charset="0"/>
              </a:rPr>
              <a:t>…Then the fifth angel poured out his bowl on the throne of the beast, and his kingdom became </a:t>
            </a:r>
            <a:r>
              <a:rPr lang="en-US" sz="2600" b="1" spc="-150" dirty="0">
                <a:latin typeface="Open Sans Semibold"/>
                <a:ea typeface="Verdana" panose="020B0604030504040204" pitchFamily="34" charset="0"/>
                <a:cs typeface="Verdana" panose="020B0604030504040204" pitchFamily="34" charset="0"/>
              </a:rPr>
              <a:t>darkened</a:t>
            </a:r>
            <a:r>
              <a:rPr lang="en-US" sz="2600" spc="-150" dirty="0">
                <a:latin typeface="Open Sans Semibold"/>
                <a:ea typeface="Verdana" panose="020B0604030504040204" pitchFamily="34" charset="0"/>
                <a:cs typeface="Verdana" panose="020B0604030504040204" pitchFamily="34" charset="0"/>
              </a:rPr>
              <a:t>; and they </a:t>
            </a:r>
            <a:r>
              <a:rPr lang="en-US" sz="2600" b="1" spc="-150" dirty="0">
                <a:latin typeface="Open Sans Semibold"/>
                <a:ea typeface="Verdana" panose="020B0604030504040204" pitchFamily="34" charset="0"/>
                <a:cs typeface="Verdana" panose="020B0604030504040204" pitchFamily="34" charset="0"/>
              </a:rPr>
              <a:t>gnawed their tongues because of pain.</a:t>
            </a:r>
            <a:r>
              <a:rPr lang="en-US" sz="2600" spc="-150" dirty="0">
                <a:latin typeface="Open Sans Semibold"/>
                <a:ea typeface="Verdana" panose="020B0604030504040204" pitchFamily="34" charset="0"/>
                <a:cs typeface="Verdana" panose="020B0604030504040204" pitchFamily="34" charset="0"/>
              </a:rPr>
              <a:t>” (Rev. 16:9-10)</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in those days men will </a:t>
            </a:r>
            <a:r>
              <a:rPr lang="en-US" sz="2600" b="1" spc="-150" dirty="0">
                <a:latin typeface="Open Sans Semibold"/>
                <a:ea typeface="Verdana" panose="020B0604030504040204" pitchFamily="34" charset="0"/>
                <a:cs typeface="Verdana" panose="020B0604030504040204" pitchFamily="34" charset="0"/>
              </a:rPr>
              <a:t>seek death and will not find it</a:t>
            </a:r>
            <a:r>
              <a:rPr lang="en-US" sz="2600" spc="-150" dirty="0">
                <a:latin typeface="Open Sans Semibold"/>
                <a:ea typeface="Verdana" panose="020B0604030504040204" pitchFamily="34" charset="0"/>
                <a:cs typeface="Verdana" panose="020B0604030504040204" pitchFamily="34" charset="0"/>
              </a:rPr>
              <a:t>; they will long to die, and death flees from them.” (Rev. 9:6)</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4. </a:t>
            </a:r>
            <a:r>
              <a:rPr lang="en-US" sz="3200" i="1" dirty="0"/>
              <a:t>“More trouble than its worth”</a:t>
            </a:r>
            <a:br>
              <a:rPr lang="en-US" sz="3200" i="1" dirty="0"/>
            </a:br>
            <a:r>
              <a:rPr lang="en-US" sz="3200" dirty="0"/>
              <a:t>			The judgments of the Tribulation</a:t>
            </a:r>
          </a:p>
        </p:txBody>
      </p:sp>
    </p:spTree>
    <p:extLst>
      <p:ext uri="{BB962C8B-B14F-4D97-AF65-F5344CB8AC3E}">
        <p14:creationId xmlns:p14="http://schemas.microsoft.com/office/powerpoint/2010/main" val="221766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judge a Christ-rejecting world</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“…seven angels who had seven plagues, which are the last, because in them </a:t>
            </a:r>
            <a:r>
              <a:rPr lang="en-US" sz="2600" b="1" spc="-150" dirty="0">
                <a:latin typeface="Open Sans Semibold"/>
                <a:ea typeface="Verdana" panose="020B0604030504040204" pitchFamily="34" charset="0"/>
                <a:cs typeface="Verdana" panose="020B0604030504040204" pitchFamily="34" charset="0"/>
              </a:rPr>
              <a:t>the wrath of God is finished</a:t>
            </a:r>
            <a:r>
              <a:rPr lang="en-US" sz="2600" spc="-150" dirty="0">
                <a:latin typeface="Open Sans Semibold"/>
                <a:ea typeface="Verdana" panose="020B0604030504040204" pitchFamily="34" charset="0"/>
                <a:cs typeface="Verdana" panose="020B0604030504040204" pitchFamily="34" charset="0"/>
              </a:rPr>
              <a:t>. … Then I heard a loud voice from the temple, saying to the seven angels, “Go and pour out on the earth the seven bowls of </a:t>
            </a:r>
            <a:r>
              <a:rPr lang="en-US" sz="2600" b="1" spc="-150" dirty="0">
                <a:latin typeface="Open Sans Semibold"/>
                <a:ea typeface="Verdana" panose="020B0604030504040204" pitchFamily="34" charset="0"/>
                <a:cs typeface="Verdana" panose="020B0604030504040204" pitchFamily="34" charset="0"/>
              </a:rPr>
              <a:t>the wrath of God</a:t>
            </a:r>
            <a:r>
              <a:rPr lang="en-US" sz="2600" spc="-150" dirty="0">
                <a:latin typeface="Open Sans Semibold"/>
                <a:ea typeface="Verdana" panose="020B0604030504040204" pitchFamily="34" charset="0"/>
                <a:cs typeface="Verdana" panose="020B0604030504040204" pitchFamily="34" charset="0"/>
              </a:rPr>
              <a:t>.” … He treads the wine press of </a:t>
            </a:r>
            <a:r>
              <a:rPr lang="en-US" sz="2600" b="1" spc="-150" dirty="0">
                <a:latin typeface="Open Sans Semibold"/>
                <a:ea typeface="Verdana" panose="020B0604030504040204" pitchFamily="34" charset="0"/>
                <a:cs typeface="Verdana" panose="020B0604030504040204" pitchFamily="34" charset="0"/>
              </a:rPr>
              <a:t>the fierce wrath of God, the Almighty</a:t>
            </a:r>
            <a:r>
              <a:rPr lang="en-US" sz="2600" spc="-150" dirty="0">
                <a:latin typeface="Open Sans Semibold"/>
                <a:ea typeface="Verdana" panose="020B0604030504040204" pitchFamily="34" charset="0"/>
                <a:cs typeface="Verdana" panose="020B0604030504040204" pitchFamily="34" charset="0"/>
              </a:rPr>
              <a:t>.” (Rev. 15:1; 16:1; 19:15)</a:t>
            </a:r>
          </a:p>
          <a:p>
            <a:pPr algn="just">
              <a:lnSpc>
                <a:spcPct val="114000"/>
              </a:lnSpc>
              <a:spcBef>
                <a:spcPts val="800"/>
              </a:spcBef>
            </a:pPr>
            <a:r>
              <a:rPr lang="en-US" sz="2600" spc="-150" dirty="0">
                <a:latin typeface="Open Sans Semibold"/>
                <a:ea typeface="Verdana" panose="020B0604030504040204" pitchFamily="34" charset="0"/>
                <a:cs typeface="Verdana" panose="020B0604030504040204" pitchFamily="34" charset="0"/>
              </a:rPr>
              <a:t>“…be sure your sin will find you out.” (Num. 32:23)</a:t>
            </a:r>
          </a:p>
          <a:p>
            <a:pPr algn="just">
              <a:lnSpc>
                <a:spcPct val="114000"/>
              </a:lnSpc>
              <a:spcBef>
                <a:spcPts val="600"/>
              </a:spcBef>
            </a:pPr>
            <a:r>
              <a:rPr lang="en-US" sz="2600" spc="-150" dirty="0">
                <a:latin typeface="Open Sans Semibold"/>
              </a:rPr>
              <a:t>	</a:t>
            </a:r>
          </a:p>
        </p:txBody>
      </p:sp>
      <p:sp>
        <p:nvSpPr>
          <p:cNvPr id="3" name="Title 2"/>
          <p:cNvSpPr>
            <a:spLocks noGrp="1"/>
          </p:cNvSpPr>
          <p:nvPr>
            <p:ph type="title"/>
          </p:nvPr>
        </p:nvSpPr>
        <p:spPr/>
        <p:txBody>
          <a:bodyPr>
            <a:noAutofit/>
          </a:bodyPr>
          <a:lstStyle/>
          <a:p>
            <a:r>
              <a:rPr lang="en-US" sz="3200" dirty="0"/>
              <a:t>5. </a:t>
            </a:r>
            <a:r>
              <a:rPr lang="en-US" sz="3200" i="1" dirty="0"/>
              <a:t>“What </a:t>
            </a:r>
            <a:r>
              <a:rPr lang="en-US" sz="3200" i="1" dirty="0" err="1"/>
              <a:t>d’ya</a:t>
            </a:r>
            <a:r>
              <a:rPr lang="en-US" sz="3200" i="1" dirty="0"/>
              <a:t> do that for?”</a:t>
            </a:r>
            <a:br>
              <a:rPr lang="en-US" sz="3200" dirty="0"/>
            </a:br>
            <a:r>
              <a:rPr lang="en-US" sz="3200" dirty="0"/>
              <a:t>			The purpose of the Tribulation</a:t>
            </a:r>
          </a:p>
        </p:txBody>
      </p:sp>
    </p:spTree>
    <p:extLst>
      <p:ext uri="{BB962C8B-B14F-4D97-AF65-F5344CB8AC3E}">
        <p14:creationId xmlns:p14="http://schemas.microsoft.com/office/powerpoint/2010/main" val="2340620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600"/>
              </a:spcBef>
            </a:pPr>
            <a:r>
              <a:rPr lang="en-US" sz="2800" b="1" spc="-150" dirty="0">
                <a:latin typeface="Open Sans Semibold"/>
              </a:rPr>
              <a:t>To reveal Satan’s true character</a:t>
            </a:r>
          </a:p>
          <a:p>
            <a:pPr algn="just">
              <a:lnSpc>
                <a:spcPct val="114000"/>
              </a:lnSpc>
              <a:spcBef>
                <a:spcPts val="600"/>
              </a:spcBef>
            </a:pPr>
            <a:r>
              <a:rPr lang="en-US" sz="2600" spc="-150" dirty="0">
                <a:latin typeface="Open Sans Semibold"/>
                <a:ea typeface="Verdana" panose="020B0604030504040204" pitchFamily="34" charset="0"/>
                <a:cs typeface="Verdana" panose="020B0604030504040204" pitchFamily="34" charset="0"/>
              </a:rPr>
              <a:t>And the great dragon was thrown down, the serpent of old who is called </a:t>
            </a:r>
            <a:r>
              <a:rPr lang="en-US" sz="2600" b="1" spc="-150" dirty="0">
                <a:latin typeface="Open Sans Semibold"/>
                <a:ea typeface="Verdana" panose="020B0604030504040204" pitchFamily="34" charset="0"/>
                <a:cs typeface="Verdana" panose="020B0604030504040204" pitchFamily="34" charset="0"/>
              </a:rPr>
              <a:t>the devil and Satan</a:t>
            </a:r>
            <a:r>
              <a:rPr lang="en-US" sz="2600" spc="-150" dirty="0">
                <a:latin typeface="Open Sans Semibold"/>
                <a:ea typeface="Verdana" panose="020B0604030504040204" pitchFamily="34" charset="0"/>
                <a:cs typeface="Verdana" panose="020B0604030504040204" pitchFamily="34" charset="0"/>
              </a:rPr>
              <a:t>, who </a:t>
            </a:r>
            <a:r>
              <a:rPr lang="en-US" sz="2600" b="1" spc="-150" dirty="0">
                <a:latin typeface="Open Sans Semibold"/>
                <a:ea typeface="Verdana" panose="020B0604030504040204" pitchFamily="34" charset="0"/>
                <a:cs typeface="Verdana" panose="020B0604030504040204" pitchFamily="34" charset="0"/>
              </a:rPr>
              <a:t>deceives the whole world</a:t>
            </a:r>
            <a:r>
              <a:rPr lang="en-US" sz="2600" spc="-150" dirty="0">
                <a:latin typeface="Open Sans Semibold"/>
                <a:ea typeface="Verdana" panose="020B0604030504040204" pitchFamily="34" charset="0"/>
                <a:cs typeface="Verdana" panose="020B0604030504040204" pitchFamily="34" charset="0"/>
              </a:rPr>
              <a:t>; he was thrown down to the earth, and his angels were thrown down with him. Then I heard a loud voice in heaven, saying, ‘…</a:t>
            </a:r>
            <a:r>
              <a:rPr lang="en-US" sz="2600" b="1" spc="-150" dirty="0">
                <a:latin typeface="Open Sans Semibold"/>
                <a:ea typeface="Verdana" panose="020B0604030504040204" pitchFamily="34" charset="0"/>
                <a:cs typeface="Verdana" panose="020B0604030504040204" pitchFamily="34" charset="0"/>
              </a:rPr>
              <a:t>the accuser of our brethren </a:t>
            </a:r>
            <a:r>
              <a:rPr lang="en-US" sz="2600" spc="-150" dirty="0">
                <a:latin typeface="Open Sans Semibold"/>
                <a:ea typeface="Verdana" panose="020B0604030504040204" pitchFamily="34" charset="0"/>
                <a:cs typeface="Verdana" panose="020B0604030504040204" pitchFamily="34" charset="0"/>
              </a:rPr>
              <a:t>has been thrown down, he who accuses them before our God day and night. … For this reason, rejoice, O heavens and you who dwell in them. Woe to the earth and the sea, because the devil has come down to you, having </a:t>
            </a:r>
            <a:r>
              <a:rPr lang="en-US" sz="2600" b="1" spc="-150" dirty="0">
                <a:latin typeface="Open Sans Semibold"/>
                <a:ea typeface="Verdana" panose="020B0604030504040204" pitchFamily="34" charset="0"/>
                <a:cs typeface="Verdana" panose="020B0604030504040204" pitchFamily="34" charset="0"/>
              </a:rPr>
              <a:t>great wrath</a:t>
            </a:r>
            <a:r>
              <a:rPr lang="en-US" sz="2600" spc="-150" dirty="0">
                <a:latin typeface="Open Sans Semibold"/>
                <a:ea typeface="Verdana" panose="020B0604030504040204" pitchFamily="34" charset="0"/>
                <a:cs typeface="Verdana" panose="020B0604030504040204" pitchFamily="34" charset="0"/>
              </a:rPr>
              <a:t>, knowing that he has only a short time.’“ (Rev. 12:7-12)</a:t>
            </a: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3309781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spcBef>
                <a:spcPts val="0"/>
              </a:spcBef>
            </a:pPr>
            <a:r>
              <a:rPr lang="en-US" sz="2800" b="1" spc="-150" dirty="0">
                <a:latin typeface="Open Sans Semibold"/>
              </a:rPr>
              <a:t>To demonstrate the sinfulness of man</a:t>
            </a:r>
          </a:p>
          <a:p>
            <a:pPr algn="just">
              <a:spcBef>
                <a:spcPts val="0"/>
              </a:spcBef>
            </a:pPr>
            <a:endParaRPr lang="en-US" sz="1000" b="1" spc="-150" dirty="0">
              <a:latin typeface="Open Sans Semibold"/>
            </a:endParaRPr>
          </a:p>
          <a:p>
            <a:pPr algn="just">
              <a:spcBef>
                <a:spcPts val="0"/>
              </a:spcBef>
            </a:pPr>
            <a:r>
              <a:rPr lang="en-US" sz="2600" spc="-150" dirty="0">
                <a:latin typeface="Open Sans Semibold"/>
                <a:ea typeface="Verdana" panose="020B0604030504040204" pitchFamily="34" charset="0"/>
                <a:cs typeface="Verdana" panose="020B0604030504040204" pitchFamily="34" charset="0"/>
              </a:rPr>
              <a:t>“The rest of mankind, who were not killed by these plagues, </a:t>
            </a:r>
            <a:r>
              <a:rPr lang="en-US" sz="2600" b="1" spc="-150" dirty="0">
                <a:latin typeface="Open Sans Semibold"/>
                <a:ea typeface="Verdana" panose="020B0604030504040204" pitchFamily="34" charset="0"/>
                <a:cs typeface="Verdana" panose="020B0604030504040204" pitchFamily="34" charset="0"/>
              </a:rPr>
              <a:t>did not repent of the works of their hands</a:t>
            </a:r>
            <a:r>
              <a:rPr lang="en-US" sz="2600" spc="-150" dirty="0">
                <a:latin typeface="Open Sans Semibold"/>
                <a:ea typeface="Verdana" panose="020B0604030504040204" pitchFamily="34" charset="0"/>
                <a:cs typeface="Verdana" panose="020B0604030504040204" pitchFamily="34" charset="0"/>
              </a:rPr>
              <a:t>, so as not to worship demons, and the idols of gold and of silver and of brass and of stone and of wood, which can neither see nor hear nor walk; and </a:t>
            </a:r>
            <a:r>
              <a:rPr lang="en-US" sz="2600" b="1" spc="-150" dirty="0">
                <a:latin typeface="Open Sans Semibold"/>
                <a:ea typeface="Verdana" panose="020B0604030504040204" pitchFamily="34" charset="0"/>
                <a:cs typeface="Verdana" panose="020B0604030504040204" pitchFamily="34" charset="0"/>
              </a:rPr>
              <a:t>they did not repent of their murders nor of their sorceries nor of their immorality nor of their thefts</a:t>
            </a:r>
            <a:r>
              <a:rPr lang="en-US" sz="2600" spc="-150" dirty="0">
                <a:latin typeface="Open Sans Semibold"/>
                <a:ea typeface="Verdana" panose="020B0604030504040204" pitchFamily="34" charset="0"/>
                <a:cs typeface="Verdana" panose="020B0604030504040204" pitchFamily="34" charset="0"/>
              </a:rPr>
              <a:t>.” (Rev. 9:20-21)</a:t>
            </a: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193138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87000" cy="4572000"/>
          </a:xfrm>
        </p:spPr>
        <p:txBody>
          <a:bodyPr>
            <a:noAutofit/>
          </a:bodyPr>
          <a:lstStyle/>
          <a:p>
            <a:pPr algn="just">
              <a:spcBef>
                <a:spcPts val="0"/>
              </a:spcBef>
            </a:pPr>
            <a:r>
              <a:rPr lang="en-US" sz="2800" b="1" spc="-150" dirty="0">
                <a:latin typeface="Open Sans Semibold"/>
              </a:rPr>
              <a:t>To demonstrate the sinfulness of man</a:t>
            </a:r>
          </a:p>
          <a:p>
            <a:pPr algn="just">
              <a:spcBef>
                <a:spcPts val="0"/>
              </a:spcBef>
            </a:pPr>
            <a:endParaRPr lang="en-US" sz="1000" b="1" spc="-150" dirty="0">
              <a:latin typeface="Open Sans Semibold"/>
            </a:endParaRPr>
          </a:p>
          <a:p>
            <a:pPr algn="just">
              <a:spcBef>
                <a:spcPts val="0"/>
              </a:spcBef>
            </a:pPr>
            <a:r>
              <a:rPr lang="en-US" sz="2600" spc="-150" dirty="0">
                <a:latin typeface="Open Sans Semibold"/>
                <a:ea typeface="Verdana" panose="020B0604030504040204" pitchFamily="34" charset="0"/>
                <a:cs typeface="Verdana" panose="020B0604030504040204" pitchFamily="34" charset="0"/>
              </a:rPr>
              <a:t>“The fourth angel poured out his bowl upon the sun, and it was given to it to scorch men with fire. Men were scorched with fierce heat; and </a:t>
            </a:r>
            <a:r>
              <a:rPr lang="en-US" sz="2600" b="1" spc="-150" dirty="0">
                <a:latin typeface="Open Sans Semibold"/>
                <a:ea typeface="Verdana" panose="020B0604030504040204" pitchFamily="34" charset="0"/>
                <a:cs typeface="Verdana" panose="020B0604030504040204" pitchFamily="34" charset="0"/>
              </a:rPr>
              <a:t>they blasphemed the name of God </a:t>
            </a:r>
            <a:r>
              <a:rPr lang="en-US" sz="2600" spc="-150" dirty="0">
                <a:latin typeface="Open Sans Semibold"/>
                <a:ea typeface="Verdana" panose="020B0604030504040204" pitchFamily="34" charset="0"/>
                <a:cs typeface="Verdana" panose="020B0604030504040204" pitchFamily="34" charset="0"/>
              </a:rPr>
              <a:t>who has the power over these plagues, and they did not repent so as to give Him glory. Then the fifth angel poured out his bowl on the throne of the beast, and his kingdom became darkened; and they gnawed their tongues because of pain, and </a:t>
            </a:r>
            <a:r>
              <a:rPr lang="en-US" sz="2600" b="1" spc="-150" dirty="0">
                <a:latin typeface="Open Sans Semibold"/>
                <a:ea typeface="Verdana" panose="020B0604030504040204" pitchFamily="34" charset="0"/>
                <a:cs typeface="Verdana" panose="020B0604030504040204" pitchFamily="34" charset="0"/>
              </a:rPr>
              <a:t>they blasphemed the God of heaven </a:t>
            </a:r>
            <a:r>
              <a:rPr lang="en-US" sz="2600" spc="-150" dirty="0">
                <a:latin typeface="Open Sans Semibold"/>
                <a:ea typeface="Verdana" panose="020B0604030504040204" pitchFamily="34" charset="0"/>
                <a:cs typeface="Verdana" panose="020B0604030504040204" pitchFamily="34" charset="0"/>
              </a:rPr>
              <a:t>because of their pains and their sores; and </a:t>
            </a:r>
            <a:r>
              <a:rPr lang="en-US" sz="2600" b="1" spc="-150" dirty="0">
                <a:latin typeface="Open Sans Semibold"/>
                <a:ea typeface="Verdana" panose="020B0604030504040204" pitchFamily="34" charset="0"/>
                <a:cs typeface="Verdana" panose="020B0604030504040204" pitchFamily="34" charset="0"/>
              </a:rPr>
              <a:t>they did not repent </a:t>
            </a:r>
            <a:r>
              <a:rPr lang="en-US" sz="2600" spc="-150" dirty="0">
                <a:latin typeface="Open Sans Semibold"/>
                <a:ea typeface="Verdana" panose="020B0604030504040204" pitchFamily="34" charset="0"/>
                <a:cs typeface="Verdana" panose="020B0604030504040204" pitchFamily="34" charset="0"/>
              </a:rPr>
              <a:t>of their deeds.” (Rev. 16:8-11)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250855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87000" cy="4572000"/>
          </a:xfrm>
        </p:spPr>
        <p:txBody>
          <a:bodyPr>
            <a:noAutofit/>
          </a:bodyPr>
          <a:lstStyle/>
          <a:p>
            <a:pPr algn="just">
              <a:lnSpc>
                <a:spcPct val="114000"/>
              </a:lnSpc>
              <a:spcBef>
                <a:spcPts val="1200"/>
              </a:spcBef>
            </a:pPr>
            <a:r>
              <a:rPr lang="en-US" sz="2800" b="1" spc="-150" dirty="0">
                <a:latin typeface="Open Sans Semibold"/>
              </a:rPr>
              <a:t>To demonstrate the sinfulness of man</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they said to the mountains and to the rocks, ‘Fall on us and </a:t>
            </a:r>
            <a:r>
              <a:rPr lang="en-US" sz="2600" b="1" spc="-150" dirty="0">
                <a:latin typeface="Open Sans Semibold"/>
                <a:ea typeface="Verdana" panose="020B0604030504040204" pitchFamily="34" charset="0"/>
                <a:cs typeface="Verdana" panose="020B0604030504040204" pitchFamily="34" charset="0"/>
              </a:rPr>
              <a:t>hide us from the presence of Him who sits on the throne, and from the wrath of the Lamb</a:t>
            </a:r>
            <a:r>
              <a:rPr lang="en-US" sz="2600" spc="-150" dirty="0">
                <a:latin typeface="Open Sans Semibold"/>
                <a:ea typeface="Verdana" panose="020B0604030504040204" pitchFamily="34" charset="0"/>
                <a:cs typeface="Verdana" panose="020B0604030504040204" pitchFamily="34" charset="0"/>
              </a:rPr>
              <a:t>; for the great day of their wrath has come, and who is able to stand?’“ (Rev. 6:16-17)</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dirty="0"/>
            </a:br>
            <a:r>
              <a:rPr lang="en-US" sz="3200" dirty="0"/>
              <a:t>			The purpose of the Tribulation</a:t>
            </a:r>
          </a:p>
        </p:txBody>
      </p:sp>
    </p:spTree>
    <p:extLst>
      <p:ext uri="{BB962C8B-B14F-4D97-AF65-F5344CB8AC3E}">
        <p14:creationId xmlns:p14="http://schemas.microsoft.com/office/powerpoint/2010/main" val="55642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88265" y="381000"/>
            <a:ext cx="10945654" cy="762000"/>
          </a:xfrm>
        </p:spPr>
        <p:txBody>
          <a:bodyPr>
            <a:noAutofit/>
          </a:bodyPr>
          <a:lstStyle/>
          <a:p>
            <a:r>
              <a:rPr lang="en-US" sz="3200" dirty="0"/>
              <a:t>“Nobody knows the trouble I’ve seen…”</a:t>
            </a:r>
            <a:br>
              <a:rPr lang="en-US" sz="3200" dirty="0"/>
            </a:br>
            <a:r>
              <a:rPr lang="en-US" sz="3200" dirty="0"/>
              <a:t>			   The Tribulation (Revelation 4-19)</a:t>
            </a:r>
          </a:p>
        </p:txBody>
      </p:sp>
      <p:sp>
        <p:nvSpPr>
          <p:cNvPr id="3" name="Subtitle 2"/>
          <p:cNvSpPr>
            <a:spLocks noGrp="1"/>
          </p:cNvSpPr>
          <p:nvPr>
            <p:ph type="subTitle" idx="1"/>
          </p:nvPr>
        </p:nvSpPr>
        <p:spPr/>
        <p:txBody>
          <a:bodyPr/>
          <a:lstStyle/>
          <a:p>
            <a:r>
              <a:rPr lang="en-US" sz="2600" dirty="0">
                <a:latin typeface="Open Sans Semibold"/>
                <a:ea typeface="Verdana" panose="020B0604030504040204" pitchFamily="34" charset="0"/>
                <a:cs typeface="Verdana" panose="020B0604030504040204" pitchFamily="34" charset="0"/>
              </a:rPr>
              <a:t>“For then there will be a great tribulation, such as has not occurred since the beginning of the world until now, nor ever will. Unless those days had been cut short, no life would have been saved; but for the sake of the elect those days will be cut short.” (Matt. 24:21-22)</a:t>
            </a:r>
          </a:p>
          <a:p>
            <a:endParaRPr lang="en-US" sz="800" dirty="0">
              <a:latin typeface="Open Sans Semibold"/>
              <a:ea typeface="Verdana" panose="020B0604030504040204" pitchFamily="34" charset="0"/>
              <a:cs typeface="Verdana" panose="020B0604030504040204" pitchFamily="34" charset="0"/>
            </a:endParaRPr>
          </a:p>
          <a:p>
            <a:r>
              <a:rPr lang="en-US" sz="2600" dirty="0">
                <a:latin typeface="Open Sans Semibold"/>
                <a:ea typeface="Verdana" panose="020B0604030504040204" pitchFamily="34" charset="0"/>
                <a:cs typeface="Verdana" panose="020B0604030504040204" pitchFamily="34" charset="0"/>
              </a:rPr>
              <a:t>“These things I have spoken to you, so that in Me you may have peace. In the world you have tribulation, but take courage; I have overcome the world.” (John 16:33)</a:t>
            </a:r>
          </a:p>
          <a:p>
            <a:endParaRPr lang="en-US" dirty="0"/>
          </a:p>
        </p:txBody>
      </p:sp>
    </p:spTree>
    <p:extLst>
      <p:ext uri="{BB962C8B-B14F-4D97-AF65-F5344CB8AC3E}">
        <p14:creationId xmlns:p14="http://schemas.microsoft.com/office/powerpoint/2010/main" val="6503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humble the nation of Israel</a:t>
            </a:r>
          </a:p>
          <a:p>
            <a:pPr algn="just">
              <a:lnSpc>
                <a:spcPct val="114000"/>
              </a:lnSpc>
              <a:spcBef>
                <a:spcPts val="1200"/>
              </a:spcBef>
            </a:pPr>
            <a:r>
              <a:rPr lang="en-US" sz="2600" spc="-180" dirty="0">
                <a:latin typeface="Open Sans Semibold"/>
                <a:ea typeface="Verdana" panose="020B0604030504040204" pitchFamily="34" charset="0"/>
                <a:cs typeface="Verdana" panose="020B0604030504040204" pitchFamily="34" charset="0"/>
              </a:rPr>
              <a:t>“'Alas! for that day is great, There is none like it; And it is </a:t>
            </a:r>
            <a:r>
              <a:rPr lang="en-US" sz="2600" b="1" spc="-180" dirty="0">
                <a:latin typeface="Open Sans Semibold"/>
                <a:ea typeface="Verdana" panose="020B0604030504040204" pitchFamily="34" charset="0"/>
                <a:cs typeface="Verdana" panose="020B0604030504040204" pitchFamily="34" charset="0"/>
              </a:rPr>
              <a:t>the time of Jacob's distress</a:t>
            </a:r>
            <a:r>
              <a:rPr lang="en-US" sz="2600" spc="-180" dirty="0">
                <a:latin typeface="Open Sans Semibold"/>
                <a:ea typeface="Verdana" panose="020B0604030504040204" pitchFamily="34" charset="0"/>
                <a:cs typeface="Verdana" panose="020B0604030504040204" pitchFamily="34" charset="0"/>
              </a:rPr>
              <a:t>, But he will be saved from it. 'It shall come about on that day,' declares the LORD of hosts, 'that I will break his yoke from off their neck and will tear off their bonds; and strangers will no longer make them their slaves. 'But they shall serve the LORD their God and David their king, whom I will raise up for them.’” (Jer. 30:7-9)</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3683483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363200" cy="4572000"/>
          </a:xfrm>
        </p:spPr>
        <p:txBody>
          <a:bodyPr>
            <a:noAutofit/>
          </a:bodyPr>
          <a:lstStyle/>
          <a:p>
            <a:pPr algn="just">
              <a:lnSpc>
                <a:spcPct val="114000"/>
              </a:lnSpc>
              <a:spcBef>
                <a:spcPts val="1200"/>
              </a:spcBef>
            </a:pPr>
            <a:r>
              <a:rPr lang="en-US" sz="2800" b="1" spc="-150" dirty="0">
                <a:latin typeface="Open Sans Semibold"/>
              </a:rPr>
              <a:t>To humble the nation of Israel</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“But Jesus turning to them said, ‘Daughters of Jerusalem, stop weeping for Me, but weep for yourselves and for your children. For behold, the days are coming when they will say, “Blessed are the barren, and the wombs that never bore, and the breasts that never nursed.” ‘Then they will begin TO SAY TO THE MOUNTAINS, 'FALL ON US,' AND TO THE HILLS, 'COVER US.' "For if they do these things when the tree is green, what will happen when it is dry?’"             (Luke 23:28-31)</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422150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800" b="1" spc="-150" dirty="0">
                <a:latin typeface="Open Sans Semibold"/>
              </a:rPr>
              <a:t>To eternally save multitudes of people</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“After these things I looked, and behold, </a:t>
            </a:r>
            <a:r>
              <a:rPr lang="en-US" sz="2600" b="1" spc="-150" dirty="0">
                <a:latin typeface="Open Sans Semibold"/>
                <a:ea typeface="Verdana" panose="020B0604030504040204" pitchFamily="34" charset="0"/>
                <a:cs typeface="Verdana" panose="020B0604030504040204" pitchFamily="34" charset="0"/>
              </a:rPr>
              <a:t>a great multitude </a:t>
            </a:r>
            <a:r>
              <a:rPr lang="en-US" sz="2600" spc="-150" dirty="0">
                <a:latin typeface="Open Sans Semibold"/>
                <a:ea typeface="Verdana" panose="020B0604030504040204" pitchFamily="34" charset="0"/>
                <a:cs typeface="Verdana" panose="020B0604030504040204" pitchFamily="34" charset="0"/>
              </a:rPr>
              <a:t>which no one could count, from every nation and all tribes and peoples and tongues, standing before the throne and before the Lamb, </a:t>
            </a:r>
            <a:r>
              <a:rPr lang="en-US" sz="2600" b="1" spc="-150" dirty="0">
                <a:latin typeface="Open Sans Semibold"/>
                <a:ea typeface="Verdana" panose="020B0604030504040204" pitchFamily="34" charset="0"/>
                <a:cs typeface="Verdana" panose="020B0604030504040204" pitchFamily="34" charset="0"/>
              </a:rPr>
              <a:t>clothed in white robes</a:t>
            </a:r>
            <a:r>
              <a:rPr lang="en-US" sz="2600" spc="-150" dirty="0">
                <a:latin typeface="Open Sans Semibold"/>
                <a:ea typeface="Verdana" panose="020B0604030504040204" pitchFamily="34" charset="0"/>
                <a:cs typeface="Verdana" panose="020B0604030504040204" pitchFamily="34" charset="0"/>
              </a:rPr>
              <a:t>, and palm branches were in their hands; and they cry out with a loud voice, saying, ‘Salvation to our God who sits on the throne, and to the Lamb.’" (Rev. 7:9-10)</a:t>
            </a:r>
          </a:p>
          <a:p>
            <a:pPr algn="just">
              <a:lnSpc>
                <a:spcPct val="114000"/>
              </a:lnSpc>
              <a:spcBef>
                <a:spcPts val="1200"/>
              </a:spcBef>
            </a:pPr>
            <a:r>
              <a:rPr lang="en-US" sz="2600" spc="-150" dirty="0">
                <a:latin typeface="Open Sans Semibold"/>
              </a:rPr>
              <a:t>	</a:t>
            </a: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106733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spcBef>
                <a:spcPts val="1200"/>
              </a:spcBef>
            </a:pPr>
            <a:r>
              <a:rPr lang="en-US" sz="2800" b="1" spc="-150" dirty="0">
                <a:latin typeface="Open Sans Semibold"/>
              </a:rPr>
              <a:t>To prepare the world for Christ’s rule</a:t>
            </a:r>
          </a:p>
          <a:p>
            <a:pPr algn="just">
              <a:spcBef>
                <a:spcPts val="1200"/>
              </a:spcBef>
            </a:pPr>
            <a:r>
              <a:rPr lang="en-US" sz="2800" spc="-150" dirty="0">
                <a:latin typeface="Open Sans Semibold"/>
                <a:ea typeface="Verdana" panose="020B0604030504040204" pitchFamily="34" charset="0"/>
                <a:cs typeface="Verdana" panose="020B0604030504040204" pitchFamily="34" charset="0"/>
              </a:rPr>
              <a:t>“And I saw heaven opened, and behold, a white horse, and He who sat on it is called Faithful and True, and in righteousness He judges and wages war. His eyes are a flame…and on His head are many diadems; and He has a name written on Him which no one knows except Himself. He is clothed with a robe dipped in blood, and His name is called The Word of God. </a:t>
            </a:r>
          </a:p>
          <a:p>
            <a:pPr algn="just">
              <a:spcBef>
                <a:spcPts val="1200"/>
              </a:spcBef>
            </a:pPr>
            <a:r>
              <a:rPr lang="en-US" sz="2600" spc="-150" dirty="0">
                <a:latin typeface="Open Sans Semibold"/>
              </a:rPr>
              <a:t>	</a:t>
            </a: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166883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spcBef>
                <a:spcPts val="1200"/>
              </a:spcBef>
            </a:pPr>
            <a:r>
              <a:rPr lang="en-US" sz="2800" b="1" spc="-150" dirty="0">
                <a:latin typeface="Open Sans Semibold"/>
              </a:rPr>
              <a:t>To prepare the world for Christ’s rule</a:t>
            </a:r>
          </a:p>
          <a:p>
            <a:pPr algn="just">
              <a:spcBef>
                <a:spcPts val="1200"/>
              </a:spcBef>
            </a:pPr>
            <a:r>
              <a:rPr lang="en-US" sz="2800" spc="-150" dirty="0">
                <a:latin typeface="Open Sans Semibold"/>
                <a:ea typeface="Verdana" panose="020B0604030504040204" pitchFamily="34" charset="0"/>
                <a:cs typeface="Verdana" panose="020B0604030504040204" pitchFamily="34" charset="0"/>
              </a:rPr>
              <a:t>“And the armies which are in heaven, clothed in fine linen, white and clean, were following Him on white horses. From His mouth comes a sharp sword, so that with it He may strike down the nations, and He will rule them with a rod of iron; and He treads the wine press of the fierce wrath of God, the Almighty. And on His robe and on His thigh He has a name written, ‘</a:t>
            </a:r>
            <a:r>
              <a:rPr lang="en-US" sz="2800" b="1" spc="-150" dirty="0">
                <a:latin typeface="Open Sans Semibold"/>
                <a:ea typeface="Verdana" panose="020B0604030504040204" pitchFamily="34" charset="0"/>
                <a:cs typeface="Verdana" panose="020B0604030504040204" pitchFamily="34" charset="0"/>
              </a:rPr>
              <a:t>KING OF KINGS, AND LORD OF LORDS</a:t>
            </a:r>
            <a:r>
              <a:rPr lang="en-US" sz="2800" spc="-150" dirty="0">
                <a:latin typeface="Open Sans Semibold"/>
                <a:ea typeface="Verdana" panose="020B0604030504040204" pitchFamily="34" charset="0"/>
                <a:cs typeface="Verdana" panose="020B0604030504040204" pitchFamily="34" charset="0"/>
              </a:rPr>
              <a:t>.’" (Rev. 19:11-21)</a:t>
            </a:r>
          </a:p>
          <a:p>
            <a:pPr algn="just">
              <a:spcBef>
                <a:spcPts val="1200"/>
              </a:spcBef>
            </a:pPr>
            <a:r>
              <a:rPr lang="en-US" sz="2600" spc="-150" dirty="0">
                <a:latin typeface="Open Sans Semibold"/>
              </a:rPr>
              <a:t>	</a:t>
            </a:r>
          </a:p>
        </p:txBody>
      </p:sp>
      <p:sp>
        <p:nvSpPr>
          <p:cNvPr id="5" name="Title 2"/>
          <p:cNvSpPr>
            <a:spLocks noGrp="1"/>
          </p:cNvSpPr>
          <p:nvPr>
            <p:ph type="title"/>
          </p:nvPr>
        </p:nvSpPr>
        <p:spPr>
          <a:xfrm>
            <a:off x="88265" y="381000"/>
            <a:ext cx="10945654" cy="762000"/>
          </a:xfrm>
        </p:spPr>
        <p:txBody>
          <a:bodyPr>
            <a:noAutofit/>
          </a:bodyPr>
          <a:lstStyle/>
          <a:p>
            <a:r>
              <a:rPr lang="en-US" sz="3200" dirty="0"/>
              <a:t>5. </a:t>
            </a:r>
            <a:r>
              <a:rPr lang="en-US" sz="3200" i="1" dirty="0"/>
              <a:t>“What </a:t>
            </a:r>
            <a:r>
              <a:rPr lang="en-US" sz="3200" i="1" dirty="0" err="1"/>
              <a:t>d’ya</a:t>
            </a:r>
            <a:r>
              <a:rPr lang="en-US" sz="3200" i="1" dirty="0"/>
              <a:t> do that for?”</a:t>
            </a:r>
            <a:br>
              <a:rPr lang="en-US" sz="3200" i="1" dirty="0"/>
            </a:br>
            <a:r>
              <a:rPr lang="en-US" sz="3200" i="1" dirty="0"/>
              <a:t>			</a:t>
            </a:r>
            <a:r>
              <a:rPr lang="en-US" sz="3200" dirty="0"/>
              <a:t>The purpose of the Tribulation</a:t>
            </a:r>
          </a:p>
        </p:txBody>
      </p:sp>
    </p:spTree>
    <p:extLst>
      <p:ext uri="{BB962C8B-B14F-4D97-AF65-F5344CB8AC3E}">
        <p14:creationId xmlns:p14="http://schemas.microsoft.com/office/powerpoint/2010/main" val="194803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lnSpc>
                <a:spcPct val="114000"/>
              </a:lnSpc>
              <a:spcBef>
                <a:spcPts val="1200"/>
              </a:spcBef>
            </a:pPr>
            <a:r>
              <a:rPr lang="en-US" sz="5400" spc="-150" dirty="0">
                <a:latin typeface="Open Sans Semibold"/>
              </a:rPr>
              <a:t>“Nobody knows the </a:t>
            </a:r>
            <a:r>
              <a:rPr lang="en-US" sz="5400" spc="-150">
                <a:latin typeface="Open Sans Semibold"/>
              </a:rPr>
              <a:t>trouble          I’ve </a:t>
            </a:r>
            <a:r>
              <a:rPr lang="en-US" sz="5400" spc="-150" dirty="0">
                <a:latin typeface="Open Sans Semibold"/>
              </a:rPr>
              <a:t>seen…”</a:t>
            </a:r>
          </a:p>
          <a:p>
            <a:pPr algn="ctr">
              <a:lnSpc>
                <a:spcPct val="114000"/>
              </a:lnSpc>
              <a:spcBef>
                <a:spcPts val="1200"/>
              </a:spcBef>
            </a:pPr>
            <a:r>
              <a:rPr lang="en-US" sz="5400" spc="-150" dirty="0">
                <a:latin typeface="Open Sans Semibold"/>
              </a:rPr>
              <a:t>The Tribulation</a:t>
            </a:r>
          </a:p>
          <a:p>
            <a:pPr algn="ctr">
              <a:lnSpc>
                <a:spcPct val="114000"/>
              </a:lnSpc>
              <a:spcBef>
                <a:spcPts val="1200"/>
              </a:spcBef>
            </a:pPr>
            <a:r>
              <a:rPr lang="en-US" sz="2600" spc="-150" dirty="0">
                <a:latin typeface="Open Sans Semibold"/>
              </a:rPr>
              <a:t>(Revelation 4-19)</a:t>
            </a:r>
          </a:p>
          <a:p>
            <a:pPr algn="just">
              <a:lnSpc>
                <a:spcPct val="114000"/>
              </a:lnSpc>
              <a:spcBef>
                <a:spcPts val="1200"/>
              </a:spcBef>
            </a:pPr>
            <a:endParaRPr lang="en-US" sz="2600" spc="-150" dirty="0">
              <a:latin typeface="Open Sans Semibold"/>
            </a:endParaRPr>
          </a:p>
        </p:txBody>
      </p:sp>
    </p:spTree>
    <p:extLst>
      <p:ext uri="{BB962C8B-B14F-4D97-AF65-F5344CB8AC3E}">
        <p14:creationId xmlns:p14="http://schemas.microsoft.com/office/powerpoint/2010/main" val="348876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spcBef>
                <a:spcPts val="1200"/>
              </a:spcBef>
            </a:pPr>
            <a:r>
              <a:rPr lang="en-US" sz="2600" spc="-150" dirty="0">
                <a:latin typeface="Open Sans Semibold"/>
                <a:ea typeface="Verdana" panose="020B0604030504040204" pitchFamily="34" charset="0"/>
                <a:cs typeface="Verdana" panose="020B0604030504040204" pitchFamily="34" charset="0"/>
              </a:rPr>
              <a:t>“Concerning the </a:t>
            </a:r>
            <a:r>
              <a:rPr lang="en-US" sz="2600" b="1" spc="-150" dirty="0">
                <a:latin typeface="Open Sans Semibold"/>
                <a:ea typeface="Verdana" panose="020B0604030504040204" pitchFamily="34" charset="0"/>
                <a:cs typeface="Verdana" panose="020B0604030504040204" pitchFamily="34" charset="0"/>
              </a:rPr>
              <a:t>coming of our Lord Jesus Christ </a:t>
            </a:r>
            <a:r>
              <a:rPr lang="en-US" sz="2600" spc="-150" dirty="0">
                <a:latin typeface="Open Sans Semibold"/>
                <a:ea typeface="Verdana" panose="020B0604030504040204" pitchFamily="34" charset="0"/>
                <a:cs typeface="Verdana" panose="020B0604030504040204" pitchFamily="34" charset="0"/>
              </a:rPr>
              <a:t>and our being gathered to him, we ask you, brothers and sisters, not to become easily unsettled or alarmed by the teaching allegedly from us—whether by a prophecy or by word of mouth or by letter—asserting that the day of the Lord has already come. Don’t let anyone deceive you in any way, for that day will not come </a:t>
            </a:r>
            <a:r>
              <a:rPr lang="en-US" sz="2600" b="1" spc="-150" dirty="0">
                <a:latin typeface="Open Sans Semibold"/>
                <a:ea typeface="Verdana" panose="020B0604030504040204" pitchFamily="34" charset="0"/>
                <a:cs typeface="Verdana" panose="020B0604030504040204" pitchFamily="34" charset="0"/>
              </a:rPr>
              <a:t>until the rebellion occurs </a:t>
            </a:r>
            <a:r>
              <a:rPr lang="en-US" sz="2600" spc="-150" dirty="0">
                <a:latin typeface="Open Sans Semibold"/>
                <a:ea typeface="Verdana" panose="020B0604030504040204" pitchFamily="34" charset="0"/>
                <a:cs typeface="Verdana" panose="020B0604030504040204" pitchFamily="34" charset="0"/>
              </a:rPr>
              <a:t>and the </a:t>
            </a:r>
            <a:r>
              <a:rPr lang="en-US" sz="2600" b="1" spc="-150" dirty="0">
                <a:latin typeface="Open Sans Semibold"/>
                <a:ea typeface="Verdana" panose="020B0604030504040204" pitchFamily="34" charset="0"/>
                <a:cs typeface="Verdana" panose="020B0604030504040204" pitchFamily="34" charset="0"/>
              </a:rPr>
              <a:t>man of lawlessness is revealed</a:t>
            </a:r>
            <a:r>
              <a:rPr lang="en-US" sz="2600" spc="-150" dirty="0">
                <a:latin typeface="Open Sans Semibold"/>
                <a:ea typeface="Verdana" panose="020B0604030504040204" pitchFamily="34" charset="0"/>
                <a:cs typeface="Verdana" panose="020B0604030504040204" pitchFamily="34" charset="0"/>
              </a:rPr>
              <a:t>, the man doomed to destruction. He will oppose and will exalt himself over everything that is called God or is worshiped, so that he sets himself up in God’s temple, proclaiming himself to be God.” (2 Thess. 2:1-4)</a:t>
            </a:r>
          </a:p>
          <a:p>
            <a:pPr>
              <a:lnSpc>
                <a:spcPct val="114000"/>
              </a:lnSpc>
              <a:spcBef>
                <a:spcPts val="1200"/>
              </a:spcBef>
            </a:pPr>
            <a:endParaRPr lang="en-US" sz="2600" spc="-150" dirty="0">
              <a:latin typeface="Open Sans Semibold"/>
            </a:endParaRPr>
          </a:p>
        </p:txBody>
      </p:sp>
      <p:sp>
        <p:nvSpPr>
          <p:cNvPr id="6" name="Title 2"/>
          <p:cNvSpPr>
            <a:spLocks noGrp="1"/>
          </p:cNvSpPr>
          <p:nvPr>
            <p:ph type="title"/>
          </p:nvPr>
        </p:nvSpPr>
        <p:spPr>
          <a:xfrm>
            <a:off x="88900" y="381000"/>
            <a:ext cx="10945813" cy="762000"/>
          </a:xfrm>
        </p:spPr>
        <p:txBody>
          <a:bodyPr>
            <a:noAutofit/>
          </a:bodyPr>
          <a:lstStyle/>
          <a:p>
            <a:r>
              <a:rPr lang="en-US" sz="3200" dirty="0"/>
              <a:t>1. </a:t>
            </a:r>
            <a:r>
              <a:rPr lang="en-US" sz="3200" i="1" dirty="0"/>
              <a:t>“We’re in trouble now!”  </a:t>
            </a:r>
            <a:br>
              <a:rPr lang="en-US" sz="3200" dirty="0"/>
            </a:br>
            <a:r>
              <a:rPr lang="en-US" sz="3200" dirty="0"/>
              <a:t>                                  The timing of the Tribulation</a:t>
            </a:r>
          </a:p>
        </p:txBody>
      </p:sp>
    </p:spTree>
    <p:extLst>
      <p:ext uri="{BB962C8B-B14F-4D97-AF65-F5344CB8AC3E}">
        <p14:creationId xmlns:p14="http://schemas.microsoft.com/office/powerpoint/2010/main" val="3073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439400" cy="4572000"/>
          </a:xfrm>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he will make </a:t>
            </a:r>
            <a:r>
              <a:rPr lang="en-US" sz="2600" b="1" spc="-150" dirty="0">
                <a:latin typeface="Open Sans Semibold"/>
                <a:ea typeface="Verdana" panose="020B0604030504040204" pitchFamily="34" charset="0"/>
                <a:cs typeface="Verdana" panose="020B0604030504040204" pitchFamily="34" charset="0"/>
              </a:rPr>
              <a:t>a firm covenant with the many for one week</a:t>
            </a:r>
            <a:r>
              <a:rPr lang="en-US" sz="2600" spc="-150" dirty="0">
                <a:latin typeface="Open Sans Semibold"/>
                <a:ea typeface="Verdana" panose="020B0604030504040204" pitchFamily="34" charset="0"/>
                <a:cs typeface="Verdana" panose="020B0604030504040204" pitchFamily="34" charset="0"/>
              </a:rPr>
              <a:t>, but in the middle of the week he will </a:t>
            </a:r>
            <a:r>
              <a:rPr lang="en-US" sz="2600" b="1" spc="-150" dirty="0">
                <a:latin typeface="Open Sans Semibold"/>
                <a:ea typeface="Verdana" panose="020B0604030504040204" pitchFamily="34" charset="0"/>
                <a:cs typeface="Verdana" panose="020B0604030504040204" pitchFamily="34" charset="0"/>
              </a:rPr>
              <a:t>put a stop to sacrifice and grain offering</a:t>
            </a:r>
            <a:r>
              <a:rPr lang="en-US" sz="2600" spc="-150" dirty="0">
                <a:latin typeface="Open Sans Semibold"/>
                <a:ea typeface="Verdana" panose="020B0604030504040204" pitchFamily="34" charset="0"/>
                <a:cs typeface="Verdana" panose="020B0604030504040204" pitchFamily="34" charset="0"/>
              </a:rPr>
              <a:t>; and on the wing of </a:t>
            </a:r>
            <a:r>
              <a:rPr lang="en-US" sz="2600" b="1" spc="-150" dirty="0">
                <a:latin typeface="Open Sans Semibold"/>
                <a:ea typeface="Verdana" panose="020B0604030504040204" pitchFamily="34" charset="0"/>
                <a:cs typeface="Verdana" panose="020B0604030504040204" pitchFamily="34" charset="0"/>
              </a:rPr>
              <a:t>abominations</a:t>
            </a:r>
            <a:r>
              <a:rPr lang="en-US" sz="2600" spc="-150" dirty="0">
                <a:latin typeface="Open Sans Semibold"/>
                <a:ea typeface="Verdana" panose="020B0604030504040204" pitchFamily="34" charset="0"/>
                <a:cs typeface="Verdana" panose="020B0604030504040204" pitchFamily="34" charset="0"/>
              </a:rPr>
              <a:t> will come one who makes desolate, even until a complete destruction, one that is decreed, is poured out on the one </a:t>
            </a:r>
            <a:r>
              <a:rPr lang="en-US" sz="2600" b="1" spc="-150" dirty="0">
                <a:latin typeface="Open Sans Semibold"/>
                <a:ea typeface="Verdana" panose="020B0604030504040204" pitchFamily="34" charset="0"/>
                <a:cs typeface="Verdana" panose="020B0604030504040204" pitchFamily="34" charset="0"/>
              </a:rPr>
              <a:t>who makes desolate</a:t>
            </a:r>
            <a:r>
              <a:rPr lang="en-US" sz="2600" spc="-150" dirty="0">
                <a:latin typeface="Open Sans Semibold"/>
                <a:ea typeface="Verdana" panose="020B0604030504040204" pitchFamily="34" charset="0"/>
                <a:cs typeface="Verdana" panose="020B0604030504040204" pitchFamily="34" charset="0"/>
              </a:rPr>
              <a:t>.” (Dan. 9:27)</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“You will say, ‘I will go up against the land of </a:t>
            </a:r>
            <a:r>
              <a:rPr lang="en-US" sz="2600" b="1" spc="-150" dirty="0">
                <a:latin typeface="Open Sans Semibold"/>
                <a:ea typeface="Verdana" panose="020B0604030504040204" pitchFamily="34" charset="0"/>
                <a:cs typeface="Verdana" panose="020B0604030504040204" pitchFamily="34" charset="0"/>
              </a:rPr>
              <a:t>unwalled villages</a:t>
            </a:r>
            <a:r>
              <a:rPr lang="en-US" sz="2600" spc="-150" dirty="0">
                <a:latin typeface="Open Sans Semibold"/>
                <a:ea typeface="Verdana" panose="020B0604030504040204" pitchFamily="34" charset="0"/>
                <a:cs typeface="Verdana" panose="020B0604030504040204" pitchFamily="34" charset="0"/>
              </a:rPr>
              <a:t>. I will go against </a:t>
            </a:r>
            <a:r>
              <a:rPr lang="en-US" sz="2600" b="1" spc="-150" dirty="0">
                <a:latin typeface="Open Sans Semibold"/>
                <a:ea typeface="Verdana" panose="020B0604030504040204" pitchFamily="34" charset="0"/>
                <a:cs typeface="Verdana" panose="020B0604030504040204" pitchFamily="34" charset="0"/>
              </a:rPr>
              <a:t>those who are at rest, that live securely</a:t>
            </a:r>
            <a:r>
              <a:rPr lang="en-US" sz="2600" spc="-150" dirty="0">
                <a:latin typeface="Open Sans Semibold"/>
                <a:ea typeface="Verdana" panose="020B0604030504040204" pitchFamily="34" charset="0"/>
                <a:cs typeface="Verdana" panose="020B0604030504040204" pitchFamily="34" charset="0"/>
              </a:rPr>
              <a:t>, all of them living without walls and having no bars or gates.’” (Ezek. 38:11)</a:t>
            </a:r>
          </a:p>
          <a:p>
            <a:pPr>
              <a:lnSpc>
                <a:spcPct val="114000"/>
              </a:lnSpc>
              <a:spcBef>
                <a:spcPts val="1200"/>
              </a:spcBef>
            </a:pPr>
            <a:endParaRPr lang="en-US" sz="2600" spc="-150" dirty="0">
              <a:latin typeface="Open Sans Semibold"/>
            </a:endParaRPr>
          </a:p>
        </p:txBody>
      </p:sp>
      <p:sp>
        <p:nvSpPr>
          <p:cNvPr id="7" name="Title 2"/>
          <p:cNvSpPr>
            <a:spLocks noGrp="1"/>
          </p:cNvSpPr>
          <p:nvPr>
            <p:ph type="title"/>
          </p:nvPr>
        </p:nvSpPr>
        <p:spPr>
          <a:xfrm>
            <a:off x="88900" y="381000"/>
            <a:ext cx="10945813" cy="762000"/>
          </a:xfrm>
        </p:spPr>
        <p:txBody>
          <a:bodyPr>
            <a:noAutofit/>
          </a:bodyPr>
          <a:lstStyle/>
          <a:p>
            <a:r>
              <a:rPr lang="en-US" sz="3200" dirty="0"/>
              <a:t>1. </a:t>
            </a:r>
            <a:r>
              <a:rPr lang="en-US" sz="3200" i="1" dirty="0"/>
              <a:t>“We’re in trouble now!”  </a:t>
            </a:r>
            <a:br>
              <a:rPr lang="en-US" sz="3200" dirty="0"/>
            </a:br>
            <a:r>
              <a:rPr lang="en-US" sz="3200" dirty="0"/>
              <a:t>                                  The timing of the Tribulation</a:t>
            </a:r>
          </a:p>
        </p:txBody>
      </p:sp>
    </p:spTree>
    <p:extLst>
      <p:ext uri="{BB962C8B-B14F-4D97-AF65-F5344CB8AC3E}">
        <p14:creationId xmlns:p14="http://schemas.microsoft.com/office/powerpoint/2010/main" val="428431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b="1" spc="-190" dirty="0">
                <a:latin typeface="Open Sans Semibold"/>
                <a:ea typeface="Verdana" panose="020B0604030504040204" pitchFamily="34" charset="0"/>
                <a:cs typeface="Verdana" panose="020B0604030504040204" pitchFamily="34" charset="0"/>
              </a:rPr>
              <a:t>“Seventy weeks </a:t>
            </a:r>
            <a:r>
              <a:rPr lang="en-US" sz="2600" spc="-190" dirty="0">
                <a:latin typeface="Open Sans Semibold"/>
                <a:ea typeface="Verdana" panose="020B0604030504040204" pitchFamily="34" charset="0"/>
                <a:cs typeface="Verdana" panose="020B0604030504040204" pitchFamily="34" charset="0"/>
              </a:rPr>
              <a:t>have been decreed for your people and your holy city, … So you are to know and discern that from the issuing of a decree to restore and rebuild Jerusalem until Messiah the Prince there will be </a:t>
            </a:r>
            <a:r>
              <a:rPr lang="en-US" sz="2600" b="1" spc="-190" dirty="0">
                <a:latin typeface="Open Sans Semibold"/>
                <a:ea typeface="Verdana" panose="020B0604030504040204" pitchFamily="34" charset="0"/>
                <a:cs typeface="Verdana" panose="020B0604030504040204" pitchFamily="34" charset="0"/>
              </a:rPr>
              <a:t>seven weeks </a:t>
            </a:r>
            <a:r>
              <a:rPr lang="en-US" sz="2600" spc="-190" dirty="0">
                <a:latin typeface="Open Sans Semibold"/>
                <a:ea typeface="Verdana" panose="020B0604030504040204" pitchFamily="34" charset="0"/>
                <a:cs typeface="Verdana" panose="020B0604030504040204" pitchFamily="34" charset="0"/>
              </a:rPr>
              <a:t>and </a:t>
            </a:r>
            <a:r>
              <a:rPr lang="en-US" sz="2600" b="1" spc="-190" dirty="0">
                <a:latin typeface="Open Sans Semibold"/>
                <a:ea typeface="Verdana" panose="020B0604030504040204" pitchFamily="34" charset="0"/>
                <a:cs typeface="Verdana" panose="020B0604030504040204" pitchFamily="34" charset="0"/>
              </a:rPr>
              <a:t>sixty-two weeks</a:t>
            </a:r>
            <a:r>
              <a:rPr lang="en-US" sz="2600" spc="-190" dirty="0">
                <a:latin typeface="Open Sans Semibold"/>
                <a:ea typeface="Verdana" panose="020B0604030504040204" pitchFamily="34" charset="0"/>
                <a:cs typeface="Verdana" panose="020B0604030504040204" pitchFamily="34" charset="0"/>
              </a:rPr>
              <a:t>; it will be built again, with plaza and moat, even in times of distress. Then </a:t>
            </a:r>
            <a:r>
              <a:rPr lang="en-US" sz="2600" b="1" spc="-190" dirty="0">
                <a:latin typeface="Open Sans Semibold"/>
                <a:ea typeface="Verdana" panose="020B0604030504040204" pitchFamily="34" charset="0"/>
                <a:cs typeface="Verdana" panose="020B0604030504040204" pitchFamily="34" charset="0"/>
              </a:rPr>
              <a:t>after the sixty-two weeks </a:t>
            </a:r>
            <a:r>
              <a:rPr lang="en-US" sz="2600" spc="-190" dirty="0">
                <a:latin typeface="Open Sans Semibold"/>
                <a:ea typeface="Verdana" panose="020B0604030504040204" pitchFamily="34" charset="0"/>
                <a:cs typeface="Verdana" panose="020B0604030504040204" pitchFamily="34" charset="0"/>
              </a:rPr>
              <a:t>the Messiah will be cut off and have nothing, and the people of the prince who is to come will destroy the city and the sanctuary. And its end will come with a flood; even to the end there will be war; desolations are determined. And he will make a firm covenant with the many </a:t>
            </a:r>
            <a:r>
              <a:rPr lang="en-US" sz="2600" b="1" spc="-190" dirty="0">
                <a:latin typeface="Open Sans Semibold"/>
                <a:ea typeface="Verdana" panose="020B0604030504040204" pitchFamily="34" charset="0"/>
                <a:cs typeface="Verdana" panose="020B0604030504040204" pitchFamily="34" charset="0"/>
              </a:rPr>
              <a:t>for one week</a:t>
            </a:r>
            <a:r>
              <a:rPr lang="en-US" sz="2600" spc="-190" dirty="0">
                <a:latin typeface="Open Sans Semibold"/>
                <a:ea typeface="Verdana" panose="020B0604030504040204" pitchFamily="34" charset="0"/>
                <a:cs typeface="Verdana" panose="020B0604030504040204" pitchFamily="34" charset="0"/>
              </a:rPr>
              <a:t>, but in the middle of the week he will put a stop to sacrifice and grain offering…” (Dan. 9:24-27)</a:t>
            </a:r>
          </a:p>
        </p:txBody>
      </p:sp>
      <p:sp>
        <p:nvSpPr>
          <p:cNvPr id="3" name="Title 2"/>
          <p:cNvSpPr>
            <a:spLocks noGrp="1"/>
          </p:cNvSpPr>
          <p:nvPr>
            <p:ph type="title"/>
          </p:nvPr>
        </p:nvSpPr>
        <p:spPr/>
        <p:txBody>
          <a:bodyPr>
            <a:noAutofit/>
          </a:bodyPr>
          <a:lstStyle/>
          <a:p>
            <a:r>
              <a:rPr lang="en-US" sz="3200" dirty="0"/>
              <a:t>1. </a:t>
            </a:r>
            <a:r>
              <a:rPr lang="en-US" sz="3200" i="1" dirty="0"/>
              <a:t>“We’re in trouble now!”  </a:t>
            </a:r>
            <a:br>
              <a:rPr lang="en-US" sz="3200" dirty="0"/>
            </a:br>
            <a:r>
              <a:rPr lang="en-US" sz="3200" dirty="0"/>
              <a:t>                                  The timing of the Tribulation</a:t>
            </a:r>
          </a:p>
        </p:txBody>
      </p:sp>
    </p:spTree>
    <p:extLst>
      <p:ext uri="{BB962C8B-B14F-4D97-AF65-F5344CB8AC3E}">
        <p14:creationId xmlns:p14="http://schemas.microsoft.com/office/powerpoint/2010/main" val="235557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“Unless those days had been cut short, </a:t>
            </a:r>
            <a:r>
              <a:rPr lang="en-US" sz="2600" b="1" spc="-150" dirty="0">
                <a:latin typeface="Open Sans Semibold"/>
                <a:ea typeface="Verdana" panose="020B0604030504040204" pitchFamily="34" charset="0"/>
                <a:cs typeface="Verdana" panose="020B0604030504040204" pitchFamily="34" charset="0"/>
              </a:rPr>
              <a:t>no life would have been saved</a:t>
            </a:r>
            <a:r>
              <a:rPr lang="en-US" sz="2600" spc="-150" dirty="0">
                <a:latin typeface="Open Sans Semibold"/>
                <a:ea typeface="Verdana" panose="020B0604030504040204" pitchFamily="34" charset="0"/>
                <a:cs typeface="Verdana" panose="020B0604030504040204" pitchFamily="34" charset="0"/>
              </a:rPr>
              <a:t>; but for the sake of the elect those days will be cut short.” (Matt. 24:22)</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“Leave out the court which is outside the temple and do not measure it, for it has been given to the nations; and they will tread under foot the holy city </a:t>
            </a:r>
            <a:r>
              <a:rPr lang="en-US" sz="2600" b="1" spc="-150" dirty="0">
                <a:latin typeface="Open Sans Semibold"/>
                <a:ea typeface="Verdana" panose="020B0604030504040204" pitchFamily="34" charset="0"/>
                <a:cs typeface="Verdana" panose="020B0604030504040204" pitchFamily="34" charset="0"/>
              </a:rPr>
              <a:t>for forty-two months</a:t>
            </a:r>
            <a:r>
              <a:rPr lang="en-US" sz="2600" spc="-150" dirty="0">
                <a:latin typeface="Open Sans Semibold"/>
                <a:ea typeface="Verdana" panose="020B0604030504040204" pitchFamily="34" charset="0"/>
                <a:cs typeface="Verdana" panose="020B0604030504040204" pitchFamily="34" charset="0"/>
              </a:rPr>
              <a:t>.” (Rev. 11:2; 13:5)</a:t>
            </a:r>
          </a:p>
          <a:p>
            <a:pPr algn="just">
              <a:lnSpc>
                <a:spcPct val="114000"/>
              </a:lnSpc>
              <a:spcBef>
                <a:spcPts val="1200"/>
              </a:spcBef>
            </a:pPr>
            <a:r>
              <a:rPr lang="en-US" sz="2600" spc="-150" dirty="0">
                <a:latin typeface="Open Sans Semibold"/>
                <a:ea typeface="Verdana" panose="020B0604030504040204" pitchFamily="34" charset="0"/>
                <a:cs typeface="Verdana" panose="020B0604030504040204" pitchFamily="34" charset="0"/>
              </a:rPr>
              <a:t>“And I will grant authority to my two witnesses, and they will prophesy </a:t>
            </a:r>
            <a:r>
              <a:rPr lang="en-US" sz="2600" b="1" spc="-150" dirty="0">
                <a:latin typeface="Open Sans Semibold"/>
                <a:ea typeface="Verdana" panose="020B0604030504040204" pitchFamily="34" charset="0"/>
                <a:cs typeface="Verdana" panose="020B0604030504040204" pitchFamily="34" charset="0"/>
              </a:rPr>
              <a:t>for twelve hundred and sixty days</a:t>
            </a:r>
            <a:r>
              <a:rPr lang="en-US" sz="2600" spc="-150" dirty="0">
                <a:latin typeface="Open Sans Semibold"/>
                <a:ea typeface="Verdana" panose="020B0604030504040204" pitchFamily="34" charset="0"/>
                <a:cs typeface="Verdana" panose="020B0604030504040204" pitchFamily="34" charset="0"/>
              </a:rPr>
              <a:t>, clothed in sackcloth.” (Rev. 11:3)</a:t>
            </a:r>
          </a:p>
          <a:p>
            <a:pPr algn="just">
              <a:lnSpc>
                <a:spcPct val="114000"/>
              </a:lnSpc>
              <a:spcBef>
                <a:spcPts val="1200"/>
              </a:spcBef>
            </a:pPr>
            <a:endParaRPr lang="en-US" sz="2600" spc="-150" dirty="0">
              <a:latin typeface="Open Sans Semibold"/>
            </a:endParaRPr>
          </a:p>
        </p:txBody>
      </p:sp>
      <p:sp>
        <p:nvSpPr>
          <p:cNvPr id="5" name="Title 2"/>
          <p:cNvSpPr>
            <a:spLocks noGrp="1"/>
          </p:cNvSpPr>
          <p:nvPr>
            <p:ph type="title"/>
          </p:nvPr>
        </p:nvSpPr>
        <p:spPr>
          <a:xfrm>
            <a:off x="88265" y="381000"/>
            <a:ext cx="10945654" cy="762000"/>
          </a:xfrm>
        </p:spPr>
        <p:txBody>
          <a:bodyPr>
            <a:noAutofit/>
          </a:bodyPr>
          <a:lstStyle/>
          <a:p>
            <a:r>
              <a:rPr lang="en-US" sz="3200" dirty="0"/>
              <a:t>1. </a:t>
            </a:r>
            <a:r>
              <a:rPr lang="en-US" sz="3200" i="1" dirty="0"/>
              <a:t>“We’re in trouble now!”  </a:t>
            </a:r>
            <a:br>
              <a:rPr lang="en-US" sz="3200" dirty="0"/>
            </a:br>
            <a:r>
              <a:rPr lang="en-US" sz="3200" dirty="0"/>
              <a:t>                                  The timing of the Tribulation</a:t>
            </a:r>
          </a:p>
        </p:txBody>
      </p:sp>
    </p:spTree>
    <p:extLst>
      <p:ext uri="{BB962C8B-B14F-4D97-AF65-F5344CB8AC3E}">
        <p14:creationId xmlns:p14="http://schemas.microsoft.com/office/powerpoint/2010/main" val="38833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a:t>2. </a:t>
            </a:r>
            <a:r>
              <a:rPr lang="en-US" sz="3200" i="1" dirty="0"/>
              <a:t>“Here comes trouble!”  </a:t>
            </a:r>
            <a:br>
              <a:rPr lang="en-US" sz="3200" dirty="0"/>
            </a:br>
            <a:r>
              <a:rPr lang="en-US" sz="3200" dirty="0"/>
              <a:t>			The bad guys in the Tribulation</a:t>
            </a:r>
          </a:p>
        </p:txBody>
      </p:sp>
      <p:graphicFrame>
        <p:nvGraphicFramePr>
          <p:cNvPr id="5" name="Table 4"/>
          <p:cNvGraphicFramePr>
            <a:graphicFrameLocks noGrp="1"/>
          </p:cNvGraphicFramePr>
          <p:nvPr>
            <p:extLst>
              <p:ext uri="{D42A27DB-BD31-4B8C-83A1-F6EECF244321}">
                <p14:modId xmlns:p14="http://schemas.microsoft.com/office/powerpoint/2010/main" val="2845902863"/>
              </p:ext>
            </p:extLst>
          </p:nvPr>
        </p:nvGraphicFramePr>
        <p:xfrm>
          <a:off x="1585119" y="1447800"/>
          <a:ext cx="7574280" cy="4937389"/>
        </p:xfrm>
        <a:graphic>
          <a:graphicData uri="http://schemas.openxmlformats.org/drawingml/2006/table">
            <a:tbl>
              <a:tblPr>
                <a:tableStyleId>{638B1855-1B75-4FBE-930C-398BA8C253C6}</a:tableStyleId>
              </a:tblPr>
              <a:tblGrid>
                <a:gridCol w="3787140">
                  <a:extLst>
                    <a:ext uri="{9D8B030D-6E8A-4147-A177-3AD203B41FA5}">
                      <a16:colId xmlns:a16="http://schemas.microsoft.com/office/drawing/2014/main" val="20000"/>
                    </a:ext>
                  </a:extLst>
                </a:gridCol>
                <a:gridCol w="3787140">
                  <a:extLst>
                    <a:ext uri="{9D8B030D-6E8A-4147-A177-3AD203B41FA5}">
                      <a16:colId xmlns:a16="http://schemas.microsoft.com/office/drawing/2014/main" val="20001"/>
                    </a:ext>
                  </a:extLst>
                </a:gridCol>
              </a:tblGrid>
              <a:tr h="736355">
                <a:tc>
                  <a:txBody>
                    <a:bodyPr/>
                    <a:lstStyle/>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REAL THING</a:t>
                      </a:r>
                    </a:p>
                    <a:p>
                      <a:pPr marL="0" marR="0" algn="ctr">
                        <a:lnSpc>
                          <a:spcPct val="107000"/>
                        </a:lnSpc>
                        <a:spcBef>
                          <a:spcPts val="0"/>
                        </a:spcBef>
                        <a:spcAft>
                          <a:spcPts val="0"/>
                        </a:spcAft>
                        <a:tabLst>
                          <a:tab pos="228600" algn="l"/>
                        </a:tabLst>
                      </a:pPr>
                      <a:r>
                        <a:rPr lang="en-US" sz="1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(Holy Trinity)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COUNTERFEIT</a:t>
                      </a:r>
                    </a:p>
                    <a:p>
                      <a:pPr marL="0" marR="0" algn="ctr">
                        <a:lnSpc>
                          <a:spcPct val="107000"/>
                        </a:lnSpc>
                        <a:spcBef>
                          <a:spcPts val="0"/>
                        </a:spcBef>
                        <a:spcAft>
                          <a:spcPts val="0"/>
                        </a:spcAft>
                        <a:tabLst>
                          <a:tab pos="228600" algn="l"/>
                        </a:tabLst>
                      </a:pPr>
                      <a:r>
                        <a:rPr lang="en-US" sz="18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(unholy trinity)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8177">
                <a:tc>
                  <a:txBody>
                    <a:bodyPr/>
                    <a:lstStyle/>
                    <a:p>
                      <a:pPr marL="0" marR="0" algn="ctr">
                        <a:lnSpc>
                          <a:spcPct val="107000"/>
                        </a:lnSpc>
                        <a:spcBef>
                          <a:spcPts val="0"/>
                        </a:spcBef>
                        <a:spcAft>
                          <a:spcPts val="0"/>
                        </a:spcAft>
                        <a:tabLst>
                          <a:tab pos="228600" algn="l"/>
                        </a:tabLst>
                      </a:pP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God the Father</a:t>
                      </a:r>
                    </a:p>
                    <a:p>
                      <a:pPr marL="0" marR="0" algn="ctr">
                        <a:lnSpc>
                          <a:spcPct val="107000"/>
                        </a:lnSpc>
                        <a:spcBef>
                          <a:spcPts val="0"/>
                        </a:spcBef>
                        <a:spcAft>
                          <a:spcPts val="0"/>
                        </a:spcAft>
                        <a:tabLst>
                          <a:tab pos="228600" algn="l"/>
                        </a:tabLst>
                      </a:pP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Satan</a:t>
                      </a: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0" marR="0" algn="ctr">
                        <a:lnSpc>
                          <a:spcPct val="107000"/>
                        </a:lnSpc>
                        <a:spcBef>
                          <a:spcPts val="0"/>
                        </a:spcBef>
                        <a:spcAft>
                          <a:spcPts val="0"/>
                        </a:spcAft>
                        <a:tabLst>
                          <a:tab pos="228600" algn="l"/>
                        </a:tabLst>
                      </a:pP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(the “Dragon”)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6355">
                <a:tc>
                  <a:txBody>
                    <a:bodyPr/>
                    <a:lstStyle/>
                    <a:p>
                      <a:pPr marL="0" marR="0" algn="ctr">
                        <a:lnSpc>
                          <a:spcPct val="107000"/>
                        </a:lnSpc>
                        <a:spcBef>
                          <a:spcPts val="0"/>
                        </a:spcBef>
                        <a:spcAft>
                          <a:spcPts val="0"/>
                        </a:spcAft>
                        <a:tabLst>
                          <a:tab pos="228600" algn="l"/>
                        </a:tabLst>
                      </a:pP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God the Son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Antichrist</a:t>
                      </a: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p>
                    <a:p>
                      <a:pPr marL="0" marR="0" algn="ctr">
                        <a:lnSpc>
                          <a:spcPct val="107000"/>
                        </a:lnSpc>
                        <a:spcBef>
                          <a:spcPts val="0"/>
                        </a:spcBef>
                        <a:spcAft>
                          <a:spcPts val="0"/>
                        </a:spcAft>
                        <a:tabLst>
                          <a:tab pos="228600" algn="l"/>
                        </a:tabLst>
                      </a:pP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(first “Beast”) – does whatever his ‘father’ tells him to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6355">
                <a:tc>
                  <a:txBody>
                    <a:bodyPr/>
                    <a:lstStyle/>
                    <a:p>
                      <a:pPr marL="0" marR="0" algn="ctr">
                        <a:lnSpc>
                          <a:spcPct val="107000"/>
                        </a:lnSpc>
                        <a:spcBef>
                          <a:spcPts val="0"/>
                        </a:spcBef>
                        <a:spcAft>
                          <a:spcPts val="0"/>
                        </a:spcAft>
                        <a:tabLst>
                          <a:tab pos="228600" algn="l"/>
                        </a:tabLst>
                      </a:pPr>
                      <a:endPar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God the Holy Spirit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tabLst>
                          <a:tab pos="228600" algn="l"/>
                        </a:tabLst>
                      </a:pPr>
                      <a:r>
                        <a:rPr lang="en-US" sz="24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False Prophet </a:t>
                      </a: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(“Second Beast”) – focuses attention on the 1</a:t>
                      </a:r>
                      <a:r>
                        <a:rPr lang="en-US" sz="2400" baseline="30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st</a:t>
                      </a:r>
                      <a:r>
                        <a:rPr lang="en-US" sz="24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Beast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6662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4916</Words>
  <Application>Microsoft Office PowerPoint</Application>
  <PresentationFormat>Custom</PresentationFormat>
  <Paragraphs>168</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Open Sans</vt:lpstr>
      <vt:lpstr>Open Sans Semibold</vt:lpstr>
      <vt:lpstr>Verdana</vt:lpstr>
      <vt:lpstr>Office Theme</vt:lpstr>
      <vt:lpstr>PowerPoint Presentation</vt:lpstr>
      <vt:lpstr>“Nobody knows the trouble I’ve seen…”       The Tribulation (Revelation 4-19)</vt:lpstr>
      <vt:lpstr>“Nobody knows the trouble I’ve seen…”       The Tribulation (Revelation 4-19)</vt:lpstr>
      <vt:lpstr>“Nobody knows the trouble I’ve seen…”       The Tribulation (Revelation 4-19)</vt:lpstr>
      <vt:lpstr>1. “We’re in trouble now!”                                     The timing of the Tribulation</vt:lpstr>
      <vt:lpstr>1. “We’re in trouble now!”                                     The timing of the Tribulation</vt:lpstr>
      <vt:lpstr>1. “We’re in trouble now!”                                     The timing of the Tribulation</vt:lpstr>
      <vt:lpstr>1. “We’re in trouble now!”                                     The timing of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2. “Here comes trouble!”      The bad guys in the Tribulation</vt:lpstr>
      <vt:lpstr>3. “Looking for trouble”     The good guys in the Tribulation</vt:lpstr>
      <vt:lpstr>3. “Looking for trouble”     The good guys in the Tribulation</vt:lpstr>
      <vt:lpstr>3. “Looking for trouble”     The good guys in the Tribulation</vt:lpstr>
      <vt:lpstr>3. “Looking for trouble”     The good guys in the Tribulation</vt:lpstr>
      <vt:lpstr>3. “Looking for trouble”     The good guys in the Tribulation</vt:lpstr>
      <vt:lpstr>3. “Looking for trouble”     The good guys in the Tribulation</vt:lpstr>
      <vt:lpstr>3. “Looking for trouble”     The good guys in the Tribulation</vt:lpstr>
      <vt:lpstr>3. “Looking for trouble”     The good guys in the Tribulation</vt:lpstr>
      <vt:lpstr>4. “More trouble than its worth”    The judgments of the Tribulation</vt:lpstr>
      <vt:lpstr>4. “More trouble than its worth”    The judgments of the Tribulation</vt:lpstr>
      <vt:lpstr>4. “More trouble than its worth”    The judgments of the Tribulation</vt:lpstr>
      <vt:lpstr>4. “More trouble than its worth”    The judgments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5. “What d’ya do that for?”    The purpose of the Tribulation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30</cp:revision>
  <dcterms:created xsi:type="dcterms:W3CDTF">2017-12-05T12:09:13Z</dcterms:created>
  <dcterms:modified xsi:type="dcterms:W3CDTF">2018-05-24T22:46:14Z</dcterms:modified>
</cp:coreProperties>
</file>