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470" r:id="rId2"/>
    <p:sldId id="388" r:id="rId3"/>
    <p:sldId id="457" r:id="rId4"/>
    <p:sldId id="445" r:id="rId5"/>
    <p:sldId id="458" r:id="rId6"/>
    <p:sldId id="459" r:id="rId7"/>
    <p:sldId id="460" r:id="rId8"/>
    <p:sldId id="461" r:id="rId9"/>
    <p:sldId id="462" r:id="rId10"/>
    <p:sldId id="446" r:id="rId11"/>
    <p:sldId id="463" r:id="rId12"/>
    <p:sldId id="464" r:id="rId13"/>
    <p:sldId id="465" r:id="rId14"/>
    <p:sldId id="447" r:id="rId15"/>
    <p:sldId id="466" r:id="rId16"/>
    <p:sldId id="448" r:id="rId17"/>
    <p:sldId id="424" r:id="rId18"/>
    <p:sldId id="467" r:id="rId19"/>
    <p:sldId id="468" r:id="rId20"/>
    <p:sldId id="469" r:id="rId21"/>
    <p:sldId id="430" r:id="rId22"/>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mylee talton" initials="tt" lastIdx="1" clrIdx="0">
    <p:extLst>
      <p:ext uri="{19B8F6BF-5375-455C-9EA6-DF929625EA0E}">
        <p15:presenceInfo xmlns:p15="http://schemas.microsoft.com/office/powerpoint/2012/main" userId="1b65f76449a2a8a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58" autoAdjust="0"/>
    <p:restoredTop sz="74844" autoAdjust="0"/>
  </p:normalViewPr>
  <p:slideViewPr>
    <p:cSldViewPr>
      <p:cViewPr varScale="1">
        <p:scale>
          <a:sx n="45" d="100"/>
          <a:sy n="45" d="100"/>
        </p:scale>
        <p:origin x="29" y="547"/>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41047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i="1" dirty="0">
                <a:latin typeface="Arial" panose="020B0604020202020204" pitchFamily="34" charset="0"/>
              </a:rPr>
              <a:t>When Jesus sent the disciples out in Matthew 10, He told them NOT to bring any supplies (this assignment was to help them grow in their witness, </a:t>
            </a:r>
            <a:r>
              <a:rPr lang="en-US" altLang="en-US" b="1" i="1" u="sng" dirty="0">
                <a:latin typeface="Arial" panose="020B0604020202020204" pitchFamily="34" charset="0"/>
              </a:rPr>
              <a:t>and</a:t>
            </a:r>
            <a:r>
              <a:rPr lang="en-US" altLang="en-US" b="1" i="1" dirty="0">
                <a:latin typeface="Arial" panose="020B0604020202020204" pitchFamily="34" charset="0"/>
              </a:rPr>
              <a:t> in their ability to trust that God would provide for their needs). When the disciples departed on a similar mission in Luke 22, Jesus told them to bring ample provisions. This is not to rectify a previous error, but notes a slightly different teaching focus, and reminds believers that it is important to rely on God for leading and counsel—knowing that the best way and approach for tomorrow may not be what was successful or effective yesterday. </a:t>
            </a: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9377176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12</a:t>
            </a:fld>
            <a:endParaRPr lang="en-US"/>
          </a:p>
        </p:txBody>
      </p:sp>
    </p:spTree>
    <p:extLst>
      <p:ext uri="{BB962C8B-B14F-4D97-AF65-F5344CB8AC3E}">
        <p14:creationId xmlns:p14="http://schemas.microsoft.com/office/powerpoint/2010/main" val="666228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Arial" panose="020B0604020202020204" pitchFamily="34" charset="0"/>
              </a:rPr>
              <a:t>Persecution is promised. However, according to Matthew 10:16-25 and Philippians 3:8, the cost of being a disciple IS worth the sacrifice. </a:t>
            </a:r>
            <a:r>
              <a:rPr lang="en-US" altLang="en-US" b="1" i="1" dirty="0">
                <a:latin typeface="Arial" panose="020B0604020202020204" pitchFamily="34" charset="0"/>
              </a:rPr>
              <a:t> Whatever is given-up or lost in this life for the cause of Christ will be recognized and rewarded in the age to come.</a:t>
            </a:r>
            <a:endParaRPr lang="en-US" altLang="en-US" dirty="0">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13</a:t>
            </a:fld>
            <a:endParaRPr lang="en-US"/>
          </a:p>
        </p:txBody>
      </p:sp>
    </p:spTree>
    <p:extLst>
      <p:ext uri="{BB962C8B-B14F-4D97-AF65-F5344CB8AC3E}">
        <p14:creationId xmlns:p14="http://schemas.microsoft.com/office/powerpoint/2010/main" val="3200496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14</a:t>
            </a:fld>
            <a:endParaRPr lang="en-US"/>
          </a:p>
        </p:txBody>
      </p:sp>
    </p:spTree>
    <p:extLst>
      <p:ext uri="{BB962C8B-B14F-4D97-AF65-F5344CB8AC3E}">
        <p14:creationId xmlns:p14="http://schemas.microsoft.com/office/powerpoint/2010/main" val="1248435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15</a:t>
            </a:fld>
            <a:endParaRPr lang="en-US"/>
          </a:p>
        </p:txBody>
      </p:sp>
    </p:spTree>
    <p:extLst>
      <p:ext uri="{BB962C8B-B14F-4D97-AF65-F5344CB8AC3E}">
        <p14:creationId xmlns:p14="http://schemas.microsoft.com/office/powerpoint/2010/main" val="37902459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i="1" dirty="0">
                <a:latin typeface="Arial" panose="020B0604020202020204" pitchFamily="34" charset="0"/>
              </a:rPr>
              <a:t>The disciples are told to cross the lake, alone (without Jesus), at night. Against this rather foreboding backdrop, a storm arises, and the disciples see what they believe is an apparition walking across the water and become frightened. From this story we learn  1) Jesus is never far from His people   2) we are to “fear not”  3) the enemy loves to attack in the middle of the night and the midst of the storms of life  and  4) we can accomplish much if we have faith and maintain our focus on Jesus.</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16</a:t>
            </a:fld>
            <a:endParaRPr lang="en-US"/>
          </a:p>
        </p:txBody>
      </p:sp>
    </p:spTree>
    <p:extLst>
      <p:ext uri="{BB962C8B-B14F-4D97-AF65-F5344CB8AC3E}">
        <p14:creationId xmlns:p14="http://schemas.microsoft.com/office/powerpoint/2010/main" val="3914866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i="1" dirty="0">
                <a:latin typeface="Arial" panose="020B0604020202020204" pitchFamily="34" charset="0"/>
              </a:rPr>
              <a:t>There are many voices and venues that </a:t>
            </a:r>
            <a:r>
              <a:rPr lang="en-US" altLang="en-US" b="1" i="1" dirty="0" err="1">
                <a:latin typeface="Arial" panose="020B0604020202020204" pitchFamily="34" charset="0"/>
              </a:rPr>
              <a:t>proport</a:t>
            </a:r>
            <a:r>
              <a:rPr lang="en-US" altLang="en-US" b="1" i="1" dirty="0">
                <a:latin typeface="Arial" panose="020B0604020202020204" pitchFamily="34" charset="0"/>
              </a:rPr>
              <a:t> to present truth. Some notable academics today argue that truth is relative and that what is true for you may not be true for me.  However, real truth is not relative—it is unchanging and absolute. Affording John 6:26-28, individuals need to seek insight and truth in the right place, from the right source, and with the right motive. </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17</a:t>
            </a:fld>
            <a:endParaRPr lang="en-US"/>
          </a:p>
        </p:txBody>
      </p:sp>
    </p:spTree>
    <p:extLst>
      <p:ext uri="{BB962C8B-B14F-4D97-AF65-F5344CB8AC3E}">
        <p14:creationId xmlns:p14="http://schemas.microsoft.com/office/powerpoint/2010/main" val="29280323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i="1" dirty="0">
                <a:latin typeface="Arial" panose="020B0604020202020204" pitchFamily="34" charset="0"/>
              </a:rPr>
              <a:t>Jesus spoke of great commitment, sacrifice, eating His body (V.51) and drinking His blood (V.53). These phrases were unfamiliar and unexpected. Those who would not give them prayer consideration immediately rejected them. The disciples did not fully understand the words but trusted in Jesus, and believed their meaning would become clear in time (later they came to understand that Jesus was referring to the coming Passover, the crucifixion, and the New Testament Church Ordinance of Communion).</a:t>
            </a: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18</a:t>
            </a:fld>
            <a:endParaRPr lang="en-US"/>
          </a:p>
        </p:txBody>
      </p:sp>
    </p:spTree>
    <p:extLst>
      <p:ext uri="{BB962C8B-B14F-4D97-AF65-F5344CB8AC3E}">
        <p14:creationId xmlns:p14="http://schemas.microsoft.com/office/powerpoint/2010/main" val="4010116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19</a:t>
            </a:fld>
            <a:endParaRPr lang="en-US"/>
          </a:p>
        </p:txBody>
      </p:sp>
    </p:spTree>
    <p:extLst>
      <p:ext uri="{BB962C8B-B14F-4D97-AF65-F5344CB8AC3E}">
        <p14:creationId xmlns:p14="http://schemas.microsoft.com/office/powerpoint/2010/main" val="18276341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i="1" dirty="0">
                <a:latin typeface="Arial" panose="020B0604020202020204" pitchFamily="34" charset="0"/>
              </a:rPr>
              <a:t>Believers today must remember that Jesus is the source of help, hope, and answers. Believers may not always understand His leading or instructions but can trust that His words are true and His leading is part of a perfect plan (Jer. 29:11). </a:t>
            </a:r>
            <a:endParaRPr lang="en-US" altLang="en-US" dirty="0">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20</a:t>
            </a:fld>
            <a:endParaRPr lang="en-US"/>
          </a:p>
        </p:txBody>
      </p:sp>
    </p:spTree>
    <p:extLst>
      <p:ext uri="{BB962C8B-B14F-4D97-AF65-F5344CB8AC3E}">
        <p14:creationId xmlns:p14="http://schemas.microsoft.com/office/powerpoint/2010/main" val="4181939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i="1" dirty="0">
                <a:latin typeface="Arial" panose="020B0604020202020204" pitchFamily="34" charset="0"/>
              </a:rPr>
              <a:t>Traditions of man, no matter how well-meaning (or if made by leaders in the church), are never  to be held to be of equal binding force as Scripture. Scripture (the whole of Scripture       and the spirit of the Word) serves as our final authority.</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512390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1021317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3379668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1414017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2349174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i="1" dirty="0">
                <a:latin typeface="Arial" panose="020B0604020202020204" pitchFamily="34" charset="0"/>
              </a:rPr>
              <a:t>The reason for this is that 20</a:t>
            </a:r>
            <a:r>
              <a:rPr lang="en-US" altLang="en-US" b="1" i="1" baseline="30000" dirty="0">
                <a:latin typeface="Arial" panose="020B0604020202020204" pitchFamily="34" charset="0"/>
              </a:rPr>
              <a:t>th</a:t>
            </a:r>
            <a:r>
              <a:rPr lang="en-US" altLang="en-US" b="1" i="1" dirty="0">
                <a:latin typeface="Arial" panose="020B0604020202020204" pitchFamily="34" charset="0"/>
              </a:rPr>
              <a:t> century (and newer) scholarly Bible translations are based on older families of manuscripts than were available when the King James Bible was written (early 17</a:t>
            </a:r>
            <a:r>
              <a:rPr lang="en-US" altLang="en-US" b="1" i="1" baseline="30000" dirty="0">
                <a:latin typeface="Arial" panose="020B0604020202020204" pitchFamily="34" charset="0"/>
              </a:rPr>
              <a:t>th</a:t>
            </a:r>
            <a:r>
              <a:rPr lang="en-US" altLang="en-US" b="1" i="1" dirty="0">
                <a:latin typeface="Arial" panose="020B0604020202020204" pitchFamily="34" charset="0"/>
              </a:rPr>
              <a:t> century). These older manuscripts do not include several verses found in newer manuscripts, such as John 5:3b-4. This type of textual issue is rare and does not impact the integrity of the text. Such verses can be read as parenthetical comments by a Scribe, added for clarity or to note local customs or sayings not specified in the text but beneficial to know as the Gospel message was spreading throughout the Roman Empire. These comments do not address any doctrinal matters, and do not alter the meaning of a story or teaching. Such verses are accurate commentary, but as they were evidently not included in the earliest families of manuscripts, their inspired nature is in question, and consequently, they are included with an asterisk in contemporary study Bibles.</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3958791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i="1" dirty="0">
                <a:latin typeface="Arial" panose="020B0604020202020204" pitchFamily="34" charset="0"/>
              </a:rPr>
              <a:t>The theological issue is resolved when one realizes that the John 5:3b-4 passage notes what the people at the pool in Bethsaida believed—which is not what Jesus taught or said was true. In a sense, the lame man’s pitiful situation (never being strong or fast enough to receive a blessing even though he was in what many considered to be a holy setting) is used to contrast the freely-given grace of God. That is, humanity’s best efforts are not enough to merit God’s blessing or favor. Grace, mercy, and true blessing are found only in the Messiah.</a:t>
            </a: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1249376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i="1" dirty="0">
                <a:latin typeface="Arial" panose="020B0604020202020204" pitchFamily="34" charset="0"/>
              </a:rPr>
              <a:t>Two working together can accomplish more than two working independently. Further, being in partnership with others points to unity, the call to be a part of the body of Christ, and the importance of being in a relationship with Jesus.</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1090034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E6B36-F13D-4CE0-8514-0BF07C910233}"/>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A30787FE-1096-442E-B403-E3509C5E1908}"/>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6619" y="0"/>
            <a:ext cx="12223538" cy="6858000"/>
          </a:xfrm>
        </p:spPr>
      </p:pic>
    </p:spTree>
    <p:extLst>
      <p:ext uri="{BB962C8B-B14F-4D97-AF65-F5344CB8AC3E}">
        <p14:creationId xmlns:p14="http://schemas.microsoft.com/office/powerpoint/2010/main" val="2653592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724400"/>
          </a:xfrm>
        </p:spPr>
        <p:txBody>
          <a:bodyPr>
            <a:normAutofit/>
          </a:bodyPr>
          <a:lstStyle/>
          <a:p>
            <a:pPr>
              <a:spcBef>
                <a:spcPct val="0"/>
              </a:spcBef>
            </a:pPr>
            <a:r>
              <a:rPr lang="en-US" altLang="en-US" sz="3000" b="1" dirty="0"/>
              <a:t>Sent in pairs: </a:t>
            </a:r>
          </a:p>
          <a:p>
            <a:pPr marL="801688" lvl="1" indent="-401638" algn="l">
              <a:spcBef>
                <a:spcPct val="0"/>
              </a:spcBef>
              <a:buFont typeface="Arial" panose="020B0604020202020204" pitchFamily="34" charset="0"/>
              <a:buChar char="•"/>
            </a:pPr>
            <a:r>
              <a:rPr lang="en-US" alt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God designed it so that humanity would be at their best when they are in relationship or partnership with others. The Bible notes that </a:t>
            </a:r>
            <a:r>
              <a:rPr lang="en-US" altLang="en-US" i="1" dirty="0">
                <a:solidFill>
                  <a:schemeClr val="tx1"/>
                </a:solidFill>
                <a:latin typeface="Open Sans" panose="020B0606030504020204" pitchFamily="34" charset="0"/>
                <a:ea typeface="Open Sans" panose="020B0606030504020204" pitchFamily="34" charset="0"/>
                <a:cs typeface="Open Sans" panose="020B0606030504020204" pitchFamily="34" charset="0"/>
              </a:rPr>
              <a:t>“two are better than one…” </a:t>
            </a:r>
            <a:r>
              <a:rPr lang="en-US" alt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(Eccl. 4:9). </a:t>
            </a:r>
            <a:endParaRPr lang="en-US" alt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defRPr/>
            </a:pPr>
            <a:endParaRPr lang="en-US" sz="3600" b="1" dirty="0">
              <a:latin typeface="Arial" charset="0"/>
            </a:endParaRPr>
          </a:p>
          <a:p>
            <a:pPr marL="571500" indent="-571500">
              <a:defRPr/>
            </a:pPr>
            <a:endParaRPr lang="en-US" sz="3000" b="1" dirty="0">
              <a:latin typeface="Arial" charset="0"/>
            </a:endParaRPr>
          </a:p>
          <a:p>
            <a:pPr marL="342900">
              <a:defRPr/>
            </a:pPr>
            <a:r>
              <a:rPr lang="en-US" sz="1600" i="1" dirty="0">
                <a:latin typeface="Arial" charset="0"/>
              </a:rPr>
              <a:t> </a:t>
            </a:r>
          </a:p>
          <a:p>
            <a:pPr lvl="0"/>
            <a:endParaRPr lang="en-US" sz="1600" dirty="0"/>
          </a:p>
        </p:txBody>
      </p:sp>
      <p:sp>
        <p:nvSpPr>
          <p:cNvPr id="3" name="Title 2"/>
          <p:cNvSpPr>
            <a:spLocks noGrp="1"/>
          </p:cNvSpPr>
          <p:nvPr>
            <p:ph type="title"/>
          </p:nvPr>
        </p:nvSpPr>
        <p:spPr>
          <a:xfrm>
            <a:off x="0" y="381000"/>
            <a:ext cx="6919119" cy="838200"/>
          </a:xfrm>
          <a:solidFill>
            <a:srgbClr val="A51E22"/>
          </a:solidFill>
        </p:spPr>
        <p:txBody>
          <a:bodyPr>
            <a:normAutofit/>
          </a:bodyPr>
          <a:lstStyle/>
          <a:p>
            <a:r>
              <a:rPr lang="en-US" sz="3200" dirty="0"/>
              <a:t> </a:t>
            </a:r>
            <a:r>
              <a:rPr lang="en-US" sz="3400" dirty="0"/>
              <a:t>JESUS SENDS OUT THE TWELVE</a:t>
            </a:r>
          </a:p>
        </p:txBody>
      </p:sp>
    </p:spTree>
    <p:extLst>
      <p:ext uri="{BB962C8B-B14F-4D97-AF65-F5344CB8AC3E}">
        <p14:creationId xmlns:p14="http://schemas.microsoft.com/office/powerpoint/2010/main" val="3135409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lnSpcReduction="10000"/>
          </a:bodyPr>
          <a:lstStyle/>
          <a:p>
            <a:pPr>
              <a:spcBef>
                <a:spcPct val="0"/>
              </a:spcBef>
            </a:pPr>
            <a:r>
              <a:rPr lang="en-US" altLang="en-US" sz="3000" b="1" dirty="0"/>
              <a:t>The directive changes (Matt. 10 vs. Luke 20)</a:t>
            </a:r>
          </a:p>
          <a:p>
            <a:pPr marL="681038" lvl="1" indent="-339725" algn="l">
              <a:spcBef>
                <a:spcPct val="0"/>
              </a:spcBef>
              <a:buFont typeface="Arial" panose="020B0604020202020204" pitchFamily="34" charset="0"/>
              <a:buChar char="•"/>
            </a:pPr>
            <a:r>
              <a:rPr lang="en-US" alt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Take no provisions (Mark 6)</a:t>
            </a:r>
          </a:p>
          <a:p>
            <a:pPr marL="681038" lvl="1" indent="-339725" algn="l">
              <a:spcBef>
                <a:spcPct val="0"/>
              </a:spcBef>
              <a:buFont typeface="Arial" panose="020B0604020202020204" pitchFamily="34" charset="0"/>
              <a:buChar char="•"/>
            </a:pPr>
            <a:r>
              <a:rPr lang="en-US" alt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Take extra supplies (Luke 22)</a:t>
            </a:r>
          </a:p>
          <a:p>
            <a:pPr marL="681038" lvl="1" indent="-339725" algn="l">
              <a:spcBef>
                <a:spcPct val="0"/>
              </a:spcBef>
              <a:buFont typeface="Arial" panose="020B0604020202020204" pitchFamily="34" charset="0"/>
              <a:buChar char="•"/>
            </a:pPr>
            <a:endParaRPr lang="en-US" alt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855663" lvl="1" algn="l">
              <a:spcBef>
                <a:spcPct val="0"/>
              </a:spcBef>
            </a:pPr>
            <a:r>
              <a:rPr lang="en-US" altLang="en-US" i="1" dirty="0">
                <a:solidFill>
                  <a:schemeClr val="tx1"/>
                </a:solidFill>
                <a:latin typeface="Open Sans" panose="020B0606030504020204" pitchFamily="34" charset="0"/>
                <a:ea typeface="Open Sans" panose="020B0606030504020204" pitchFamily="34" charset="0"/>
                <a:cs typeface="Open Sans" panose="020B0606030504020204" pitchFamily="34" charset="0"/>
              </a:rPr>
              <a:t>“He said to them, ‘But now if you have a purse, take it, and also a bag; and if you don't have a sword, sell your cloak and buy one.’”  </a:t>
            </a:r>
            <a:r>
              <a:rPr lang="en-US" alt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(Luke 22:34-35)</a:t>
            </a:r>
          </a:p>
          <a:p>
            <a:pPr marL="341313" lvl="1" algn="l">
              <a:spcBef>
                <a:spcPct val="0"/>
              </a:spcBef>
            </a:pPr>
            <a:endParaRPr lang="en-US" alt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defRPr/>
            </a:pPr>
            <a:endParaRPr lang="en-US" sz="3600" b="1" dirty="0">
              <a:latin typeface="Arial" charset="0"/>
            </a:endParaRPr>
          </a:p>
          <a:p>
            <a:pPr marL="571500" indent="-571500">
              <a:defRPr/>
            </a:pPr>
            <a:endParaRPr lang="en-US" sz="3000" b="1" dirty="0">
              <a:latin typeface="Arial" charset="0"/>
            </a:endParaRPr>
          </a:p>
          <a:p>
            <a:pPr marL="342900">
              <a:defRPr/>
            </a:pPr>
            <a:r>
              <a:rPr lang="en-US" sz="1600" i="1" dirty="0">
                <a:latin typeface="Arial" charset="0"/>
              </a:rPr>
              <a:t> </a:t>
            </a:r>
          </a:p>
          <a:p>
            <a:pPr lvl="0"/>
            <a:endParaRPr lang="en-US" sz="1600" dirty="0"/>
          </a:p>
        </p:txBody>
      </p:sp>
      <p:sp>
        <p:nvSpPr>
          <p:cNvPr id="8" name="Title 2">
            <a:extLst>
              <a:ext uri="{FF2B5EF4-FFF2-40B4-BE49-F238E27FC236}">
                <a16:creationId xmlns:a16="http://schemas.microsoft.com/office/drawing/2014/main" id="{5C909F03-3D18-4F0F-86B6-EEF9E7935D4E}"/>
              </a:ext>
            </a:extLst>
          </p:cNvPr>
          <p:cNvSpPr>
            <a:spLocks noGrp="1"/>
          </p:cNvSpPr>
          <p:nvPr>
            <p:ph type="title"/>
          </p:nvPr>
        </p:nvSpPr>
        <p:spPr>
          <a:xfrm>
            <a:off x="0" y="381000"/>
            <a:ext cx="6919119" cy="838200"/>
          </a:xfrm>
          <a:solidFill>
            <a:srgbClr val="A51E22"/>
          </a:solidFill>
        </p:spPr>
        <p:txBody>
          <a:bodyPr>
            <a:normAutofit/>
          </a:bodyPr>
          <a:lstStyle/>
          <a:p>
            <a:r>
              <a:rPr lang="en-US" sz="3200" dirty="0"/>
              <a:t> </a:t>
            </a:r>
            <a:r>
              <a:rPr lang="en-US" sz="3400" dirty="0"/>
              <a:t>JESUS SENDS OUT THE TWELVE</a:t>
            </a:r>
          </a:p>
        </p:txBody>
      </p:sp>
    </p:spTree>
    <p:extLst>
      <p:ext uri="{BB962C8B-B14F-4D97-AF65-F5344CB8AC3E}">
        <p14:creationId xmlns:p14="http://schemas.microsoft.com/office/powerpoint/2010/main" val="2575808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572000"/>
          </a:xfrm>
        </p:spPr>
        <p:txBody>
          <a:bodyPr>
            <a:normAutofit/>
          </a:bodyPr>
          <a:lstStyle/>
          <a:p>
            <a:pPr>
              <a:spcBef>
                <a:spcPct val="0"/>
              </a:spcBef>
            </a:pPr>
            <a:r>
              <a:rPr lang="en-US" altLang="en-US" sz="3000" b="1" dirty="0"/>
              <a:t>The cost of discipleship</a:t>
            </a:r>
            <a:endParaRPr lang="en-US" altLang="en-US" b="1" i="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855663" lvl="1" algn="l">
              <a:spcBef>
                <a:spcPct val="0"/>
              </a:spcBef>
            </a:pPr>
            <a:endParaRPr lang="en-US" altLang="en-US" sz="500" i="1" dirty="0">
              <a:solidFill>
                <a:schemeClr val="tx1"/>
              </a:solidFill>
            </a:endParaRPr>
          </a:p>
          <a:p>
            <a:pPr marL="801688" lvl="1" indent="-338138" algn="l">
              <a:spcBef>
                <a:spcPct val="0"/>
              </a:spcBef>
              <a:buFont typeface="Arial" panose="020B0604020202020204" pitchFamily="34" charset="0"/>
              <a:buChar char="•"/>
            </a:pPr>
            <a:r>
              <a:rPr lang="en-US" i="1" dirty="0">
                <a:solidFill>
                  <a:schemeClr val="tx1"/>
                </a:solidFill>
                <a:latin typeface="Open Sans" panose="020B0606030504020204" pitchFamily="34" charset="0"/>
                <a:ea typeface="Open Sans" panose="020B0606030504020204" pitchFamily="34" charset="0"/>
                <a:cs typeface="Open Sans" panose="020B0606030504020204" pitchFamily="34" charset="0"/>
              </a:rPr>
              <a:t>“…Anyone who does not take his cross and follow Me is not worthy of Me. Whoever finds his life will lose it, and whoever loses his life for My sake will find it.” </a:t>
            </a: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(Matthew 10:38-39)</a:t>
            </a:r>
            <a:endParaRPr lang="en-US" altLang="en-US"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defRPr/>
            </a:pPr>
            <a:endParaRPr lang="en-US" sz="3600" b="1" dirty="0">
              <a:latin typeface="Arial" charset="0"/>
            </a:endParaRPr>
          </a:p>
          <a:p>
            <a:pPr marL="571500" indent="-571500">
              <a:defRPr/>
            </a:pPr>
            <a:endParaRPr lang="en-US" sz="3000" b="1" dirty="0">
              <a:latin typeface="Arial" charset="0"/>
            </a:endParaRPr>
          </a:p>
          <a:p>
            <a:pPr marL="342900">
              <a:defRPr/>
            </a:pPr>
            <a:r>
              <a:rPr lang="en-US" sz="1600" i="1" dirty="0">
                <a:latin typeface="Arial" charset="0"/>
              </a:rPr>
              <a:t> </a:t>
            </a:r>
          </a:p>
          <a:p>
            <a:pPr lvl="0"/>
            <a:endParaRPr lang="en-US" sz="1600" dirty="0"/>
          </a:p>
        </p:txBody>
      </p:sp>
      <p:sp>
        <p:nvSpPr>
          <p:cNvPr id="8" name="Title 2">
            <a:extLst>
              <a:ext uri="{FF2B5EF4-FFF2-40B4-BE49-F238E27FC236}">
                <a16:creationId xmlns:a16="http://schemas.microsoft.com/office/drawing/2014/main" id="{D6C485DE-4557-4B34-96FA-134F89A567FC}"/>
              </a:ext>
            </a:extLst>
          </p:cNvPr>
          <p:cNvSpPr>
            <a:spLocks noGrp="1"/>
          </p:cNvSpPr>
          <p:nvPr>
            <p:ph type="title"/>
          </p:nvPr>
        </p:nvSpPr>
        <p:spPr>
          <a:xfrm>
            <a:off x="0" y="381000"/>
            <a:ext cx="6919119" cy="838200"/>
          </a:xfrm>
          <a:solidFill>
            <a:srgbClr val="A51E22"/>
          </a:solidFill>
        </p:spPr>
        <p:txBody>
          <a:bodyPr>
            <a:normAutofit/>
          </a:bodyPr>
          <a:lstStyle/>
          <a:p>
            <a:r>
              <a:rPr lang="en-US" sz="3200" dirty="0"/>
              <a:t> </a:t>
            </a:r>
            <a:r>
              <a:rPr lang="en-US" sz="3400" dirty="0"/>
              <a:t>JESUS SENDS OUT THE TWELVE</a:t>
            </a:r>
          </a:p>
        </p:txBody>
      </p:sp>
    </p:spTree>
    <p:extLst>
      <p:ext uri="{BB962C8B-B14F-4D97-AF65-F5344CB8AC3E}">
        <p14:creationId xmlns:p14="http://schemas.microsoft.com/office/powerpoint/2010/main" val="1475136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Autofit/>
          </a:bodyPr>
          <a:lstStyle/>
          <a:p>
            <a:pPr>
              <a:spcBef>
                <a:spcPct val="0"/>
              </a:spcBef>
            </a:pPr>
            <a:r>
              <a:rPr lang="en-US" altLang="en-US" sz="3000" b="1" dirty="0"/>
              <a:t>Persecution promised</a:t>
            </a:r>
            <a:endParaRPr lang="en-US" altLang="en-US" b="1" i="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457200">
              <a:defRPr/>
            </a:pPr>
            <a:endParaRPr lang="en-US" sz="500" i="1" dirty="0">
              <a:latin typeface="Arial" charset="0"/>
            </a:endParaRPr>
          </a:p>
          <a:p>
            <a:pPr marL="801688" indent="-344488">
              <a:buFont typeface="Arial" panose="020B0604020202020204" pitchFamily="34" charset="0"/>
              <a:buChar char="•"/>
              <a:defRPr/>
            </a:pPr>
            <a:r>
              <a:rPr lang="en-US" sz="2800" i="1" dirty="0"/>
              <a:t>Matt. 10:17  “They will…flog you…”</a:t>
            </a:r>
          </a:p>
          <a:p>
            <a:pPr marL="801688" indent="-344488">
              <a:buFont typeface="Arial" panose="020B0604020202020204" pitchFamily="34" charset="0"/>
              <a:buChar char="•"/>
              <a:defRPr/>
            </a:pPr>
            <a:r>
              <a:rPr lang="en-US" sz="2800" i="1" dirty="0"/>
              <a:t>Matt. 10:21  "Brother will betray brother to death…”</a:t>
            </a:r>
          </a:p>
          <a:p>
            <a:pPr marL="801688" indent="-344488">
              <a:buFont typeface="Arial" panose="020B0604020202020204" pitchFamily="34" charset="0"/>
              <a:buChar char="•"/>
              <a:defRPr/>
            </a:pPr>
            <a:r>
              <a:rPr lang="en-US" sz="2800" i="1" dirty="0"/>
              <a:t>Matt.10:22  “All men will hate you because of me…”</a:t>
            </a:r>
          </a:p>
          <a:p>
            <a:pPr marL="801688" indent="-344488">
              <a:buFont typeface="Arial" panose="020B0604020202020204" pitchFamily="34" charset="0"/>
              <a:buChar char="•"/>
              <a:defRPr/>
            </a:pPr>
            <a:r>
              <a:rPr lang="en-US" sz="2800" i="1" dirty="0"/>
              <a:t>Matt. 10:23  “When you are persecuted …” </a:t>
            </a:r>
          </a:p>
          <a:p>
            <a:pPr marL="801688" indent="-344488">
              <a:buFont typeface="Arial" panose="020B0604020202020204" pitchFamily="34" charset="0"/>
              <a:buChar char="•"/>
              <a:defRPr/>
            </a:pPr>
            <a:r>
              <a:rPr lang="en-US" sz="2800" i="1" dirty="0"/>
              <a:t>Matt. 10:24  "A student is not above his teacher…”</a:t>
            </a:r>
          </a:p>
          <a:p>
            <a:pPr marL="457200">
              <a:defRPr/>
            </a:pPr>
            <a:endParaRPr lang="en-US" sz="2800" i="1" dirty="0"/>
          </a:p>
          <a:p>
            <a:pPr>
              <a:defRPr/>
            </a:pPr>
            <a:r>
              <a:rPr lang="en-US" sz="3000" b="1" dirty="0"/>
              <a:t>His presence is promised (Matt. 28:20)</a:t>
            </a:r>
            <a:endParaRPr lang="en-US" sz="3200" b="1" dirty="0"/>
          </a:p>
          <a:p>
            <a:pPr marL="855663" lvl="1" algn="l">
              <a:spcBef>
                <a:spcPct val="0"/>
              </a:spcBef>
            </a:pPr>
            <a:endParaRPr lang="en-US" altLang="en-US" i="1" dirty="0">
              <a:solidFill>
                <a:schemeClr val="tx1"/>
              </a:solidFill>
            </a:endParaRPr>
          </a:p>
          <a:p>
            <a:pPr>
              <a:defRPr/>
            </a:pPr>
            <a:endParaRPr lang="en-US" sz="3600" b="1" dirty="0">
              <a:latin typeface="Arial" charset="0"/>
            </a:endParaRPr>
          </a:p>
          <a:p>
            <a:pPr marL="571500" indent="-571500">
              <a:defRPr/>
            </a:pPr>
            <a:endParaRPr lang="en-US" sz="3000" b="1" dirty="0">
              <a:latin typeface="Arial" charset="0"/>
            </a:endParaRPr>
          </a:p>
          <a:p>
            <a:pPr marL="342900">
              <a:defRPr/>
            </a:pPr>
            <a:r>
              <a:rPr lang="en-US" sz="1600" i="1" dirty="0">
                <a:latin typeface="Arial" charset="0"/>
              </a:rPr>
              <a:t> </a:t>
            </a:r>
          </a:p>
          <a:p>
            <a:pPr lvl="0"/>
            <a:endParaRPr lang="en-US" sz="1600" dirty="0"/>
          </a:p>
        </p:txBody>
      </p:sp>
      <p:sp>
        <p:nvSpPr>
          <p:cNvPr id="8" name="Title 2">
            <a:extLst>
              <a:ext uri="{FF2B5EF4-FFF2-40B4-BE49-F238E27FC236}">
                <a16:creationId xmlns:a16="http://schemas.microsoft.com/office/drawing/2014/main" id="{5A7A8955-6AE2-4F42-9283-DDB5CF1DE184}"/>
              </a:ext>
            </a:extLst>
          </p:cNvPr>
          <p:cNvSpPr>
            <a:spLocks noGrp="1"/>
          </p:cNvSpPr>
          <p:nvPr>
            <p:ph type="title"/>
          </p:nvPr>
        </p:nvSpPr>
        <p:spPr>
          <a:xfrm>
            <a:off x="0" y="381000"/>
            <a:ext cx="6919119" cy="838200"/>
          </a:xfrm>
          <a:solidFill>
            <a:srgbClr val="A51E22"/>
          </a:solidFill>
        </p:spPr>
        <p:txBody>
          <a:bodyPr>
            <a:normAutofit/>
          </a:bodyPr>
          <a:lstStyle/>
          <a:p>
            <a:r>
              <a:rPr lang="en-US" sz="3200" dirty="0"/>
              <a:t> </a:t>
            </a:r>
            <a:r>
              <a:rPr lang="en-US" sz="3400" dirty="0"/>
              <a:t>JESUS SENDS OUT THE TWELVE</a:t>
            </a:r>
          </a:p>
        </p:txBody>
      </p:sp>
    </p:spTree>
    <p:extLst>
      <p:ext uri="{BB962C8B-B14F-4D97-AF65-F5344CB8AC3E}">
        <p14:creationId xmlns:p14="http://schemas.microsoft.com/office/powerpoint/2010/main" val="4222858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572000"/>
          </a:xfrm>
        </p:spPr>
        <p:txBody>
          <a:bodyPr>
            <a:normAutofit/>
          </a:bodyPr>
          <a:lstStyle/>
          <a:p>
            <a:pPr marL="292100" indent="-292100" algn="just"/>
            <a:r>
              <a:rPr lang="en-US" sz="3000" b="1" dirty="0">
                <a:latin typeface="Open Sans"/>
              </a:rPr>
              <a:t>John murdered by King Herod</a:t>
            </a:r>
          </a:p>
          <a:p>
            <a:pPr lvl="0"/>
            <a:endParaRPr lang="en-US" sz="500" dirty="0"/>
          </a:p>
          <a:p>
            <a:pPr marL="801688" indent="-344488">
              <a:buFont typeface="Arial" panose="020B0604020202020204" pitchFamily="34" charset="0"/>
              <a:buChar char="•"/>
              <a:defRPr/>
            </a:pPr>
            <a:r>
              <a:rPr lang="en-US" sz="2800" dirty="0"/>
              <a:t>John preached against the immoral relationship Herod was having with his brother’s wife. Herod had him arrested to silence him. His brother’s wife, Herodias, cleverly tricked Herod into ordering him to be beheaded</a:t>
            </a:r>
            <a:r>
              <a:rPr lang="en-US" sz="2800" b="1" dirty="0"/>
              <a:t>.</a:t>
            </a:r>
            <a:endParaRPr lang="en-US" sz="500" dirty="0">
              <a:latin typeface="Arial" charset="0"/>
            </a:endParaRPr>
          </a:p>
          <a:p>
            <a:endParaRPr lang="en-US" dirty="0"/>
          </a:p>
        </p:txBody>
      </p:sp>
      <p:sp>
        <p:nvSpPr>
          <p:cNvPr id="3" name="Title 2"/>
          <p:cNvSpPr>
            <a:spLocks noGrp="1"/>
          </p:cNvSpPr>
          <p:nvPr>
            <p:ph type="title"/>
          </p:nvPr>
        </p:nvSpPr>
        <p:spPr>
          <a:xfrm>
            <a:off x="0" y="381000"/>
            <a:ext cx="7376319" cy="838200"/>
          </a:xfrm>
          <a:solidFill>
            <a:srgbClr val="A51E22"/>
          </a:solidFill>
        </p:spPr>
        <p:txBody>
          <a:bodyPr>
            <a:normAutofit fontScale="90000"/>
          </a:bodyPr>
          <a:lstStyle/>
          <a:p>
            <a:r>
              <a:rPr lang="en-US" sz="3200" dirty="0"/>
              <a:t>  </a:t>
            </a:r>
            <a:r>
              <a:rPr lang="en-US" sz="3400" dirty="0"/>
              <a:t>THE DEATH OF JOHN THE BAPTIST</a:t>
            </a:r>
          </a:p>
        </p:txBody>
      </p:sp>
    </p:spTree>
    <p:extLst>
      <p:ext uri="{BB962C8B-B14F-4D97-AF65-F5344CB8AC3E}">
        <p14:creationId xmlns:p14="http://schemas.microsoft.com/office/powerpoint/2010/main" val="3148975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spcBef>
                <a:spcPct val="0"/>
              </a:spcBef>
            </a:pPr>
            <a:r>
              <a:rPr lang="en-US" altLang="en-US" sz="2800" i="1" dirty="0"/>
              <a:t>“[Jesus asked Philip], ‘…Where shall we buy bread for these people to eat?’  He asked this only to test him, for he already had in mind what he was going to do.”</a:t>
            </a:r>
          </a:p>
          <a:p>
            <a:pPr algn="just">
              <a:spcBef>
                <a:spcPct val="0"/>
              </a:spcBef>
            </a:pPr>
            <a:r>
              <a:rPr lang="en-US" altLang="en-US" sz="2800" i="1" dirty="0"/>
              <a:t>“...The disciples said…’Send the crowds away, so they can go to the villages and buy themselves some food.’” </a:t>
            </a:r>
            <a:r>
              <a:rPr lang="en-US" altLang="en-US" sz="2800" dirty="0"/>
              <a:t>						         			            (John 6:5b-6; Matt. 14:15b)</a:t>
            </a:r>
          </a:p>
          <a:p>
            <a:pPr algn="just">
              <a:spcBef>
                <a:spcPct val="0"/>
              </a:spcBef>
            </a:pPr>
            <a:endParaRPr lang="en-US" altLang="en-US" sz="2800" dirty="0"/>
          </a:p>
          <a:p>
            <a:pPr algn="just">
              <a:spcBef>
                <a:spcPct val="0"/>
              </a:spcBef>
            </a:pPr>
            <a:r>
              <a:rPr lang="en-US" altLang="en-US" sz="2800" i="1" dirty="0"/>
              <a:t>“Jesus replied, ‘They do not need to go away. You give them something to eat.’ ‘We have here only five loaves of bread and two fish,’ they answered. ‘Bring them here to me,’ he said.” </a:t>
            </a:r>
            <a:r>
              <a:rPr lang="en-US" altLang="en-US" sz="2800" dirty="0"/>
              <a:t>(Matthew 14:16-18)</a:t>
            </a:r>
            <a:endParaRPr lang="en-US" altLang="en-US" sz="2800" i="1" dirty="0"/>
          </a:p>
          <a:p>
            <a:pPr>
              <a:spcBef>
                <a:spcPct val="0"/>
              </a:spcBef>
            </a:pPr>
            <a:endParaRPr lang="en-US" altLang="en-US" sz="2800" dirty="0"/>
          </a:p>
          <a:p>
            <a:endParaRPr lang="en-US" sz="2800" dirty="0"/>
          </a:p>
        </p:txBody>
      </p:sp>
      <p:sp>
        <p:nvSpPr>
          <p:cNvPr id="3" name="Title 2"/>
          <p:cNvSpPr>
            <a:spLocks noGrp="1"/>
          </p:cNvSpPr>
          <p:nvPr>
            <p:ph type="title"/>
          </p:nvPr>
        </p:nvSpPr>
        <p:spPr>
          <a:xfrm>
            <a:off x="0" y="381000"/>
            <a:ext cx="7376319" cy="838200"/>
          </a:xfrm>
          <a:solidFill>
            <a:srgbClr val="A51E22"/>
          </a:solidFill>
        </p:spPr>
        <p:txBody>
          <a:bodyPr>
            <a:normAutofit/>
          </a:bodyPr>
          <a:lstStyle/>
          <a:p>
            <a:r>
              <a:rPr lang="en-US" sz="3200" dirty="0"/>
              <a:t>  </a:t>
            </a:r>
            <a:r>
              <a:rPr lang="en-US" sz="3400" dirty="0"/>
              <a:t>THE FEEDING OF THE 5000 </a:t>
            </a:r>
          </a:p>
        </p:txBody>
      </p:sp>
    </p:spTree>
    <p:extLst>
      <p:ext uri="{BB962C8B-B14F-4D97-AF65-F5344CB8AC3E}">
        <p14:creationId xmlns:p14="http://schemas.microsoft.com/office/powerpoint/2010/main" val="4230233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495800"/>
          </a:xfrm>
        </p:spPr>
        <p:txBody>
          <a:bodyPr>
            <a:normAutofit/>
          </a:bodyPr>
          <a:lstStyle/>
          <a:p>
            <a:pPr marL="292100" indent="-292100" algn="just"/>
            <a:r>
              <a:rPr lang="en-US" sz="3000" b="1" dirty="0">
                <a:latin typeface="Open Sans"/>
              </a:rPr>
              <a:t>The testing of faith continued that night</a:t>
            </a:r>
          </a:p>
          <a:p>
            <a:pPr marL="801688" indent="-344488">
              <a:buFont typeface="Arial" panose="020B0604020202020204" pitchFamily="34" charset="0"/>
              <a:buChar char="•"/>
              <a:defRPr/>
            </a:pPr>
            <a:r>
              <a:rPr lang="en-US" sz="2800" i="1" dirty="0"/>
              <a:t>The disciples were tired</a:t>
            </a:r>
          </a:p>
          <a:p>
            <a:pPr marL="801688" indent="-344488">
              <a:buFont typeface="Arial" panose="020B0604020202020204" pitchFamily="34" charset="0"/>
              <a:buChar char="•"/>
              <a:defRPr/>
            </a:pPr>
            <a:r>
              <a:rPr lang="en-US" sz="2800" i="1" dirty="0"/>
              <a:t>The disciples were alone</a:t>
            </a:r>
          </a:p>
          <a:p>
            <a:pPr marL="801688" indent="-344488">
              <a:buFont typeface="Arial" panose="020B0604020202020204" pitchFamily="34" charset="0"/>
              <a:buChar char="•"/>
              <a:defRPr/>
            </a:pPr>
            <a:r>
              <a:rPr lang="en-US" sz="2800" i="1" dirty="0"/>
              <a:t>The disciples were in the middle of the lake, in the middle of the night, in the midst of a storm (John 6:18-20).</a:t>
            </a:r>
          </a:p>
          <a:p>
            <a:endParaRPr lang="en-US" dirty="0"/>
          </a:p>
        </p:txBody>
      </p:sp>
      <p:sp>
        <p:nvSpPr>
          <p:cNvPr id="3" name="Title 2"/>
          <p:cNvSpPr>
            <a:spLocks noGrp="1"/>
          </p:cNvSpPr>
          <p:nvPr>
            <p:ph type="title"/>
          </p:nvPr>
        </p:nvSpPr>
        <p:spPr>
          <a:xfrm>
            <a:off x="0" y="381000"/>
            <a:ext cx="6233319" cy="838200"/>
          </a:xfrm>
          <a:solidFill>
            <a:srgbClr val="A51E22"/>
          </a:solidFill>
        </p:spPr>
        <p:txBody>
          <a:bodyPr>
            <a:normAutofit/>
          </a:bodyPr>
          <a:lstStyle/>
          <a:p>
            <a:r>
              <a:rPr lang="en-US" sz="3200" dirty="0"/>
              <a:t> THE STORM ON THE SEA</a:t>
            </a:r>
            <a:endParaRPr lang="en-US" sz="3400" dirty="0"/>
          </a:p>
        </p:txBody>
      </p:sp>
    </p:spTree>
    <p:extLst>
      <p:ext uri="{BB962C8B-B14F-4D97-AF65-F5344CB8AC3E}">
        <p14:creationId xmlns:p14="http://schemas.microsoft.com/office/powerpoint/2010/main" val="93124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marL="117475" algn="just"/>
            <a:r>
              <a:rPr lang="en-US" sz="3000" b="1" dirty="0">
                <a:latin typeface="Open Sans"/>
              </a:rPr>
              <a:t>The testing of faith (the search for truth)</a:t>
            </a:r>
            <a:endParaRPr lang="en-US" sz="3000" dirty="0">
              <a:solidFill>
                <a:schemeClr val="tx1"/>
              </a:solidFill>
              <a:latin typeface="Open Sans"/>
            </a:endParaRPr>
          </a:p>
          <a:p>
            <a:pPr marL="801688" indent="-338138">
              <a:buFont typeface="Arial" panose="020B0604020202020204" pitchFamily="34" charset="0"/>
              <a:buChar char="•"/>
              <a:defRPr/>
            </a:pPr>
            <a:r>
              <a:rPr lang="en-US" sz="2800" dirty="0"/>
              <a:t>To ask the right question is not enough.</a:t>
            </a:r>
          </a:p>
          <a:p>
            <a:pPr marL="801688" indent="-338138">
              <a:buFont typeface="Arial" panose="020B0604020202020204" pitchFamily="34" charset="0"/>
              <a:buChar char="•"/>
              <a:defRPr/>
            </a:pPr>
            <a:r>
              <a:rPr lang="en-US" sz="2800" dirty="0"/>
              <a:t>We must seek truth in the right place (a good source).</a:t>
            </a:r>
          </a:p>
          <a:p>
            <a:pPr marL="801688" indent="-338138">
              <a:buFont typeface="Arial" panose="020B0604020202020204" pitchFamily="34" charset="0"/>
              <a:buChar char="•"/>
              <a:defRPr/>
            </a:pPr>
            <a:r>
              <a:rPr lang="en-US" sz="2800" dirty="0"/>
              <a:t>We must seek truth with the right heart and motives.</a:t>
            </a:r>
          </a:p>
          <a:p>
            <a:pPr marL="801688" indent="-338138">
              <a:buFont typeface="Arial" panose="020B0604020202020204" pitchFamily="34" charset="0"/>
              <a:buChar char="•"/>
              <a:defRPr/>
            </a:pPr>
            <a:r>
              <a:rPr lang="en-US" sz="2800" dirty="0"/>
              <a:t>We must see that truth is absolute, not relative, and that Jesus is the fount of truth. </a:t>
            </a: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538119" cy="838200"/>
          </a:xfrm>
          <a:solidFill>
            <a:srgbClr val="A51E22"/>
          </a:solidFill>
        </p:spPr>
        <p:txBody>
          <a:bodyPr>
            <a:normAutofit fontScale="90000"/>
          </a:bodyPr>
          <a:lstStyle/>
          <a:p>
            <a:br>
              <a:rPr lang="en-US" sz="300" dirty="0"/>
            </a:br>
            <a:br>
              <a:rPr lang="en-US" sz="300" dirty="0"/>
            </a:br>
            <a:br>
              <a:rPr lang="en-US" sz="300" dirty="0"/>
            </a:br>
            <a:br>
              <a:rPr lang="en-US" sz="300" dirty="0"/>
            </a:br>
            <a:br>
              <a:rPr lang="en-US" sz="300" dirty="0"/>
            </a:br>
            <a:br>
              <a:rPr lang="en-US" sz="300" dirty="0"/>
            </a:br>
            <a:br>
              <a:rPr lang="en-US" sz="300" dirty="0"/>
            </a:br>
            <a:r>
              <a:rPr lang="en-US" sz="300" dirty="0"/>
              <a:t>            </a:t>
            </a:r>
            <a:r>
              <a:rPr lang="en-US" sz="3400" dirty="0"/>
              <a:t>A TEACHING ON COMMITMENT</a:t>
            </a:r>
            <a:br>
              <a:rPr lang="en-US" sz="3400" dirty="0"/>
            </a:br>
            <a:endParaRPr lang="en-US" sz="2700" dirty="0"/>
          </a:p>
        </p:txBody>
      </p:sp>
    </p:spTree>
    <p:extLst>
      <p:ext uri="{BB962C8B-B14F-4D97-AF65-F5344CB8AC3E}">
        <p14:creationId xmlns:p14="http://schemas.microsoft.com/office/powerpoint/2010/main" val="195824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724400"/>
          </a:xfrm>
        </p:spPr>
        <p:txBody>
          <a:bodyPr>
            <a:normAutofit/>
          </a:bodyPr>
          <a:lstStyle/>
          <a:p>
            <a:pPr marL="117475" algn="just"/>
            <a:r>
              <a:rPr lang="en-US" sz="3000" b="1" dirty="0">
                <a:latin typeface="Open Sans"/>
              </a:rPr>
              <a:t>The testing of faith (Commitment)</a:t>
            </a:r>
            <a:endParaRPr lang="en-US" sz="3000" dirty="0">
              <a:solidFill>
                <a:schemeClr val="tx1"/>
              </a:solidFill>
              <a:latin typeface="Open Sans"/>
            </a:endParaRPr>
          </a:p>
          <a:p>
            <a:pPr marL="801688" indent="-338138">
              <a:buFont typeface="Arial" panose="020B0604020202020204" pitchFamily="34" charset="0"/>
              <a:buChar char="•"/>
              <a:defRPr/>
            </a:pPr>
            <a:r>
              <a:rPr lang="en-US" sz="2800" dirty="0"/>
              <a:t>The way of God is often different than we expect.</a:t>
            </a:r>
          </a:p>
          <a:p>
            <a:pPr marL="1322388">
              <a:defRPr/>
            </a:pPr>
            <a:endParaRPr lang="en-US" sz="2800" i="1" dirty="0"/>
          </a:p>
          <a:p>
            <a:pPr marL="1322388">
              <a:defRPr/>
            </a:pPr>
            <a:r>
              <a:rPr lang="en-US" sz="2800" i="1" dirty="0"/>
              <a:t>“‘I am the living bread that came down from heaven. If anyone eats of this bread, he will live forever. This bread is My flesh, which I will give for the life of the world.’ Then the Jews began to argue sharply among themselves, ‘How can this man give us His flesh to eat?’” </a:t>
            </a:r>
            <a:r>
              <a:rPr lang="en-US" sz="2800" dirty="0"/>
              <a:t>(vv. 51-52)</a:t>
            </a: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8" name="Title 2">
            <a:extLst>
              <a:ext uri="{FF2B5EF4-FFF2-40B4-BE49-F238E27FC236}">
                <a16:creationId xmlns:a16="http://schemas.microsoft.com/office/drawing/2014/main" id="{05593812-8B96-4F53-9C01-C36728C68FB7}"/>
              </a:ext>
            </a:extLst>
          </p:cNvPr>
          <p:cNvSpPr>
            <a:spLocks noGrp="1"/>
          </p:cNvSpPr>
          <p:nvPr>
            <p:ph type="title"/>
          </p:nvPr>
        </p:nvSpPr>
        <p:spPr>
          <a:xfrm>
            <a:off x="0" y="381000"/>
            <a:ext cx="6538119" cy="838200"/>
          </a:xfrm>
          <a:solidFill>
            <a:srgbClr val="A51E22"/>
          </a:solidFill>
        </p:spPr>
        <p:txBody>
          <a:bodyPr>
            <a:normAutofit fontScale="90000"/>
          </a:bodyPr>
          <a:lstStyle/>
          <a:p>
            <a:br>
              <a:rPr lang="en-US" sz="300" dirty="0"/>
            </a:br>
            <a:br>
              <a:rPr lang="en-US" sz="300" dirty="0"/>
            </a:br>
            <a:br>
              <a:rPr lang="en-US" sz="300" dirty="0"/>
            </a:br>
            <a:br>
              <a:rPr lang="en-US" sz="300" dirty="0"/>
            </a:br>
            <a:br>
              <a:rPr lang="en-US" sz="300" dirty="0"/>
            </a:br>
            <a:br>
              <a:rPr lang="en-US" sz="300" dirty="0"/>
            </a:br>
            <a:br>
              <a:rPr lang="en-US" sz="300" dirty="0"/>
            </a:br>
            <a:r>
              <a:rPr lang="en-US" sz="300" dirty="0"/>
              <a:t>            </a:t>
            </a:r>
            <a:r>
              <a:rPr lang="en-US" sz="3400" dirty="0"/>
              <a:t>A TEACHING ON COMMITMENT</a:t>
            </a:r>
            <a:br>
              <a:rPr lang="en-US" sz="3400" dirty="0"/>
            </a:br>
            <a:endParaRPr lang="en-US" sz="2700" dirty="0"/>
          </a:p>
        </p:txBody>
      </p:sp>
    </p:spTree>
    <p:extLst>
      <p:ext uri="{BB962C8B-B14F-4D97-AF65-F5344CB8AC3E}">
        <p14:creationId xmlns:p14="http://schemas.microsoft.com/office/powerpoint/2010/main" val="818706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marL="117475" algn="just"/>
            <a:r>
              <a:rPr lang="en-US" sz="3000" b="1" dirty="0">
                <a:latin typeface="Open Sans"/>
              </a:rPr>
              <a:t>The testing of faith (Commitment)</a:t>
            </a:r>
            <a:endParaRPr lang="en-US" sz="3000" dirty="0">
              <a:solidFill>
                <a:schemeClr val="tx1"/>
              </a:solidFill>
              <a:latin typeface="Open Sans"/>
            </a:endParaRPr>
          </a:p>
          <a:p>
            <a:pPr marL="852488" indent="-388938">
              <a:buFont typeface="Arial" panose="020B0604020202020204" pitchFamily="34" charset="0"/>
              <a:buChar char="•"/>
              <a:defRPr/>
            </a:pPr>
            <a:r>
              <a:rPr lang="en-US" sz="2800" dirty="0"/>
              <a:t>The response to Jesus’ teaching:</a:t>
            </a:r>
          </a:p>
          <a:p>
            <a:pPr>
              <a:defRPr/>
            </a:pPr>
            <a:r>
              <a:rPr lang="en-US" sz="2800" i="1" dirty="0"/>
              <a:t>              </a:t>
            </a:r>
          </a:p>
          <a:p>
            <a:pPr marL="1147763">
              <a:defRPr/>
            </a:pPr>
            <a:r>
              <a:rPr lang="en-US" sz="2800" i="1" dirty="0"/>
              <a:t>“On hearing it, many of His disciples said, ‘This is a hard teaching…’”  </a:t>
            </a:r>
            <a:r>
              <a:rPr lang="en-US" sz="2800" dirty="0"/>
              <a:t>(v. 60a)</a:t>
            </a:r>
          </a:p>
          <a:p>
            <a:pPr marL="1147763">
              <a:defRPr/>
            </a:pPr>
            <a:endParaRPr lang="en-US" sz="2800" i="1" dirty="0"/>
          </a:p>
          <a:p>
            <a:pPr marL="1147763">
              <a:defRPr/>
            </a:pPr>
            <a:r>
              <a:rPr lang="en-US" sz="2800" i="1" dirty="0"/>
              <a:t>“From this time many of His disciples turned back and no longer followed Him.” </a:t>
            </a:r>
            <a:r>
              <a:rPr lang="en-US" sz="2800" dirty="0"/>
              <a:t>(v. 66)</a:t>
            </a:r>
          </a:p>
          <a:p>
            <a:pPr marL="914400" indent="-285750">
              <a:buFont typeface="Arial" panose="020B0604020202020204" pitchFamily="34" charset="0"/>
              <a:buChar char="•"/>
              <a:defRPr/>
            </a:pPr>
            <a:endParaRPr lang="en-US" sz="2800" i="1" dirty="0">
              <a:latin typeface="Arial" charset="0"/>
            </a:endParaRP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8" name="Title 2">
            <a:extLst>
              <a:ext uri="{FF2B5EF4-FFF2-40B4-BE49-F238E27FC236}">
                <a16:creationId xmlns:a16="http://schemas.microsoft.com/office/drawing/2014/main" id="{461A7039-5235-4504-97F6-A128F37441E7}"/>
              </a:ext>
            </a:extLst>
          </p:cNvPr>
          <p:cNvSpPr>
            <a:spLocks noGrp="1"/>
          </p:cNvSpPr>
          <p:nvPr>
            <p:ph type="title"/>
          </p:nvPr>
        </p:nvSpPr>
        <p:spPr>
          <a:xfrm>
            <a:off x="0" y="381000"/>
            <a:ext cx="6538119" cy="838200"/>
          </a:xfrm>
          <a:solidFill>
            <a:srgbClr val="A51E22"/>
          </a:solidFill>
        </p:spPr>
        <p:txBody>
          <a:bodyPr>
            <a:normAutofit fontScale="90000"/>
          </a:bodyPr>
          <a:lstStyle/>
          <a:p>
            <a:br>
              <a:rPr lang="en-US" sz="300" dirty="0"/>
            </a:br>
            <a:br>
              <a:rPr lang="en-US" sz="300" dirty="0"/>
            </a:br>
            <a:br>
              <a:rPr lang="en-US" sz="300" dirty="0"/>
            </a:br>
            <a:br>
              <a:rPr lang="en-US" sz="300" dirty="0"/>
            </a:br>
            <a:br>
              <a:rPr lang="en-US" sz="300" dirty="0"/>
            </a:br>
            <a:br>
              <a:rPr lang="en-US" sz="300" dirty="0"/>
            </a:br>
            <a:br>
              <a:rPr lang="en-US" sz="300" dirty="0"/>
            </a:br>
            <a:r>
              <a:rPr lang="en-US" sz="300" dirty="0"/>
              <a:t>            </a:t>
            </a:r>
            <a:r>
              <a:rPr lang="en-US" sz="3400" dirty="0"/>
              <a:t>A TEACHING ON COMMITMENT</a:t>
            </a:r>
            <a:br>
              <a:rPr lang="en-US" sz="3400" dirty="0"/>
            </a:br>
            <a:endParaRPr lang="en-US" sz="2700" dirty="0"/>
          </a:p>
        </p:txBody>
      </p:sp>
    </p:spTree>
    <p:extLst>
      <p:ext uri="{BB962C8B-B14F-4D97-AF65-F5344CB8AC3E}">
        <p14:creationId xmlns:p14="http://schemas.microsoft.com/office/powerpoint/2010/main" val="417277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00600"/>
          </a:xfrm>
        </p:spPr>
        <p:txBody>
          <a:bodyPr>
            <a:normAutofit/>
          </a:bodyPr>
          <a:lstStyle/>
          <a:p>
            <a:pPr marL="233363" indent="-233363"/>
            <a:r>
              <a:rPr lang="en-US" sz="3000" b="1" dirty="0">
                <a:latin typeface="Open Sans"/>
              </a:rPr>
              <a:t>Believers should expect opposition</a:t>
            </a:r>
            <a:r>
              <a:rPr lang="en-US" sz="2800" dirty="0">
                <a:latin typeface="Open Sans"/>
              </a:rPr>
              <a:t> </a:t>
            </a:r>
          </a:p>
          <a:p>
            <a:pPr marL="801688" indent="-338138">
              <a:buFont typeface="Arial" panose="020B0604020202020204" pitchFamily="34" charset="0"/>
              <a:buChar char="•"/>
              <a:defRPr/>
            </a:pPr>
            <a:r>
              <a:rPr lang="en-US" sz="2800" i="1" dirty="0"/>
              <a:t>Satan is angered when individuals pray, give, or serve God by serving others. He can mobilize resources and will attempt to discourage, divide, and destroy. Believers today should expect it, and prepare accordingly. </a:t>
            </a:r>
            <a:endParaRPr lang="en-US" sz="3000" dirty="0">
              <a:latin typeface="Arial" charset="0"/>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8" name="Title 2">
            <a:extLst>
              <a:ext uri="{FF2B5EF4-FFF2-40B4-BE49-F238E27FC236}">
                <a16:creationId xmlns:a16="http://schemas.microsoft.com/office/drawing/2014/main" id="{EB84EBE7-CD37-4AD9-A2D6-59BA0A7B9EF4}"/>
              </a:ext>
            </a:extLst>
          </p:cNvPr>
          <p:cNvSpPr>
            <a:spLocks noGrp="1"/>
          </p:cNvSpPr>
          <p:nvPr>
            <p:ph type="title"/>
          </p:nvPr>
        </p:nvSpPr>
        <p:spPr>
          <a:xfrm>
            <a:off x="0" y="381000"/>
            <a:ext cx="9357520" cy="838200"/>
          </a:xfrm>
          <a:solidFill>
            <a:srgbClr val="A51E22"/>
          </a:solidFill>
        </p:spPr>
        <p:txBody>
          <a:bodyPr>
            <a:normAutofit/>
          </a:bodyPr>
          <a:lstStyle/>
          <a:p>
            <a:r>
              <a:rPr lang="en-US" sz="3400" dirty="0"/>
              <a:t> THE AUTHORITY OF JESUS IS CHALLENGED</a:t>
            </a:r>
          </a:p>
        </p:txBody>
      </p:sp>
    </p:spTree>
    <p:extLst>
      <p:ext uri="{BB962C8B-B14F-4D97-AF65-F5344CB8AC3E}">
        <p14:creationId xmlns:p14="http://schemas.microsoft.com/office/powerpoint/2010/main" val="113871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marL="117475" algn="just"/>
            <a:r>
              <a:rPr lang="en-US" sz="3000" b="1" dirty="0">
                <a:latin typeface="Open Sans"/>
              </a:rPr>
              <a:t>The proper response to His call to commitment</a:t>
            </a:r>
            <a:endParaRPr lang="en-US" sz="3000" dirty="0">
              <a:solidFill>
                <a:schemeClr val="tx1"/>
              </a:solidFill>
              <a:latin typeface="Open Sans"/>
            </a:endParaRPr>
          </a:p>
          <a:p>
            <a:pPr marL="801688" indent="-338138">
              <a:buFont typeface="Arial" panose="020B0604020202020204" pitchFamily="34" charset="0"/>
              <a:buChar char="•"/>
              <a:defRPr/>
            </a:pPr>
            <a:r>
              <a:rPr lang="en-US" sz="2800" dirty="0">
                <a:latin typeface="Open Sans" panose="020B0606030504020204"/>
              </a:rPr>
              <a:t>Peter’s inspired words:</a:t>
            </a:r>
          </a:p>
          <a:p>
            <a:pPr>
              <a:defRPr/>
            </a:pPr>
            <a:r>
              <a:rPr lang="en-US" sz="2800" i="1" dirty="0">
                <a:latin typeface="Open Sans" panose="020B0606030504020204"/>
              </a:rPr>
              <a:t>              </a:t>
            </a:r>
          </a:p>
          <a:p>
            <a:pPr marL="1147763">
              <a:defRPr/>
            </a:pPr>
            <a:r>
              <a:rPr lang="en-US" sz="2800" i="1" dirty="0">
                <a:latin typeface="Open Sans" panose="020B0606030504020204"/>
              </a:rPr>
              <a:t>“‘You do not want to leave too, do you?’ Jesus asked the Twelve. Simon Peter answered Him, ‘Lord, to whom shall we go? You have the words of eternal life.’”  </a:t>
            </a:r>
            <a:r>
              <a:rPr lang="en-US" sz="2800" dirty="0">
                <a:latin typeface="Open Sans"/>
              </a:rPr>
              <a:t>(v. 67-68)</a:t>
            </a: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8" name="Title 2">
            <a:extLst>
              <a:ext uri="{FF2B5EF4-FFF2-40B4-BE49-F238E27FC236}">
                <a16:creationId xmlns:a16="http://schemas.microsoft.com/office/drawing/2014/main" id="{116AF8C8-D05D-42CC-B028-4677CFA8606F}"/>
              </a:ext>
            </a:extLst>
          </p:cNvPr>
          <p:cNvSpPr>
            <a:spLocks noGrp="1"/>
          </p:cNvSpPr>
          <p:nvPr>
            <p:ph type="title"/>
          </p:nvPr>
        </p:nvSpPr>
        <p:spPr>
          <a:xfrm>
            <a:off x="0" y="381000"/>
            <a:ext cx="6538119" cy="838200"/>
          </a:xfrm>
          <a:solidFill>
            <a:srgbClr val="A51E22"/>
          </a:solidFill>
        </p:spPr>
        <p:txBody>
          <a:bodyPr>
            <a:normAutofit fontScale="90000"/>
          </a:bodyPr>
          <a:lstStyle/>
          <a:p>
            <a:br>
              <a:rPr lang="en-US" sz="300" dirty="0"/>
            </a:br>
            <a:br>
              <a:rPr lang="en-US" sz="300" dirty="0"/>
            </a:br>
            <a:br>
              <a:rPr lang="en-US" sz="300" dirty="0"/>
            </a:br>
            <a:br>
              <a:rPr lang="en-US" sz="300" dirty="0"/>
            </a:br>
            <a:br>
              <a:rPr lang="en-US" sz="300" dirty="0"/>
            </a:br>
            <a:br>
              <a:rPr lang="en-US" sz="300" dirty="0"/>
            </a:br>
            <a:br>
              <a:rPr lang="en-US" sz="300" dirty="0"/>
            </a:br>
            <a:r>
              <a:rPr lang="en-US" sz="300" dirty="0"/>
              <a:t>            </a:t>
            </a:r>
            <a:r>
              <a:rPr lang="en-US" sz="3400" dirty="0"/>
              <a:t>A TEACHING ON COMMITMENT</a:t>
            </a:r>
            <a:br>
              <a:rPr lang="en-US" sz="3400" dirty="0"/>
            </a:br>
            <a:endParaRPr lang="en-US" sz="2700" dirty="0"/>
          </a:p>
        </p:txBody>
      </p:sp>
    </p:spTree>
    <p:extLst>
      <p:ext uri="{BB962C8B-B14F-4D97-AF65-F5344CB8AC3E}">
        <p14:creationId xmlns:p14="http://schemas.microsoft.com/office/powerpoint/2010/main" val="3184500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343400"/>
          </a:xfrm>
        </p:spPr>
        <p:txBody>
          <a:bodyPr>
            <a:normAutofit/>
          </a:bodyPr>
          <a:lstStyle/>
          <a:p>
            <a:pPr marL="233363" indent="-233363"/>
            <a:r>
              <a:rPr lang="en-US" sz="3000" b="1" dirty="0">
                <a:latin typeface="Open Sans"/>
              </a:rPr>
              <a:t>The Pharisees charge Jesus with breaking the Law</a:t>
            </a:r>
            <a:endParaRPr lang="en-US" sz="2800" dirty="0">
              <a:latin typeface="Open Sans"/>
            </a:endParaRPr>
          </a:p>
          <a:p>
            <a:pPr marL="801688" indent="-401638">
              <a:buFont typeface="Arial" panose="020B0604020202020204" pitchFamily="34" charset="0"/>
              <a:buChar char="•"/>
              <a:defRPr/>
            </a:pPr>
            <a:r>
              <a:rPr lang="en-US" sz="2800" i="1" dirty="0"/>
              <a:t>Jesus did not break the Law—He is the Lawgiver (James 4:12). The Pharisees had wrongly interpreted the Law and placed burdensome restrictions on top of the Law (such as limiting the number of steps one could take on the Sabbath). It was their regulations and wrongful interpretation that Jesus breached. </a:t>
            </a:r>
            <a:endParaRPr lang="en-US" sz="4000" dirty="0">
              <a:latin typeface="Arial" charset="0"/>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11" name="Title 2">
            <a:extLst>
              <a:ext uri="{FF2B5EF4-FFF2-40B4-BE49-F238E27FC236}">
                <a16:creationId xmlns:a16="http://schemas.microsoft.com/office/drawing/2014/main" id="{0D4063BB-966B-4D50-80D4-B0C5438E0FAF}"/>
              </a:ext>
            </a:extLst>
          </p:cNvPr>
          <p:cNvSpPr>
            <a:spLocks noGrp="1"/>
          </p:cNvSpPr>
          <p:nvPr>
            <p:ph type="title"/>
          </p:nvPr>
        </p:nvSpPr>
        <p:spPr>
          <a:xfrm>
            <a:off x="0" y="381000"/>
            <a:ext cx="9357520" cy="838200"/>
          </a:xfrm>
          <a:solidFill>
            <a:srgbClr val="A51E22"/>
          </a:solidFill>
        </p:spPr>
        <p:txBody>
          <a:bodyPr>
            <a:normAutofit/>
          </a:bodyPr>
          <a:lstStyle/>
          <a:p>
            <a:r>
              <a:rPr lang="en-US" sz="3400" dirty="0"/>
              <a:t> THE AUTHORITY OF JESUS IS CHALLENGED</a:t>
            </a:r>
          </a:p>
        </p:txBody>
      </p:sp>
    </p:spTree>
    <p:extLst>
      <p:ext uri="{BB962C8B-B14F-4D97-AF65-F5344CB8AC3E}">
        <p14:creationId xmlns:p14="http://schemas.microsoft.com/office/powerpoint/2010/main" val="2488148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marL="292100" indent="-292100"/>
            <a:r>
              <a:rPr lang="en-US" sz="1800" b="1" dirty="0">
                <a:latin typeface="Open Sans"/>
              </a:rPr>
              <a:t> </a:t>
            </a:r>
            <a:r>
              <a:rPr lang="en-US" sz="3000" b="1" dirty="0">
                <a:latin typeface="Open Sans"/>
              </a:rPr>
              <a:t>The ministry of healing</a:t>
            </a:r>
            <a:r>
              <a:rPr lang="en-US" sz="3000" dirty="0">
                <a:latin typeface="Open Sans"/>
              </a:rPr>
              <a:t> </a:t>
            </a:r>
          </a:p>
          <a:p>
            <a:pPr marL="801688" indent="-338138">
              <a:buFont typeface="Arial" pitchFamily="34" charset="0"/>
              <a:buChar char="•"/>
              <a:defRPr/>
            </a:pPr>
            <a:r>
              <a:rPr lang="en-US" sz="2800" dirty="0"/>
              <a:t>His healing ministry was the fulfillment of prophecy and illustrated the heart of God.</a:t>
            </a:r>
          </a:p>
          <a:p>
            <a:pPr marL="801688" indent="-338138">
              <a:buFont typeface="Arial" pitchFamily="34" charset="0"/>
              <a:buChar char="•"/>
              <a:defRPr/>
            </a:pPr>
            <a:endParaRPr lang="en-US" sz="2800" i="1" dirty="0"/>
          </a:p>
          <a:p>
            <a:pPr marL="801688" indent="-739775">
              <a:defRPr/>
            </a:pPr>
            <a:r>
              <a:rPr lang="en-US" sz="3000" b="1" dirty="0"/>
              <a:t> Jairus’ daughter (Mark 5:22-43)</a:t>
            </a:r>
          </a:p>
          <a:p>
            <a:pPr marL="801688" indent="-338138">
              <a:buFont typeface="Arial" pitchFamily="34" charset="0"/>
              <a:buChar char="•"/>
              <a:defRPr/>
            </a:pPr>
            <a:r>
              <a:rPr lang="en-US" sz="2800" dirty="0"/>
              <a:t>Synagogue Officials were generally hostile to Jesus (His ministry and His teaching).</a:t>
            </a:r>
          </a:p>
          <a:p>
            <a:pPr marL="801688" indent="-338138">
              <a:buFont typeface="Arial" pitchFamily="34" charset="0"/>
              <a:buChar char="•"/>
              <a:defRPr/>
            </a:pPr>
            <a:r>
              <a:rPr lang="en-US" sz="2800" dirty="0"/>
              <a:t>Jesus’ response to the humble plea (vv. 22-24) is marked by mercy and grace.</a:t>
            </a:r>
          </a:p>
          <a:p>
            <a:pPr marL="342900">
              <a:defRPr/>
            </a:pPr>
            <a:endParaRPr lang="en-US" sz="3000" b="1"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pPr algn="ctr"/>
            <a:r>
              <a:rPr lang="en-US" sz="3200" dirty="0"/>
              <a:t>THE MINISTRY OF HEALING</a:t>
            </a:r>
            <a:endParaRPr lang="en-US" sz="3400" dirty="0"/>
          </a:p>
        </p:txBody>
      </p:sp>
    </p:spTree>
    <p:extLst>
      <p:ext uri="{BB962C8B-B14F-4D97-AF65-F5344CB8AC3E}">
        <p14:creationId xmlns:p14="http://schemas.microsoft.com/office/powerpoint/2010/main" val="595612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spcBef>
                <a:spcPct val="0"/>
              </a:spcBef>
            </a:pPr>
            <a:r>
              <a:rPr lang="en-US" altLang="en-US" sz="3000" b="1" dirty="0"/>
              <a:t>The woman (The interruption - Mark 5:25ff)</a:t>
            </a:r>
          </a:p>
          <a:p>
            <a:pPr>
              <a:spcBef>
                <a:spcPct val="0"/>
              </a:spcBef>
            </a:pPr>
            <a:endParaRPr lang="en-US" altLang="en-US" sz="200" b="1" dirty="0"/>
          </a:p>
          <a:p>
            <a:pPr marL="338138" indent="-104775">
              <a:spcBef>
                <a:spcPct val="0"/>
              </a:spcBef>
            </a:pPr>
            <a:r>
              <a:rPr lang="en-US" altLang="en-US" sz="2800" dirty="0"/>
              <a:t> Jesus paused to minister to the woman though there were several breaches of protocol on her part (according to custom, she should not have approached Jesus as she was considered ceremonially unclean, and she should not have lunged toward Jesus nor touched His garment). Nevertheless, Jesus responds to her with grace, and though for a moment it seemed that this delay cost </a:t>
            </a:r>
            <a:r>
              <a:rPr lang="en-US" altLang="en-US" sz="2800" dirty="0" err="1"/>
              <a:t>Jairus</a:t>
            </a:r>
            <a:r>
              <a:rPr lang="en-US" altLang="en-US" sz="2800" dirty="0"/>
              <a:t> his blessing, we see that the grace and kindness of God have no restraints.</a:t>
            </a:r>
            <a:endParaRPr lang="en-US" altLang="en-US" sz="2800" b="1" dirty="0"/>
          </a:p>
          <a:p>
            <a:pPr marL="342900">
              <a:defRPr/>
            </a:pPr>
            <a:endParaRPr lang="en-US" sz="3000" b="1"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pPr algn="ctr"/>
            <a:r>
              <a:rPr lang="en-US" sz="3200" dirty="0"/>
              <a:t>THE MINISTRY OF HEALING</a:t>
            </a:r>
            <a:endParaRPr lang="en-US" sz="3400" dirty="0"/>
          </a:p>
        </p:txBody>
      </p:sp>
    </p:spTree>
    <p:extLst>
      <p:ext uri="{BB962C8B-B14F-4D97-AF65-F5344CB8AC3E}">
        <p14:creationId xmlns:p14="http://schemas.microsoft.com/office/powerpoint/2010/main" val="4063422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marL="342900" indent="-342900">
              <a:defRPr/>
            </a:pPr>
            <a:r>
              <a:rPr lang="en-US" altLang="en-US" sz="3000" b="1" dirty="0">
                <a:latin typeface="Open Sans"/>
              </a:rPr>
              <a:t>The challenge (Jairus learns of his daughter’s death)</a:t>
            </a:r>
            <a:endParaRPr lang="en-US" sz="3000" dirty="0">
              <a:latin typeface="Open Sans"/>
            </a:endParaRPr>
          </a:p>
          <a:p>
            <a:pPr>
              <a:spcBef>
                <a:spcPct val="0"/>
              </a:spcBef>
            </a:pPr>
            <a:endParaRPr lang="en-US" altLang="en-US" sz="200" b="1" dirty="0"/>
          </a:p>
          <a:p>
            <a:pPr marL="342900" indent="7938">
              <a:defRPr/>
            </a:pPr>
            <a:r>
              <a:rPr lang="en-US" sz="2800" dirty="0"/>
              <a:t>How difficult it must have been for Jairus to have hope after receiving news of his daughter’s death. How difficult it must have been to believe that his situation was not too grave for Jesus to address. Jesus did (and does) have the power and authority to address every need—every significant issue we face. Praise the Lord!</a:t>
            </a:r>
            <a:endParaRPr lang="en-US" sz="2800" dirty="0">
              <a:latin typeface="Arial" charset="0"/>
            </a:endParaRPr>
          </a:p>
          <a:p>
            <a:pPr marL="342900">
              <a:defRPr/>
            </a:pPr>
            <a:endParaRPr lang="en-US" sz="3000" b="1"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pPr algn="ctr"/>
            <a:r>
              <a:rPr lang="en-US" sz="3200" dirty="0"/>
              <a:t>THE MINISTRY OF HEALING</a:t>
            </a:r>
            <a:endParaRPr lang="en-US" sz="3400" dirty="0"/>
          </a:p>
        </p:txBody>
      </p:sp>
    </p:spTree>
    <p:extLst>
      <p:ext uri="{BB962C8B-B14F-4D97-AF65-F5344CB8AC3E}">
        <p14:creationId xmlns:p14="http://schemas.microsoft.com/office/powerpoint/2010/main" val="223662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marL="342900" indent="-342900">
              <a:defRPr/>
            </a:pPr>
            <a:r>
              <a:rPr lang="en-US" altLang="en-US" sz="3000" b="1" dirty="0"/>
              <a:t>The demon-possessed mute (Matt. 9:32-34)</a:t>
            </a:r>
            <a:endParaRPr lang="en-US" sz="3000" dirty="0">
              <a:latin typeface="Arial" charset="0"/>
            </a:endParaRPr>
          </a:p>
          <a:p>
            <a:pPr>
              <a:spcBef>
                <a:spcPct val="0"/>
              </a:spcBef>
            </a:pPr>
            <a:endParaRPr lang="en-US" altLang="en-US" sz="200" b="1" dirty="0"/>
          </a:p>
          <a:p>
            <a:pPr marL="801688" indent="-401638">
              <a:buFont typeface="Arial" panose="020B0604020202020204" pitchFamily="34" charset="0"/>
              <a:buChar char="•"/>
              <a:defRPr/>
            </a:pPr>
            <a:r>
              <a:rPr lang="en-US" altLang="en-US" sz="2800" dirty="0"/>
              <a:t>The Pharisees did not rejoice at the healing of this man. </a:t>
            </a:r>
          </a:p>
          <a:p>
            <a:pPr marL="801688" indent="-401638">
              <a:buFont typeface="Arial" panose="020B0604020202020204" pitchFamily="34" charset="0"/>
              <a:buChar char="•"/>
              <a:defRPr/>
            </a:pPr>
            <a:r>
              <a:rPr lang="en-US" sz="2800" dirty="0"/>
              <a:t>Rather than praising God for the miracle and recognizing Jesus as the Messiah, the Pharisees sought again to disparage His reputation by telling the crowds that Jesus accomplished signs and wonders by the power of Satan. </a:t>
            </a:r>
            <a:endParaRPr lang="en-US" altLang="en-US" sz="3000"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pPr algn="ctr"/>
            <a:r>
              <a:rPr lang="en-US" sz="3200" dirty="0"/>
              <a:t>THE MINISTRY OF HEALING</a:t>
            </a:r>
            <a:endParaRPr lang="en-US" sz="3400" dirty="0"/>
          </a:p>
        </p:txBody>
      </p:sp>
    </p:spTree>
    <p:extLst>
      <p:ext uri="{BB962C8B-B14F-4D97-AF65-F5344CB8AC3E}">
        <p14:creationId xmlns:p14="http://schemas.microsoft.com/office/powerpoint/2010/main" val="261162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marL="342900" indent="-342900">
              <a:defRPr/>
            </a:pPr>
            <a:r>
              <a:rPr lang="en-US" altLang="en-US" sz="3000" b="1" dirty="0"/>
              <a:t>The lame man at Bethsaida (John 5:1-17)</a:t>
            </a:r>
            <a:endParaRPr lang="en-US" sz="3000" dirty="0">
              <a:latin typeface="Arial" charset="0"/>
            </a:endParaRPr>
          </a:p>
          <a:p>
            <a:pPr>
              <a:spcBef>
                <a:spcPct val="0"/>
              </a:spcBef>
            </a:pPr>
            <a:endParaRPr lang="en-US" altLang="en-US" sz="200" b="1" dirty="0"/>
          </a:p>
          <a:p>
            <a:pPr marL="801688" indent="-401638">
              <a:buFont typeface="Arial" panose="020B0604020202020204" pitchFamily="34" charset="0"/>
              <a:buChar char="•"/>
              <a:defRPr/>
            </a:pPr>
            <a:r>
              <a:rPr lang="en-US" altLang="en-US" sz="2800" dirty="0"/>
              <a:t>The textual problem (verses 1-9 [3b-4], 14)</a:t>
            </a:r>
          </a:p>
          <a:p>
            <a:pPr marL="801688" indent="-401638">
              <a:buFont typeface="Arial" panose="020B0604020202020204" pitchFamily="34" charset="0"/>
              <a:buChar char="•"/>
              <a:defRPr/>
            </a:pPr>
            <a:r>
              <a:rPr lang="en-US" sz="2800" dirty="0"/>
              <a:t>Some verses in the King James Bible translation are put in brackets or added at the bottom of the page as a footnote and not included in the regular body of the text in newer translations (such as the NIV, CEV, NASB, RSV, etc.). </a:t>
            </a:r>
            <a:endParaRPr lang="en-US" altLang="en-US" sz="3000" dirty="0"/>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pPr algn="ctr"/>
            <a:r>
              <a:rPr lang="en-US" sz="3200" dirty="0"/>
              <a:t>THE MINISTRY OF HEALING</a:t>
            </a:r>
            <a:endParaRPr lang="en-US" sz="3400" dirty="0"/>
          </a:p>
        </p:txBody>
      </p:sp>
    </p:spTree>
    <p:extLst>
      <p:ext uri="{BB962C8B-B14F-4D97-AF65-F5344CB8AC3E}">
        <p14:creationId xmlns:p14="http://schemas.microsoft.com/office/powerpoint/2010/main" val="1547923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05400"/>
          </a:xfrm>
        </p:spPr>
        <p:txBody>
          <a:bodyPr>
            <a:normAutofit/>
          </a:bodyPr>
          <a:lstStyle/>
          <a:p>
            <a:pPr marL="342900" indent="-342900">
              <a:defRPr/>
            </a:pPr>
            <a:r>
              <a:rPr lang="en-US" altLang="en-US" sz="3000" b="1" dirty="0"/>
              <a:t>The lame man at Bethsaida (John 5:1-17)</a:t>
            </a:r>
            <a:endParaRPr lang="en-US" sz="3000" dirty="0">
              <a:latin typeface="Arial" charset="0"/>
            </a:endParaRPr>
          </a:p>
          <a:p>
            <a:pPr>
              <a:spcBef>
                <a:spcPct val="0"/>
              </a:spcBef>
            </a:pPr>
            <a:endParaRPr lang="en-US" altLang="en-US" sz="200" b="1" dirty="0"/>
          </a:p>
          <a:p>
            <a:pPr marL="801688" indent="-401638">
              <a:buFont typeface="Arial" panose="020B0604020202020204" pitchFamily="34" charset="0"/>
              <a:buChar char="•"/>
              <a:defRPr/>
            </a:pPr>
            <a:r>
              <a:rPr lang="en-US" altLang="en-US" sz="2800" dirty="0"/>
              <a:t>The theological problem</a:t>
            </a:r>
          </a:p>
          <a:p>
            <a:pPr marL="801688" indent="-401638">
              <a:buFont typeface="Arial" panose="020B0604020202020204" pitchFamily="34" charset="0"/>
              <a:buChar char="•"/>
              <a:defRPr/>
            </a:pPr>
            <a:r>
              <a:rPr lang="en-US" sz="2800" dirty="0"/>
              <a:t>Verse 3b-4 notes that the people were </a:t>
            </a:r>
            <a:r>
              <a:rPr lang="en-US" sz="2800" i="1" dirty="0"/>
              <a:t>“waiting for the moving of the waters; for an angel of the Lord...to stir up the water, whoever then first, after the stirring of the water, stepped in was made well from whatever disease with which he was afflicted.” </a:t>
            </a:r>
            <a:r>
              <a:rPr lang="en-US" sz="2800" dirty="0"/>
              <a:t>This presents a theological issue: While it is true that God can do anything at any time, it is also true that this passage does not fit well with what theologians see as the standard working of God or angels. </a:t>
            </a:r>
            <a:endParaRPr lang="en-US" altLang="en-US" sz="28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a:bodyPr>
          <a:lstStyle/>
          <a:p>
            <a:pPr algn="ctr"/>
            <a:r>
              <a:rPr lang="en-US" sz="3200" dirty="0"/>
              <a:t>THE MINISTRY OF HEALING</a:t>
            </a:r>
            <a:endParaRPr lang="en-US" sz="3400" dirty="0"/>
          </a:p>
        </p:txBody>
      </p:sp>
    </p:spTree>
    <p:extLst>
      <p:ext uri="{BB962C8B-B14F-4D97-AF65-F5344CB8AC3E}">
        <p14:creationId xmlns:p14="http://schemas.microsoft.com/office/powerpoint/2010/main" val="2265316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2058</TotalTime>
  <Words>2192</Words>
  <Application>Microsoft Office PowerPoint</Application>
  <PresentationFormat>Custom</PresentationFormat>
  <Paragraphs>192</Paragraphs>
  <Slides>21</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Arial Black</vt:lpstr>
      <vt:lpstr>Calibri</vt:lpstr>
      <vt:lpstr>Forte</vt:lpstr>
      <vt:lpstr>Open Sans</vt:lpstr>
      <vt:lpstr>Office Theme</vt:lpstr>
      <vt:lpstr>PowerPoint Presentation</vt:lpstr>
      <vt:lpstr> THE AUTHORITY OF JESUS IS CHALLENGED</vt:lpstr>
      <vt:lpstr> THE AUTHORITY OF JESUS IS CHALLENGED</vt:lpstr>
      <vt:lpstr>THE MINISTRY OF HEALING</vt:lpstr>
      <vt:lpstr>THE MINISTRY OF HEALING</vt:lpstr>
      <vt:lpstr>THE MINISTRY OF HEALING</vt:lpstr>
      <vt:lpstr>THE MINISTRY OF HEALING</vt:lpstr>
      <vt:lpstr>THE MINISTRY OF HEALING</vt:lpstr>
      <vt:lpstr>THE MINISTRY OF HEALING</vt:lpstr>
      <vt:lpstr> JESUS SENDS OUT THE TWELVE</vt:lpstr>
      <vt:lpstr> JESUS SENDS OUT THE TWELVE</vt:lpstr>
      <vt:lpstr> JESUS SENDS OUT THE TWELVE</vt:lpstr>
      <vt:lpstr> JESUS SENDS OUT THE TWELVE</vt:lpstr>
      <vt:lpstr>  THE DEATH OF JOHN THE BAPTIST</vt:lpstr>
      <vt:lpstr>  THE FEEDING OF THE 5000 </vt:lpstr>
      <vt:lpstr> THE STORM ON THE SEA</vt:lpstr>
      <vt:lpstr>                   A TEACHING ON COMMITMENT </vt:lpstr>
      <vt:lpstr>                   A TEACHING ON COMMITMENT </vt:lpstr>
      <vt:lpstr>                   A TEACHING ON COMMITMENT </vt:lpstr>
      <vt:lpstr>                   A TEACHING ON COMMITMENT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99</cp:revision>
  <dcterms:created xsi:type="dcterms:W3CDTF">2018-10-20T17:04:00Z</dcterms:created>
  <dcterms:modified xsi:type="dcterms:W3CDTF">2018-11-14T16:27:44Z</dcterms:modified>
</cp:coreProperties>
</file>