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489" r:id="rId2"/>
    <p:sldId id="388" r:id="rId3"/>
    <p:sldId id="470" r:id="rId4"/>
    <p:sldId id="471" r:id="rId5"/>
    <p:sldId id="472" r:id="rId6"/>
    <p:sldId id="473" r:id="rId7"/>
    <p:sldId id="474" r:id="rId8"/>
    <p:sldId id="475" r:id="rId9"/>
    <p:sldId id="476" r:id="rId10"/>
    <p:sldId id="457" r:id="rId11"/>
    <p:sldId id="477" r:id="rId12"/>
    <p:sldId id="445" r:id="rId13"/>
    <p:sldId id="478" r:id="rId14"/>
    <p:sldId id="479" r:id="rId15"/>
    <p:sldId id="480" r:id="rId16"/>
    <p:sldId id="481" r:id="rId17"/>
    <p:sldId id="482" r:id="rId18"/>
    <p:sldId id="483" r:id="rId19"/>
    <p:sldId id="484" r:id="rId20"/>
    <p:sldId id="485" r:id="rId21"/>
    <p:sldId id="486" r:id="rId22"/>
    <p:sldId id="487" r:id="rId23"/>
    <p:sldId id="488" r:id="rId24"/>
    <p:sldId id="430" r:id="rId25"/>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mylee talton" initials="tt" lastIdx="1" clrIdx="0">
    <p:extLst>
      <p:ext uri="{19B8F6BF-5375-455C-9EA6-DF929625EA0E}">
        <p15:presenceInfo xmlns:p15="http://schemas.microsoft.com/office/powerpoint/2012/main" userId="1b65f76449a2a8a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58" autoAdjust="0"/>
    <p:restoredTop sz="74844" autoAdjust="0"/>
  </p:normalViewPr>
  <p:slideViewPr>
    <p:cSldViewPr>
      <p:cViewPr varScale="1">
        <p:scale>
          <a:sx n="68" d="100"/>
          <a:sy n="68" d="100"/>
        </p:scale>
        <p:origin x="994" y="38"/>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625">
              <a:defRPr/>
            </a:pPr>
            <a:r>
              <a:rPr lang="en-US" b="1" u="sng" dirty="0"/>
              <a:t>Additional differences</a:t>
            </a:r>
            <a:r>
              <a:rPr lang="en-US" b="1" dirty="0"/>
              <a:t>:  </a:t>
            </a:r>
          </a:p>
          <a:p>
            <a:pPr marL="685800" indent="-174625">
              <a:buFont typeface="Arial" pitchFamily="34" charset="0"/>
              <a:buChar char="•"/>
              <a:defRPr/>
            </a:pPr>
            <a:r>
              <a:rPr lang="en-US" i="1" dirty="0"/>
              <a:t> Bethsaida vs. the Decapolis</a:t>
            </a:r>
          </a:p>
          <a:p>
            <a:pPr marL="685800" indent="-174625">
              <a:buFont typeface="Arial" pitchFamily="34" charset="0"/>
              <a:buChar char="•"/>
              <a:defRPr/>
            </a:pPr>
            <a:r>
              <a:rPr lang="en-US" i="1" dirty="0"/>
              <a:t> Multitude was local   vs.  Multitude had traveled far</a:t>
            </a:r>
          </a:p>
          <a:p>
            <a:pPr marL="685800" indent="-174625">
              <a:buFont typeface="Arial" pitchFamily="34" charset="0"/>
              <a:buChar char="•"/>
              <a:defRPr/>
            </a:pPr>
            <a:r>
              <a:rPr lang="en-US" i="1" dirty="0"/>
              <a:t> Crowd was Jewish  vs.  Crowd was Gentile</a:t>
            </a:r>
          </a:p>
          <a:p>
            <a:pPr marL="685800" indent="-174625">
              <a:buFont typeface="Arial" pitchFamily="34" charset="0"/>
              <a:buChar char="•"/>
              <a:defRPr/>
            </a:pPr>
            <a:r>
              <a:rPr lang="en-US" i="1" dirty="0"/>
              <a:t> Crowd was with Him 1 day  vs.  3 days</a:t>
            </a:r>
          </a:p>
          <a:p>
            <a:pPr marL="685800" indent="-174625">
              <a:buFont typeface="Arial" pitchFamily="34" charset="0"/>
              <a:buChar char="•"/>
              <a:defRPr/>
            </a:pPr>
            <a:r>
              <a:rPr lang="en-US" i="1" dirty="0"/>
              <a:t> Different kind of baskets used to collect excess</a:t>
            </a:r>
          </a:p>
          <a:p>
            <a:pPr marL="685800" indent="-174625">
              <a:buFont typeface="Arial" pitchFamily="34" charset="0"/>
              <a:buChar char="•"/>
              <a:defRPr/>
            </a:pPr>
            <a:r>
              <a:rPr lang="en-US" i="1" dirty="0"/>
              <a:t> 7 baskets   vs.  12 baskets of excess</a:t>
            </a:r>
            <a:endParaRPr lang="en-US" sz="800" i="1" dirty="0"/>
          </a:p>
          <a:p>
            <a:pPr eaLnBrk="1" hangingPunct="1">
              <a:defRPr/>
            </a:pP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645546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1021317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13</a:t>
            </a:fld>
            <a:endParaRPr lang="en-US"/>
          </a:p>
        </p:txBody>
      </p:sp>
    </p:spTree>
    <p:extLst>
      <p:ext uri="{BB962C8B-B14F-4D97-AF65-F5344CB8AC3E}">
        <p14:creationId xmlns:p14="http://schemas.microsoft.com/office/powerpoint/2010/main" val="915410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14</a:t>
            </a:fld>
            <a:endParaRPr lang="en-US"/>
          </a:p>
        </p:txBody>
      </p:sp>
    </p:spTree>
    <p:extLst>
      <p:ext uri="{BB962C8B-B14F-4D97-AF65-F5344CB8AC3E}">
        <p14:creationId xmlns:p14="http://schemas.microsoft.com/office/powerpoint/2010/main" val="2341265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631825" indent="-403225">
              <a:defRPr/>
            </a:pPr>
            <a:r>
              <a:rPr lang="en-US" b="1" u="sng" dirty="0">
                <a:solidFill>
                  <a:srgbClr val="002060"/>
                </a:solidFill>
              </a:rPr>
              <a:t>What this miracle reveals:</a:t>
            </a:r>
            <a:endParaRPr lang="en-US" b="1" dirty="0">
              <a:solidFill>
                <a:srgbClr val="002060"/>
              </a:solidFill>
            </a:endParaRPr>
          </a:p>
          <a:p>
            <a:pPr marL="1374775" indent="-406400">
              <a:buFontTx/>
              <a:buAutoNum type="arabicPeriod"/>
              <a:defRPr/>
            </a:pPr>
            <a:r>
              <a:rPr lang="en-US" i="1" dirty="0"/>
              <a:t>Unusual is not unacceptable</a:t>
            </a:r>
          </a:p>
          <a:p>
            <a:pPr marL="1374775" indent="-406400">
              <a:buFontTx/>
              <a:buAutoNum type="arabicPeriod"/>
              <a:defRPr/>
            </a:pPr>
            <a:r>
              <a:rPr lang="en-US" i="1" dirty="0"/>
              <a:t>A process, can be viewed as God’s continuous good favor</a:t>
            </a:r>
          </a:p>
          <a:p>
            <a:pPr marL="1374775" indent="-406400">
              <a:buFontTx/>
              <a:buAutoNum type="arabicPeriod"/>
              <a:defRPr/>
            </a:pPr>
            <a:r>
              <a:rPr lang="en-US" i="1" dirty="0"/>
              <a:t>Continued faith is the requisite to continued blessing</a:t>
            </a:r>
          </a:p>
          <a:p>
            <a:pPr eaLnBrk="1" hangingPunct="1">
              <a:defRPr/>
            </a:pP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15</a:t>
            </a:fld>
            <a:endParaRPr lang="en-US"/>
          </a:p>
        </p:txBody>
      </p:sp>
    </p:spTree>
    <p:extLst>
      <p:ext uri="{BB962C8B-B14F-4D97-AF65-F5344CB8AC3E}">
        <p14:creationId xmlns:p14="http://schemas.microsoft.com/office/powerpoint/2010/main" val="21635711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defRPr/>
            </a:pP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16</a:t>
            </a:fld>
            <a:endParaRPr lang="en-US"/>
          </a:p>
        </p:txBody>
      </p:sp>
    </p:spTree>
    <p:extLst>
      <p:ext uri="{BB962C8B-B14F-4D97-AF65-F5344CB8AC3E}">
        <p14:creationId xmlns:p14="http://schemas.microsoft.com/office/powerpoint/2010/main" val="257307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defRPr/>
            </a:pPr>
            <a:endParaRPr lang="en-US" altLang="en-US" dirty="0">
              <a:latin typeface="Arial" panose="020B0604020202020204" pitchFamily="34" charset="0"/>
            </a:endParaRPr>
          </a:p>
          <a:p>
            <a:r>
              <a:rPr lang="en-US" dirty="0"/>
              <a:t>It was the TRUTH Peter spoke that Christ referred to, and not to Peter himself. The Church was built on the truth that Jesus Christ is the Messiah, the Son of God, THE Truth. Thus, this is the establishment of the Church, not the Catholic Church. Never make an entire doctrine from a single statement. </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17</a:t>
            </a:fld>
            <a:endParaRPr lang="en-US"/>
          </a:p>
        </p:txBody>
      </p:sp>
    </p:spTree>
    <p:extLst>
      <p:ext uri="{BB962C8B-B14F-4D97-AF65-F5344CB8AC3E}">
        <p14:creationId xmlns:p14="http://schemas.microsoft.com/office/powerpoint/2010/main" val="4146614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defRPr/>
            </a:pPr>
            <a:endParaRPr lang="en-US" altLang="en-US" dirty="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panose="020B0604020202020204" pitchFamily="34" charset="0"/>
              </a:rPr>
              <a:t>The word </a:t>
            </a:r>
            <a:r>
              <a:rPr lang="en-US" altLang="en-US" b="1" dirty="0">
                <a:latin typeface="Arial" panose="020B0604020202020204" pitchFamily="34" charset="0"/>
              </a:rPr>
              <a:t>Peter</a:t>
            </a:r>
            <a:r>
              <a:rPr lang="en-US" altLang="en-US" dirty="0">
                <a:latin typeface="Arial" panose="020B0604020202020204" pitchFamily="34" charset="0"/>
              </a:rPr>
              <a:t> in the original text indicates a small piece of rock. Peter is the small rock but the truth he spoke (that Jesus is the Christ), is the massive, strong, unmovable Rock (a related word in the original text) that would serve as the foundation for the coming New Covenant and New Testament Church.</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18</a:t>
            </a:fld>
            <a:endParaRPr lang="en-US"/>
          </a:p>
        </p:txBody>
      </p:sp>
    </p:spTree>
    <p:extLst>
      <p:ext uri="{BB962C8B-B14F-4D97-AF65-F5344CB8AC3E}">
        <p14:creationId xmlns:p14="http://schemas.microsoft.com/office/powerpoint/2010/main" val="930412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b="1" i="1" dirty="0">
                <a:latin typeface="Arial" panose="020B0604020202020204" pitchFamily="34" charset="0"/>
              </a:rPr>
              <a:t>The Father affirmed the deity of Jesus, Moses (representing the Law) affirmed His deity, and Elijah (representing the Prophets) affirmed His deity.</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19</a:t>
            </a:fld>
            <a:endParaRPr lang="en-US"/>
          </a:p>
        </p:txBody>
      </p:sp>
    </p:spTree>
    <p:extLst>
      <p:ext uri="{BB962C8B-B14F-4D97-AF65-F5344CB8AC3E}">
        <p14:creationId xmlns:p14="http://schemas.microsoft.com/office/powerpoint/2010/main" val="434154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20</a:t>
            </a:fld>
            <a:endParaRPr lang="en-US"/>
          </a:p>
        </p:txBody>
      </p:sp>
    </p:spTree>
    <p:extLst>
      <p:ext uri="{BB962C8B-B14F-4D97-AF65-F5344CB8AC3E}">
        <p14:creationId xmlns:p14="http://schemas.microsoft.com/office/powerpoint/2010/main" val="3468841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b="1" i="1" dirty="0">
                <a:latin typeface="Arial" panose="020B0604020202020204" pitchFamily="34" charset="0"/>
              </a:rPr>
              <a:t>The Mishna is a commentary on Old Testament Law (written about 200 BC). It was an important guiding document (similar to a nation’s Constitution). The regulations of the Pharisees primarily detailed how to live-out the Law (</a:t>
            </a:r>
            <a:r>
              <a:rPr lang="en-US" altLang="en-US" b="1" i="1" dirty="0" err="1">
                <a:latin typeface="Arial" panose="020B0604020202020204" pitchFamily="34" charset="0"/>
              </a:rPr>
              <a:t>eg.</a:t>
            </a:r>
            <a:r>
              <a:rPr lang="en-US" altLang="en-US" b="1" i="1" dirty="0">
                <a:latin typeface="Arial" panose="020B0604020202020204" pitchFamily="34" charset="0"/>
              </a:rPr>
              <a:t>, The Law of Moses noted that the Sabbath Day is a day of rest. The regulation of the Pharisees stipulated that that meant one could not walk more than 1500 steps or tie a sandal with two hands on the Sabbath). The Law of Moses is different in that it does not express the wisdom or directives of religious leaders, but God. </a:t>
            </a:r>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18136480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latin typeface="Arial" panose="020B0604020202020204" pitchFamily="34" charset="0"/>
              </a:rPr>
              <a:t>From this story, believers can infer the following: </a:t>
            </a:r>
            <a:r>
              <a:rPr lang="en-US" altLang="en-US" dirty="0">
                <a:latin typeface="Arial" panose="020B0604020202020204" pitchFamily="34" charset="0"/>
              </a:rPr>
              <a:t> </a:t>
            </a:r>
            <a:r>
              <a:rPr lang="en-US" altLang="en-US" i="1" dirty="0">
                <a:latin typeface="Arial" panose="020B0604020202020204" pitchFamily="34" charset="0"/>
              </a:rPr>
              <a:t>The enemy is powerful and active. He seeks to divide, discourage and destroy. Standing against the enemy can only be successful when believers  1) are sufficiently spiritually prepared to face him and  2) when believers act in the will of God and access divine power to accomplish the task.</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21</a:t>
            </a:fld>
            <a:endParaRPr lang="en-US"/>
          </a:p>
        </p:txBody>
      </p:sp>
    </p:spTree>
    <p:extLst>
      <p:ext uri="{BB962C8B-B14F-4D97-AF65-F5344CB8AC3E}">
        <p14:creationId xmlns:p14="http://schemas.microsoft.com/office/powerpoint/2010/main" val="27001108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22</a:t>
            </a:fld>
            <a:endParaRPr lang="en-US"/>
          </a:p>
        </p:txBody>
      </p:sp>
    </p:spTree>
    <p:extLst>
      <p:ext uri="{BB962C8B-B14F-4D97-AF65-F5344CB8AC3E}">
        <p14:creationId xmlns:p14="http://schemas.microsoft.com/office/powerpoint/2010/main" val="3521877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23</a:t>
            </a:fld>
            <a:endParaRPr lang="en-US"/>
          </a:p>
        </p:txBody>
      </p:sp>
    </p:spTree>
    <p:extLst>
      <p:ext uri="{BB962C8B-B14F-4D97-AF65-F5344CB8AC3E}">
        <p14:creationId xmlns:p14="http://schemas.microsoft.com/office/powerpoint/2010/main" val="654755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2390312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1356455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3920698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The story is about the testing of faith, and how perseverance and belief in the power and goodness of Jesus lead to blessing.</a:t>
            </a:r>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3536016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80216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1436331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512390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9921E-2452-4025-91AA-C1BFB1C1A2B1}"/>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ED718A86-E983-4DF1-A3AF-CF1561B77AFB}"/>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6849" y="0"/>
            <a:ext cx="12223538" cy="6858000"/>
          </a:xfrm>
        </p:spPr>
      </p:pic>
    </p:spTree>
    <p:extLst>
      <p:ext uri="{BB962C8B-B14F-4D97-AF65-F5344CB8AC3E}">
        <p14:creationId xmlns:p14="http://schemas.microsoft.com/office/powerpoint/2010/main" val="2134367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134600" cy="4572000"/>
          </a:xfrm>
        </p:spPr>
        <p:txBody>
          <a:bodyPr>
            <a:normAutofit/>
          </a:bodyPr>
          <a:lstStyle/>
          <a:p>
            <a:pPr algn="just">
              <a:defRPr/>
            </a:pPr>
            <a:r>
              <a:rPr lang="en-US" sz="3200" b="1" u="sng" dirty="0">
                <a:latin typeface="Arial" charset="0"/>
              </a:rPr>
              <a:t>Similarities</a:t>
            </a:r>
            <a:r>
              <a:rPr lang="en-US" sz="3200" b="1" dirty="0">
                <a:latin typeface="Arial" charset="0"/>
              </a:rPr>
              <a:t> between the stories of the feeding of 4000 (Matt. 15:32-39) and 5000 (John 6)</a:t>
            </a:r>
          </a:p>
          <a:p>
            <a:pPr algn="just">
              <a:defRPr/>
            </a:pPr>
            <a:endParaRPr lang="en-US" sz="600" dirty="0"/>
          </a:p>
          <a:p>
            <a:pPr marL="466725" algn="just">
              <a:defRPr/>
            </a:pPr>
            <a:r>
              <a:rPr lang="en-US" sz="2800" dirty="0"/>
              <a:t>The </a:t>
            </a:r>
            <a:r>
              <a:rPr lang="en-US" sz="2800" b="1" u="sng" dirty="0"/>
              <a:t>similarities</a:t>
            </a:r>
            <a:r>
              <a:rPr lang="en-US" sz="2800" dirty="0"/>
              <a:t> are many. </a:t>
            </a:r>
            <a:r>
              <a:rPr lang="en-US" sz="2800" i="1" dirty="0"/>
              <a:t>They include: thousands were listening to Jesus, there was no food, the disciples approached Jesus for help, the disciples suggested that Jesus send the crowd home, Jesus multiplied a few pieces of bread and fish and thousands ate, and there was food left over. </a:t>
            </a:r>
          </a:p>
          <a:p>
            <a:pPr>
              <a:defRPr/>
            </a:pPr>
            <a:endParaRPr lang="en-US" sz="600" b="1" u="sng" dirty="0">
              <a:latin typeface="Arial" charset="0"/>
            </a:endParaRPr>
          </a:p>
          <a:p>
            <a:pPr marL="174625">
              <a:defRPr/>
            </a:pPr>
            <a:r>
              <a:rPr lang="en-US" sz="3200" b="1" u="sng" dirty="0">
                <a:latin typeface="Arial" charset="0"/>
              </a:rPr>
              <a:t> </a:t>
            </a:r>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  </a:t>
            </a:r>
            <a:r>
              <a:rPr lang="en-US" sz="3400" dirty="0"/>
              <a:t>THE FEEDING OF THE 4000</a:t>
            </a:r>
          </a:p>
        </p:txBody>
      </p:sp>
    </p:spTree>
    <p:extLst>
      <p:ext uri="{BB962C8B-B14F-4D97-AF65-F5344CB8AC3E}">
        <p14:creationId xmlns:p14="http://schemas.microsoft.com/office/powerpoint/2010/main" val="2488148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5486400"/>
          </a:xfrm>
        </p:spPr>
        <p:txBody>
          <a:bodyPr>
            <a:normAutofit/>
          </a:bodyPr>
          <a:lstStyle/>
          <a:p>
            <a:pPr algn="just">
              <a:defRPr/>
            </a:pPr>
            <a:r>
              <a:rPr lang="en-US" sz="3200" b="1" u="sng" dirty="0">
                <a:latin typeface="Arial" charset="0"/>
              </a:rPr>
              <a:t>Differences</a:t>
            </a:r>
            <a:r>
              <a:rPr lang="en-US" sz="3200" b="1" dirty="0">
                <a:latin typeface="Arial" charset="0"/>
              </a:rPr>
              <a:t> between the stories of the feeding of 4000 (Matt. 15:32-39) and 5000 (John 6)</a:t>
            </a:r>
          </a:p>
          <a:p>
            <a:pPr algn="just">
              <a:defRPr/>
            </a:pPr>
            <a:endParaRPr lang="en-US" sz="600" dirty="0"/>
          </a:p>
          <a:p>
            <a:pPr marL="466725" algn="just">
              <a:defRPr/>
            </a:pPr>
            <a:r>
              <a:rPr lang="en-US" sz="2800" dirty="0"/>
              <a:t>The </a:t>
            </a:r>
            <a:r>
              <a:rPr lang="en-US" sz="2800" b="1" u="sng" dirty="0"/>
              <a:t>differences</a:t>
            </a:r>
            <a:r>
              <a:rPr lang="en-US" sz="2800" dirty="0"/>
              <a:t> include: </a:t>
            </a:r>
            <a:r>
              <a:rPr lang="en-US" sz="2800" i="1" dirty="0"/>
              <a:t>the number fed, the number of baskets of remaining food, the seating arrangement for the crowd during the meal, the amount of bread and fish presented at the beginning of the story, the location, the demographic profile (largely Gentile versus largely Hebrew), and what directly followed the miracle.</a:t>
            </a:r>
            <a:endParaRPr lang="en-US" sz="2800" u="sng" dirty="0">
              <a:latin typeface="Arial" charset="0"/>
            </a:endParaRPr>
          </a:p>
          <a:p>
            <a:pPr marL="466725">
              <a:defRPr/>
            </a:pPr>
            <a:r>
              <a:rPr lang="en-US" sz="2800" i="1" dirty="0"/>
              <a:t> </a:t>
            </a: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  </a:t>
            </a:r>
            <a:r>
              <a:rPr lang="en-US" sz="3400" dirty="0"/>
              <a:t>THE FEEDING OF THE 4000</a:t>
            </a:r>
          </a:p>
        </p:txBody>
      </p:sp>
    </p:spTree>
    <p:extLst>
      <p:ext uri="{BB962C8B-B14F-4D97-AF65-F5344CB8AC3E}">
        <p14:creationId xmlns:p14="http://schemas.microsoft.com/office/powerpoint/2010/main" val="4117429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defRPr/>
            </a:pPr>
            <a:r>
              <a:rPr lang="en-US" sz="2800" dirty="0"/>
              <a:t>Prophetic verses such as Isaiah 35:4-6 and Isaiah 43:7-9 note that signs or miracles would accompany the Messiah’s ministry. Prophecies like these began to be voiced about 1450 years before the Messiah was born. </a:t>
            </a:r>
          </a:p>
          <a:p>
            <a:pPr marL="342900" algn="just">
              <a:defRPr/>
            </a:pPr>
            <a:endParaRPr lang="en-US" sz="900" i="1" dirty="0"/>
          </a:p>
          <a:p>
            <a:pPr algn="just">
              <a:defRPr/>
            </a:pPr>
            <a:r>
              <a:rPr lang="en-US" sz="2800" dirty="0"/>
              <a:t>Matthew 16:1 notes the Pharisees’ intent: </a:t>
            </a:r>
            <a:r>
              <a:rPr lang="en-US" sz="2800" b="1" i="1" dirty="0"/>
              <a:t>They  were testing Jesus in an attempt to </a:t>
            </a:r>
            <a:r>
              <a:rPr lang="en-US" sz="2800" b="1" i="1" u="sng" dirty="0">
                <a:solidFill>
                  <a:srgbClr val="C00000"/>
                </a:solidFill>
              </a:rPr>
              <a:t>trap</a:t>
            </a:r>
            <a:r>
              <a:rPr lang="en-US" sz="2800" b="1" i="1" dirty="0"/>
              <a:t> Him. </a:t>
            </a:r>
          </a:p>
          <a:p>
            <a:pPr>
              <a:defRPr/>
            </a:pPr>
            <a:endParaRPr lang="en-US" sz="600" b="1" i="1" dirty="0"/>
          </a:p>
          <a:p>
            <a:pPr>
              <a:defRPr/>
            </a:pPr>
            <a:r>
              <a:rPr lang="en-US" sz="2800" dirty="0"/>
              <a:t>     * </a:t>
            </a:r>
            <a:r>
              <a:rPr lang="vi-VN" sz="2800" b="1" u="sng" dirty="0">
                <a:solidFill>
                  <a:srgbClr val="C00000"/>
                </a:solidFill>
              </a:rPr>
              <a:t>πειράζω</a:t>
            </a:r>
            <a:r>
              <a:rPr lang="en-US" sz="2800" dirty="0"/>
              <a:t>  =  </a:t>
            </a:r>
            <a:r>
              <a:rPr lang="en-US" sz="2800" i="1" dirty="0"/>
              <a:t>pi-rad'-zo   =  entice/tempt</a:t>
            </a:r>
          </a:p>
          <a:p>
            <a:pPr marL="342900">
              <a:defRPr/>
            </a:pPr>
            <a:endParaRPr lang="en-US" sz="2800" i="1" dirty="0"/>
          </a:p>
          <a:p>
            <a:pPr marL="342900">
              <a:defRPr/>
            </a:pPr>
            <a:endParaRPr lang="en-US" sz="3000" b="1"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461919" cy="838200"/>
          </a:xfrm>
          <a:solidFill>
            <a:srgbClr val="A51E22"/>
          </a:solidFill>
        </p:spPr>
        <p:txBody>
          <a:bodyPr>
            <a:normAutofit fontScale="90000"/>
          </a:bodyPr>
          <a:lstStyle/>
          <a:p>
            <a:r>
              <a:rPr lang="en-US" sz="3200" dirty="0"/>
              <a:t> </a:t>
            </a:r>
            <a:r>
              <a:rPr lang="en-US" sz="3400" dirty="0"/>
              <a:t>THE PHARISEES ASK FOR A SIGN</a:t>
            </a:r>
          </a:p>
        </p:txBody>
      </p:sp>
    </p:spTree>
    <p:extLst>
      <p:ext uri="{BB962C8B-B14F-4D97-AF65-F5344CB8AC3E}">
        <p14:creationId xmlns:p14="http://schemas.microsoft.com/office/powerpoint/2010/main" val="595612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81600"/>
          </a:xfrm>
        </p:spPr>
        <p:txBody>
          <a:bodyPr>
            <a:noAutofit/>
          </a:bodyPr>
          <a:lstStyle/>
          <a:p>
            <a:pPr algn="just">
              <a:defRPr/>
            </a:pPr>
            <a:r>
              <a:rPr lang="en-US" sz="2800" b="1" u="sng" dirty="0">
                <a:latin typeface="Open Sans"/>
              </a:rPr>
              <a:t>The reference to Jonah</a:t>
            </a:r>
            <a:r>
              <a:rPr lang="en-US" sz="2800" b="1" dirty="0">
                <a:latin typeface="Open Sans"/>
              </a:rPr>
              <a:t>: </a:t>
            </a:r>
            <a:r>
              <a:rPr lang="en-US" sz="2800" i="1" dirty="0">
                <a:latin typeface="Open Sans"/>
              </a:rPr>
              <a:t> “‘A wicked and adulterous generation looks for a miraculous sign, but none will be given it except the </a:t>
            </a:r>
            <a:r>
              <a:rPr lang="en-US" sz="2800" b="1" i="1" u="sng" dirty="0">
                <a:latin typeface="Open Sans"/>
              </a:rPr>
              <a:t>sign of Jonah</a:t>
            </a:r>
            <a:r>
              <a:rPr lang="en-US" sz="2800" i="1" dirty="0">
                <a:latin typeface="Open Sans"/>
              </a:rPr>
              <a:t>.’ Jesus then left them and went away.” </a:t>
            </a:r>
            <a:r>
              <a:rPr lang="en-US" sz="2800" dirty="0">
                <a:latin typeface="Open Sans"/>
              </a:rPr>
              <a:t>(Matt. 16:4) </a:t>
            </a:r>
          </a:p>
          <a:p>
            <a:pPr algn="just">
              <a:defRPr/>
            </a:pPr>
            <a:endParaRPr lang="en-US" sz="1600" b="1" dirty="0">
              <a:latin typeface="Open Sans"/>
            </a:endParaRPr>
          </a:p>
          <a:p>
            <a:pPr algn="just">
              <a:defRPr/>
            </a:pPr>
            <a:r>
              <a:rPr lang="en-US" sz="2800" b="1" u="sng" dirty="0">
                <a:latin typeface="Open Sans"/>
              </a:rPr>
              <a:t>The reference to Jonah points to</a:t>
            </a:r>
            <a:r>
              <a:rPr lang="en-US" sz="2800" b="1" dirty="0">
                <a:latin typeface="Open Sans"/>
              </a:rPr>
              <a:t>: </a:t>
            </a:r>
            <a:r>
              <a:rPr lang="en-US" sz="2800" i="1" dirty="0">
                <a:latin typeface="Open Sans"/>
              </a:rPr>
              <a:t>1) the need for faith and repentance. The pagan </a:t>
            </a:r>
            <a:r>
              <a:rPr lang="en-US" sz="2800" i="1" dirty="0" err="1">
                <a:latin typeface="Open Sans"/>
              </a:rPr>
              <a:t>Ninevites</a:t>
            </a:r>
            <a:r>
              <a:rPr lang="en-US" sz="2800" i="1" dirty="0">
                <a:latin typeface="Open Sans"/>
              </a:rPr>
              <a:t> in Jonah’s day responded to the prophet’s call to believe and repent. This is a reproof as, in a sense, Jesus presents the faith of the Ninevites as superior to that of the Pharisees, and 2) the coming crucifixion, burial in the tomb, and resurrection of Jesus on the third day.</a:t>
            </a:r>
            <a:endParaRPr lang="en-US" sz="2800" dirty="0">
              <a:latin typeface="Open Sans"/>
            </a:endParaRPr>
          </a:p>
          <a:p>
            <a:pPr>
              <a:defRPr/>
            </a:pPr>
            <a:endParaRPr lang="en-US" sz="3200" dirty="0"/>
          </a:p>
          <a:p>
            <a:pPr marL="174625">
              <a:defRPr/>
            </a:pPr>
            <a:endParaRPr lang="en-US" sz="600" b="1" u="sng" dirty="0">
              <a:latin typeface="Arial" charset="0"/>
            </a:endParaRPr>
          </a:p>
          <a:p>
            <a:pPr marL="174625">
              <a:defRPr/>
            </a:pPr>
            <a:r>
              <a:rPr lang="en-US" sz="3200" b="1" u="sng" dirty="0">
                <a:latin typeface="Arial" charset="0"/>
              </a:rPr>
              <a:t> </a:t>
            </a:r>
            <a:endParaRPr lang="en-US" sz="3200" i="1" dirty="0">
              <a:latin typeface="Arial" charset="0"/>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8" name="Title 2">
            <a:extLst>
              <a:ext uri="{FF2B5EF4-FFF2-40B4-BE49-F238E27FC236}">
                <a16:creationId xmlns:a16="http://schemas.microsoft.com/office/drawing/2014/main" id="{F263A041-F640-4D61-8F45-D24D1F7F1B13}"/>
              </a:ext>
            </a:extLst>
          </p:cNvPr>
          <p:cNvSpPr>
            <a:spLocks noGrp="1"/>
          </p:cNvSpPr>
          <p:nvPr>
            <p:ph type="title"/>
          </p:nvPr>
        </p:nvSpPr>
        <p:spPr>
          <a:xfrm>
            <a:off x="0" y="381000"/>
            <a:ext cx="6461919" cy="838200"/>
          </a:xfrm>
          <a:solidFill>
            <a:srgbClr val="A51E22"/>
          </a:solidFill>
        </p:spPr>
        <p:txBody>
          <a:bodyPr>
            <a:normAutofit fontScale="90000"/>
          </a:bodyPr>
          <a:lstStyle/>
          <a:p>
            <a:r>
              <a:rPr lang="en-US" sz="3200" dirty="0"/>
              <a:t> </a:t>
            </a:r>
            <a:r>
              <a:rPr lang="en-US" sz="3400" dirty="0"/>
              <a:t>THE PHARISEES ASK FOR A SIGN</a:t>
            </a:r>
          </a:p>
        </p:txBody>
      </p:sp>
    </p:spTree>
    <p:extLst>
      <p:ext uri="{BB962C8B-B14F-4D97-AF65-F5344CB8AC3E}">
        <p14:creationId xmlns:p14="http://schemas.microsoft.com/office/powerpoint/2010/main" val="3676684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lgn="just">
              <a:defRPr/>
            </a:pPr>
            <a:r>
              <a:rPr lang="en-US" sz="3000" b="1" dirty="0">
                <a:latin typeface="Open Sans"/>
              </a:rPr>
              <a:t>Why was the blind man in Bethsaida not healed immediately?  (Mark 8:22-26)</a:t>
            </a:r>
          </a:p>
          <a:p>
            <a:pPr algn="just">
              <a:defRPr/>
            </a:pPr>
            <a:endParaRPr lang="en-US" sz="600" b="1" dirty="0">
              <a:latin typeface="Open Sans"/>
            </a:endParaRPr>
          </a:p>
          <a:p>
            <a:pPr marL="631825" indent="-228600" algn="just">
              <a:buFont typeface="Arial" pitchFamily="34" charset="0"/>
              <a:buChar char="•"/>
              <a:defRPr/>
            </a:pPr>
            <a:r>
              <a:rPr lang="en-US" sz="2800" b="1" dirty="0">
                <a:latin typeface="Open Sans"/>
              </a:rPr>
              <a:t>The healing took place in stages</a:t>
            </a:r>
          </a:p>
          <a:p>
            <a:pPr marL="631825" indent="-228600" algn="just">
              <a:buFont typeface="Arial" pitchFamily="34" charset="0"/>
              <a:buChar char="•"/>
              <a:defRPr/>
            </a:pPr>
            <a:r>
              <a:rPr lang="en-US" sz="2800" b="1" dirty="0">
                <a:latin typeface="Open Sans"/>
              </a:rPr>
              <a:t>Note the unusual formula for healing (v. 23)</a:t>
            </a:r>
          </a:p>
          <a:p>
            <a:pPr marL="1374775" indent="-406400" algn="just">
              <a:buFontTx/>
              <a:buAutoNum type="arabicPeriod"/>
              <a:defRPr/>
            </a:pPr>
            <a:r>
              <a:rPr lang="en-US" sz="2800" i="1" dirty="0">
                <a:latin typeface="Open Sans"/>
              </a:rPr>
              <a:t>Jesus led him away from the crowd.</a:t>
            </a:r>
          </a:p>
          <a:p>
            <a:pPr marL="1374775" indent="-406400" algn="just">
              <a:buFontTx/>
              <a:buAutoNum type="arabicPeriod"/>
              <a:defRPr/>
            </a:pPr>
            <a:r>
              <a:rPr lang="en-US" sz="2800" i="1" dirty="0">
                <a:latin typeface="Open Sans"/>
              </a:rPr>
              <a:t>Jesus spit on the man’s eyes.</a:t>
            </a:r>
          </a:p>
          <a:p>
            <a:pPr marL="1374775" indent="-406400" algn="just">
              <a:buFontTx/>
              <a:buAutoNum type="arabicPeriod"/>
              <a:defRPr/>
            </a:pPr>
            <a:r>
              <a:rPr lang="en-US" sz="2800" i="1" dirty="0">
                <a:latin typeface="Open Sans"/>
              </a:rPr>
              <a:t>Jesus put His hands on him.</a:t>
            </a:r>
          </a:p>
          <a:p>
            <a:pPr marL="1374775" indent="-406400" algn="just">
              <a:buFontTx/>
              <a:buAutoNum type="arabicPeriod"/>
              <a:defRPr/>
            </a:pPr>
            <a:r>
              <a:rPr lang="en-US" sz="2800" i="1" dirty="0">
                <a:latin typeface="Open Sans"/>
              </a:rPr>
              <a:t>Jesus asked the man if he could see.</a:t>
            </a:r>
          </a:p>
          <a:p>
            <a:pPr>
              <a:defRPr/>
            </a:pPr>
            <a:endParaRPr lang="en-US" sz="3000" b="1" dirty="0">
              <a:latin typeface="Arial" charset="0"/>
            </a:endParaRPr>
          </a:p>
          <a:p>
            <a:pPr marL="174625">
              <a:defRPr/>
            </a:pPr>
            <a:r>
              <a:rPr lang="en-US" sz="3200" b="1" u="sng" dirty="0">
                <a:latin typeface="Arial" charset="0"/>
              </a:rPr>
              <a:t> </a:t>
            </a:r>
            <a:endParaRPr lang="en-US" sz="3200" i="1" dirty="0">
              <a:latin typeface="Arial" charset="0"/>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63684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lgn="just">
              <a:defRPr/>
            </a:pPr>
            <a:r>
              <a:rPr lang="en-US" sz="3000" b="1" dirty="0">
                <a:latin typeface="Arial" charset="0"/>
              </a:rPr>
              <a:t>Why was the blind man in Bethsaida not healed immediately?  (Mark 8:22-26)</a:t>
            </a:r>
          </a:p>
          <a:p>
            <a:pPr algn="just">
              <a:defRPr/>
            </a:pPr>
            <a:endParaRPr lang="en-US" sz="600" b="1" dirty="0"/>
          </a:p>
          <a:p>
            <a:pPr marL="466725" algn="just">
              <a:defRPr/>
            </a:pPr>
            <a:r>
              <a:rPr lang="en-US" sz="2800" i="1" dirty="0"/>
              <a:t>In this story, we are not to see any limitation in Jesus’ power, but the importance of trusting God when His way or timing is unexpected.</a:t>
            </a:r>
            <a:endParaRPr lang="en-US" sz="2800" dirty="0"/>
          </a:p>
          <a:p>
            <a:pPr marL="341313" indent="-341313" algn="just">
              <a:defRPr/>
            </a:pPr>
            <a:endParaRPr lang="en-US" sz="900" dirty="0"/>
          </a:p>
          <a:p>
            <a:pPr marL="463550" algn="just">
              <a:defRPr/>
            </a:pPr>
            <a:r>
              <a:rPr lang="en-US" sz="2800" b="1" u="sng" dirty="0"/>
              <a:t>Truth</a:t>
            </a:r>
            <a:r>
              <a:rPr lang="en-US" sz="2800" b="1" i="1" dirty="0"/>
              <a:t>: </a:t>
            </a:r>
            <a:r>
              <a:rPr lang="en-US" sz="2800" i="1" dirty="0"/>
              <a:t>God’s ways are wondrous and creative. We are to trust that the process He chooses to help, lead, bless, teach, and guide us is best.</a:t>
            </a:r>
            <a:endParaRPr lang="en-US" sz="2800" b="1" dirty="0"/>
          </a:p>
          <a:p>
            <a:pPr marL="174625">
              <a:defRPr/>
            </a:pPr>
            <a:r>
              <a:rPr lang="en-US" sz="3200" b="1" u="sng" dirty="0">
                <a:latin typeface="Arial" charset="0"/>
              </a:rPr>
              <a:t> </a:t>
            </a:r>
            <a:endParaRPr lang="en-US" sz="3200" i="1" dirty="0">
              <a:latin typeface="Arial" charset="0"/>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230793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648200"/>
          </a:xfrm>
        </p:spPr>
        <p:txBody>
          <a:bodyPr>
            <a:noAutofit/>
          </a:bodyPr>
          <a:lstStyle/>
          <a:p>
            <a:pPr algn="just">
              <a:defRPr/>
            </a:pPr>
            <a:r>
              <a:rPr lang="en-US" sz="3000" b="1" dirty="0">
                <a:latin typeface="Arial" charset="0"/>
              </a:rPr>
              <a:t>Why did some think Jesus was Jeremiah, John the Baptist, or Elijah?  (Matthew 8:22-26)</a:t>
            </a:r>
          </a:p>
          <a:p>
            <a:pPr algn="just">
              <a:defRPr/>
            </a:pPr>
            <a:endParaRPr lang="en-US" sz="600" b="1" dirty="0"/>
          </a:p>
          <a:p>
            <a:pPr marL="631825" indent="-228600" algn="just">
              <a:buFont typeface="Arial" pitchFamily="34" charset="0"/>
              <a:buChar char="•"/>
              <a:defRPr/>
            </a:pPr>
            <a:r>
              <a:rPr lang="en-US" sz="2800" b="1" dirty="0"/>
              <a:t>John</a:t>
            </a:r>
            <a:r>
              <a:rPr lang="en-US" sz="2800" dirty="0"/>
              <a:t> </a:t>
            </a:r>
            <a:r>
              <a:rPr lang="en-US" sz="2800" b="1" dirty="0"/>
              <a:t>the Baptist </a:t>
            </a:r>
            <a:r>
              <a:rPr lang="en-US" sz="2800" dirty="0"/>
              <a:t>was recently martyred.</a:t>
            </a:r>
          </a:p>
          <a:p>
            <a:pPr marL="631825" indent="-228600" algn="just">
              <a:buFont typeface="Arial" pitchFamily="34" charset="0"/>
              <a:buChar char="•"/>
              <a:defRPr/>
            </a:pPr>
            <a:r>
              <a:rPr lang="en-US" sz="2800" b="1" dirty="0"/>
              <a:t>Elijah</a:t>
            </a:r>
            <a:r>
              <a:rPr lang="en-US" sz="2800" i="1" dirty="0"/>
              <a:t> </a:t>
            </a:r>
            <a:r>
              <a:rPr lang="en-US" sz="2800" dirty="0"/>
              <a:t>was said to return (Malachi 4:4-5).</a:t>
            </a:r>
          </a:p>
          <a:p>
            <a:pPr marL="631825" indent="-228600" algn="just">
              <a:buFont typeface="Arial" pitchFamily="34" charset="0"/>
              <a:buChar char="•"/>
              <a:defRPr/>
            </a:pPr>
            <a:r>
              <a:rPr lang="en-US" sz="2800" b="1" dirty="0"/>
              <a:t>Jeremiah</a:t>
            </a:r>
            <a:r>
              <a:rPr lang="en-US" sz="2800" dirty="0"/>
              <a:t> was called the Weeping Prophet—Isaiah referred to the Messiah as </a:t>
            </a:r>
            <a:r>
              <a:rPr lang="en-US" sz="2800" i="1" dirty="0"/>
              <a:t>“The Man of sorrows,” </a:t>
            </a:r>
            <a:r>
              <a:rPr lang="en-US" sz="2800" dirty="0"/>
              <a:t>and the circumstances of Jeremiah’s death were not known.</a:t>
            </a:r>
          </a:p>
          <a:p>
            <a:pPr marL="174625">
              <a:defRPr/>
            </a:pPr>
            <a:r>
              <a:rPr lang="en-US" sz="3200" b="1" u="sng" dirty="0">
                <a:latin typeface="Arial" charset="0"/>
              </a:rPr>
              <a:t> </a:t>
            </a:r>
            <a:endParaRPr lang="en-US" sz="3200" i="1" dirty="0">
              <a:latin typeface="Arial" charset="0"/>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4045841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Autofit/>
          </a:bodyPr>
          <a:lstStyle/>
          <a:p>
            <a:pPr>
              <a:defRPr/>
            </a:pPr>
            <a:r>
              <a:rPr lang="en-US" sz="3200" b="1" dirty="0">
                <a:latin typeface="Arial" charset="0"/>
              </a:rPr>
              <a:t>What is the most important question? (Matt. 16:15)</a:t>
            </a:r>
          </a:p>
          <a:p>
            <a:pPr marL="631825" indent="-228600">
              <a:buFont typeface="Arial" pitchFamily="34" charset="0"/>
              <a:buChar char="•"/>
              <a:defRPr/>
            </a:pPr>
            <a:r>
              <a:rPr lang="en-US" sz="2800" i="1" dirty="0"/>
              <a:t>“Who do you say that I am?”</a:t>
            </a:r>
          </a:p>
          <a:p>
            <a:pPr marL="631825" indent="-228600" algn="just">
              <a:buFont typeface="Arial" pitchFamily="34" charset="0"/>
              <a:buChar char="•"/>
              <a:defRPr/>
            </a:pPr>
            <a:r>
              <a:rPr lang="en-US" sz="2800" dirty="0"/>
              <a:t>Peter said that </a:t>
            </a:r>
            <a:r>
              <a:rPr lang="en-US" sz="2800" i="1" dirty="0"/>
              <a:t>“Jesus was the Christ, the Son of the Living God.”</a:t>
            </a:r>
          </a:p>
          <a:p>
            <a:pPr marL="631825" indent="-228600" algn="just">
              <a:buFont typeface="Arial" pitchFamily="34" charset="0"/>
              <a:buChar char="•"/>
              <a:defRPr/>
            </a:pPr>
            <a:r>
              <a:rPr lang="en-US" sz="2800" dirty="0"/>
              <a:t>Jesus said that Peter was “blessed,” and noted that he had spoken under the inspiration of the Spirit. Jesus also noted that the truth he spoke (that Jesus is the Christ) would serve as the Rock upon which the New Testament Church would be built.</a:t>
            </a: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1658509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defRPr/>
            </a:pPr>
            <a:r>
              <a:rPr lang="en-US" sz="3200" b="1" dirty="0">
                <a:latin typeface="Arial" charset="0"/>
              </a:rPr>
              <a:t>What is the most important question? (Matt. 16:15)</a:t>
            </a:r>
          </a:p>
          <a:p>
            <a:pPr>
              <a:defRPr/>
            </a:pPr>
            <a:endParaRPr lang="en-US" sz="600" b="1" dirty="0"/>
          </a:p>
          <a:p>
            <a:pPr marL="466725">
              <a:spcBef>
                <a:spcPct val="0"/>
              </a:spcBef>
            </a:pPr>
            <a:r>
              <a:rPr lang="en-US" altLang="en-US" sz="2800" i="1" dirty="0"/>
              <a:t>“Blessed art thou, Simon </a:t>
            </a:r>
            <a:r>
              <a:rPr lang="en-US" altLang="en-US" sz="2800" i="1" dirty="0" err="1"/>
              <a:t>Barjona</a:t>
            </a:r>
            <a:r>
              <a:rPr lang="en-US" altLang="en-US" sz="2800" i="1" dirty="0"/>
              <a:t>: for flesh and blood hath not revealed it unto thee, but my Father which is in heaven.  And I say also unto thee, That thou art </a:t>
            </a:r>
            <a:r>
              <a:rPr lang="en-US" altLang="en-US" sz="2800" b="1" i="1" dirty="0"/>
              <a:t>Peter</a:t>
            </a:r>
            <a:r>
              <a:rPr lang="en-US" altLang="en-US" sz="2800" i="1" dirty="0"/>
              <a:t>, and upon this </a:t>
            </a:r>
            <a:r>
              <a:rPr lang="en-US" altLang="en-US" sz="2800" b="1" i="1" dirty="0"/>
              <a:t>rock</a:t>
            </a:r>
            <a:r>
              <a:rPr lang="en-US" altLang="en-US" sz="2800" i="1" dirty="0"/>
              <a:t> I will build my church; and the gates of hell shall not prevail against it.”  </a:t>
            </a:r>
            <a:r>
              <a:rPr lang="en-US" altLang="en-US" sz="2800" dirty="0"/>
              <a:t>Matthew 16:17-18 (KJV) </a:t>
            </a:r>
          </a:p>
          <a:p>
            <a:pPr marL="466725">
              <a:spcBef>
                <a:spcPct val="0"/>
              </a:spcBef>
            </a:pPr>
            <a:endParaRPr lang="en-US" altLang="en-US" sz="900" b="1" dirty="0"/>
          </a:p>
          <a:p>
            <a:pPr marL="466725">
              <a:spcBef>
                <a:spcPct val="0"/>
              </a:spcBef>
            </a:pPr>
            <a:r>
              <a:rPr lang="en-US" altLang="en-US" sz="2800" b="1" dirty="0"/>
              <a:t> A play on words:</a:t>
            </a:r>
          </a:p>
          <a:p>
            <a:pPr marL="466725">
              <a:spcBef>
                <a:spcPct val="0"/>
              </a:spcBef>
            </a:pPr>
            <a:r>
              <a:rPr lang="en-US" altLang="en-US" sz="2800" i="1" dirty="0"/>
              <a:t>          </a:t>
            </a:r>
            <a:r>
              <a:rPr lang="en-US" altLang="en-US" sz="2800" i="1" u="sng" dirty="0"/>
              <a:t>Peter</a:t>
            </a:r>
            <a:r>
              <a:rPr lang="en-US" altLang="en-US" sz="2800" i="1" dirty="0"/>
              <a:t> = </a:t>
            </a:r>
            <a:r>
              <a:rPr lang="en-US" altLang="en-US" sz="2800" b="1" dirty="0"/>
              <a:t>π</a:t>
            </a:r>
            <a:r>
              <a:rPr lang="en-US" altLang="en-US" sz="2800" b="1" dirty="0" err="1"/>
              <a:t>έτρος</a:t>
            </a:r>
            <a:r>
              <a:rPr lang="en-US" altLang="en-US" sz="2800" dirty="0"/>
              <a:t>  </a:t>
            </a:r>
            <a:r>
              <a:rPr lang="en-US" altLang="en-US" sz="2800" i="1" dirty="0"/>
              <a:t>(piece of rock)         </a:t>
            </a:r>
          </a:p>
          <a:p>
            <a:pPr marL="466725">
              <a:spcBef>
                <a:spcPct val="0"/>
              </a:spcBef>
            </a:pPr>
            <a:r>
              <a:rPr lang="en-US" altLang="en-US" sz="2800" i="1" dirty="0"/>
              <a:t>          </a:t>
            </a:r>
            <a:r>
              <a:rPr lang="en-US" altLang="en-US" sz="2800" i="1" u="sng" dirty="0"/>
              <a:t>Rock</a:t>
            </a:r>
            <a:r>
              <a:rPr lang="en-US" altLang="en-US" sz="2800" i="1" dirty="0"/>
              <a:t> = </a:t>
            </a:r>
            <a:r>
              <a:rPr lang="en-US" altLang="en-US" sz="2800" dirty="0"/>
              <a:t> </a:t>
            </a:r>
            <a:r>
              <a:rPr lang="en-US" altLang="en-US" sz="2800" b="1" dirty="0"/>
              <a:t>π</a:t>
            </a:r>
            <a:r>
              <a:rPr lang="en-US" altLang="en-US" sz="2800" b="1" dirty="0" err="1"/>
              <a:t>έτρ</a:t>
            </a:r>
            <a:r>
              <a:rPr lang="en-US" altLang="en-US" sz="2800" b="1" dirty="0"/>
              <a:t>α</a:t>
            </a:r>
            <a:r>
              <a:rPr lang="en-US" altLang="en-US" sz="2800" i="1" dirty="0"/>
              <a:t>  (a mass of/large rock)</a:t>
            </a:r>
            <a:endParaRPr lang="en-US" altLang="en-US" sz="2800"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1566694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134600" cy="5486400"/>
          </a:xfrm>
        </p:spPr>
        <p:txBody>
          <a:bodyPr>
            <a:noAutofit/>
          </a:bodyPr>
          <a:lstStyle/>
          <a:p>
            <a:pPr>
              <a:defRPr/>
            </a:pPr>
            <a:r>
              <a:rPr lang="en-US" sz="3200" b="1" dirty="0">
                <a:latin typeface="Arial" charset="0"/>
              </a:rPr>
              <a:t>What was the Transfiguration? </a:t>
            </a:r>
            <a:r>
              <a:rPr lang="en-US" sz="3100" b="1" dirty="0">
                <a:latin typeface="Arial" charset="0"/>
              </a:rPr>
              <a:t>(Luke 9:28-36)</a:t>
            </a:r>
          </a:p>
          <a:p>
            <a:pPr>
              <a:defRPr/>
            </a:pPr>
            <a:endParaRPr lang="en-US" sz="600" b="1" dirty="0"/>
          </a:p>
          <a:p>
            <a:pPr marL="631825" indent="-228600" algn="just">
              <a:buFont typeface="Arial" pitchFamily="34" charset="0"/>
              <a:buChar char="•"/>
              <a:defRPr/>
            </a:pPr>
            <a:r>
              <a:rPr lang="en-US" sz="2800" i="1" dirty="0"/>
              <a:t>It was a time to encourage Jesus and affirm His nature and calling.</a:t>
            </a:r>
            <a:endParaRPr lang="en-US" sz="2800" dirty="0"/>
          </a:p>
          <a:p>
            <a:pPr marL="631825" indent="-228600" algn="just">
              <a:buFont typeface="Arial" pitchFamily="34" charset="0"/>
              <a:buChar char="•"/>
              <a:defRPr/>
            </a:pPr>
            <a:r>
              <a:rPr lang="en-US" sz="2800" i="1" dirty="0"/>
              <a:t>It was a time when several of Jesus’ disciples witnessed the Lord in a glorified state—a wonder that would help them to believe in the possibility of a resurrection (important as soon, Jesus would be crucified).</a:t>
            </a:r>
          </a:p>
          <a:p>
            <a:pPr marL="631825" indent="-228600" algn="just">
              <a:buFont typeface="Arial" pitchFamily="34" charset="0"/>
              <a:buChar char="•"/>
              <a:defRPr/>
            </a:pPr>
            <a:r>
              <a:rPr lang="en-US" sz="2800" i="1" dirty="0"/>
              <a:t>The Transfiguration provided the disciples with a glimpse of Jesus’  divine nature.     </a:t>
            </a:r>
            <a:endParaRPr lang="en-US" sz="2800"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2873461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466725" indent="-466725"/>
            <a:r>
              <a:rPr lang="en-US" sz="3000" b="1" dirty="0">
                <a:latin typeface="Open Sans"/>
              </a:rPr>
              <a:t>Q: Why did Jesus </a:t>
            </a:r>
            <a:r>
              <a:rPr lang="en-US" sz="3000" b="1" u="sng" dirty="0">
                <a:latin typeface="Open Sans"/>
              </a:rPr>
              <a:t>not</a:t>
            </a:r>
            <a:r>
              <a:rPr lang="en-US" sz="3000" b="1" dirty="0">
                <a:latin typeface="Open Sans"/>
              </a:rPr>
              <a:t> observe all the traditions of the Pharisees?</a:t>
            </a:r>
          </a:p>
          <a:p>
            <a:pPr marL="466725" indent="-466725"/>
            <a:endParaRPr lang="en-US" sz="800" b="1" dirty="0">
              <a:latin typeface="Open Sans"/>
            </a:endParaRPr>
          </a:p>
          <a:p>
            <a:pPr marL="466725" indent="-466725"/>
            <a:r>
              <a:rPr lang="en-US" sz="3000" b="1" i="1" dirty="0">
                <a:latin typeface="Open Sans"/>
              </a:rPr>
              <a:t>At this time, the Pharisees had regulations regarding:</a:t>
            </a:r>
            <a:r>
              <a:rPr lang="en-US" sz="3000" i="1" dirty="0">
                <a:latin typeface="Open Sans"/>
              </a:rPr>
              <a:t> </a:t>
            </a:r>
          </a:p>
          <a:p>
            <a:pPr marL="857250" indent="-457200">
              <a:buFont typeface="Arial" panose="020B0604020202020204" pitchFamily="34" charset="0"/>
              <a:buChar char="•"/>
              <a:defRPr/>
            </a:pPr>
            <a:r>
              <a:rPr lang="en-US" sz="2800" i="1" dirty="0">
                <a:latin typeface="Arial" charset="0"/>
              </a:rPr>
              <a:t>How to pray</a:t>
            </a:r>
          </a:p>
          <a:p>
            <a:pPr marL="857250" indent="-457200">
              <a:buFont typeface="Arial" panose="020B0604020202020204" pitchFamily="34" charset="0"/>
              <a:buChar char="•"/>
              <a:defRPr/>
            </a:pPr>
            <a:r>
              <a:rPr lang="en-US" sz="2800" i="1" dirty="0">
                <a:latin typeface="Arial" charset="0"/>
              </a:rPr>
              <a:t>When / how to fast</a:t>
            </a:r>
          </a:p>
          <a:p>
            <a:pPr marL="857250" indent="-457200">
              <a:buFont typeface="Arial" panose="020B0604020202020204" pitchFamily="34" charset="0"/>
              <a:buChar char="•"/>
              <a:defRPr/>
            </a:pPr>
            <a:r>
              <a:rPr lang="en-US" sz="2800" i="1" dirty="0">
                <a:latin typeface="Arial" charset="0"/>
              </a:rPr>
              <a:t>How and when to wash</a:t>
            </a:r>
          </a:p>
          <a:p>
            <a:pPr marL="857250" indent="-457200">
              <a:buFont typeface="Arial" panose="020B0604020202020204" pitchFamily="34" charset="0"/>
              <a:buChar char="•"/>
              <a:defRPr/>
            </a:pPr>
            <a:r>
              <a:rPr lang="en-US" sz="2800" i="1" dirty="0">
                <a:latin typeface="Arial" charset="0"/>
              </a:rPr>
              <a:t>Offerings, dress, diet, marriage</a:t>
            </a:r>
          </a:p>
          <a:p>
            <a:pPr marL="857250" indent="-457200">
              <a:buFont typeface="Arial" panose="020B0604020202020204" pitchFamily="34" charset="0"/>
              <a:buChar char="•"/>
              <a:defRPr/>
            </a:pPr>
            <a:r>
              <a:rPr lang="en-US" sz="2800" i="1" dirty="0">
                <a:latin typeface="Arial" charset="0"/>
              </a:rPr>
              <a:t>613 laws in all</a:t>
            </a: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fade">
                                      <p:cBhvr>
                                        <p:cTn id="11"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defRPr/>
            </a:pPr>
            <a:r>
              <a:rPr lang="en-US" sz="3000" b="1" dirty="0">
                <a:latin typeface="Open Sans"/>
              </a:rPr>
              <a:t>Peter’s Suggestion (stay on the mountain)</a:t>
            </a:r>
          </a:p>
          <a:p>
            <a:pPr marL="631825" indent="-228600">
              <a:buFont typeface="Arial" pitchFamily="34" charset="0"/>
              <a:buChar char="•"/>
              <a:defRPr/>
            </a:pPr>
            <a:endParaRPr lang="en-US" sz="600" b="1" dirty="0">
              <a:latin typeface="Arial" charset="0"/>
            </a:endParaRPr>
          </a:p>
          <a:p>
            <a:pPr marL="466725" algn="just">
              <a:defRPr/>
            </a:pPr>
            <a:r>
              <a:rPr lang="en-US" sz="2800" i="1" dirty="0"/>
              <a:t>Communing with God and having a “mountaintop experience” is wonderful, but never are believers to “stay on the mountain.” Believers are to share the blessings and good news they have received with others. Believers are commissioned to take the hope and joy of the Gospel to the ends of the earth.	</a:t>
            </a:r>
          </a:p>
          <a:p>
            <a:pPr marL="466725">
              <a:defRPr/>
            </a:pPr>
            <a:endParaRPr lang="en-US" sz="900" i="1" dirty="0"/>
          </a:p>
          <a:p>
            <a:pPr marL="466725">
              <a:defRPr/>
            </a:pPr>
            <a:r>
              <a:rPr lang="en-US" sz="2800" dirty="0"/>
              <a:t>(Matthew 28:18-20; Acts 1:7-8).</a:t>
            </a:r>
            <a:endParaRPr lang="en-US" sz="2800" u="sng"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4207235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lgn="just">
              <a:defRPr/>
            </a:pPr>
            <a:r>
              <a:rPr lang="en-US" sz="3000" b="1" dirty="0">
                <a:latin typeface="Arial" charset="0"/>
              </a:rPr>
              <a:t>Why could the disciples expel demons in Mark 6, but not in Matthew 17?</a:t>
            </a:r>
          </a:p>
          <a:p>
            <a:pPr marL="631825" indent="-228600">
              <a:buFont typeface="Arial" pitchFamily="34" charset="0"/>
              <a:buChar char="•"/>
              <a:defRPr/>
            </a:pPr>
            <a:endParaRPr lang="en-US" sz="1000" b="1" dirty="0">
              <a:latin typeface="Arial" charset="0"/>
            </a:endParaRPr>
          </a:p>
          <a:p>
            <a:pPr marL="860425" indent="-396875" algn="just">
              <a:buFont typeface="Arial" panose="020B0604020202020204" pitchFamily="34" charset="0"/>
              <a:buChar char="•"/>
              <a:defRPr/>
            </a:pPr>
            <a:r>
              <a:rPr lang="en-US" sz="2800" i="1" dirty="0"/>
              <a:t>Either the demon in Mark 17 had greater power than the demons the disciples encountered in Mark 6, or the disciples were not spiritually prepared to do what was needed in Matthew 17, or both.</a:t>
            </a:r>
            <a:endParaRPr lang="en-US" sz="28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QUESTIONS AND ANSWERS</a:t>
            </a:r>
            <a:endParaRPr lang="en-US" sz="2700" dirty="0"/>
          </a:p>
        </p:txBody>
      </p:sp>
    </p:spTree>
    <p:extLst>
      <p:ext uri="{BB962C8B-B14F-4D97-AF65-F5344CB8AC3E}">
        <p14:creationId xmlns:p14="http://schemas.microsoft.com/office/powerpoint/2010/main" val="288880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Autofit/>
          </a:bodyPr>
          <a:lstStyle/>
          <a:p>
            <a:pPr algn="just">
              <a:defRPr/>
            </a:pPr>
            <a:r>
              <a:rPr lang="en-US" sz="2800" b="1" u="sng" dirty="0">
                <a:latin typeface="Open Sans"/>
              </a:rPr>
              <a:t>What we are to know:</a:t>
            </a:r>
            <a:r>
              <a:rPr lang="en-US" sz="2800" b="1" dirty="0">
                <a:latin typeface="Open Sans"/>
              </a:rPr>
              <a:t> </a:t>
            </a:r>
            <a:r>
              <a:rPr lang="en-US" sz="2800" i="1" dirty="0">
                <a:latin typeface="Open Sans"/>
              </a:rPr>
              <a:t>Religious leaders were exempt from paying the Temple Tax.</a:t>
            </a:r>
          </a:p>
          <a:p>
            <a:pPr>
              <a:defRPr/>
            </a:pPr>
            <a:endParaRPr lang="en-US" sz="1600" b="1" i="1" u="sng" dirty="0">
              <a:latin typeface="Arial" charset="0"/>
            </a:endParaRPr>
          </a:p>
          <a:p>
            <a:pPr algn="just">
              <a:defRPr/>
            </a:pPr>
            <a:r>
              <a:rPr lang="en-US" sz="2800" b="1" u="sng" dirty="0">
                <a:latin typeface="Open Sans"/>
              </a:rPr>
              <a:t>Jesus’ directive to Peter was odd because</a:t>
            </a:r>
            <a:r>
              <a:rPr lang="en-US" sz="2800" b="1" dirty="0">
                <a:latin typeface="Open Sans"/>
              </a:rPr>
              <a:t>: </a:t>
            </a:r>
            <a:r>
              <a:rPr lang="en-US" sz="2800" i="1" dirty="0">
                <a:latin typeface="Open Sans"/>
              </a:rPr>
              <a:t>It seemed that       </a:t>
            </a:r>
            <a:r>
              <a:rPr lang="en-US" sz="2800" b="1" i="1" dirty="0">
                <a:latin typeface="Open Sans"/>
              </a:rPr>
              <a:t>1) </a:t>
            </a:r>
            <a:r>
              <a:rPr lang="en-US" sz="2800" i="1" dirty="0">
                <a:latin typeface="Open Sans"/>
              </a:rPr>
              <a:t>their situation was serious, and that it was not the time for fishing  </a:t>
            </a:r>
            <a:r>
              <a:rPr lang="en-US" sz="2800" b="1" i="1" dirty="0">
                <a:latin typeface="Open Sans"/>
              </a:rPr>
              <a:t>2) </a:t>
            </a:r>
            <a:r>
              <a:rPr lang="en-US" sz="2800" i="1" dirty="0">
                <a:latin typeface="Open Sans"/>
              </a:rPr>
              <a:t>a carpenter (Jesus) should not be advising a fisherman (Peter) how to fish (with a pole rather than a net), and </a:t>
            </a:r>
            <a:r>
              <a:rPr lang="en-US" sz="2800" b="1" i="1" dirty="0">
                <a:latin typeface="Open Sans"/>
              </a:rPr>
              <a:t>3) </a:t>
            </a:r>
            <a:r>
              <a:rPr lang="en-US" sz="2800" i="1" dirty="0">
                <a:latin typeface="Open Sans"/>
              </a:rPr>
              <a:t>it was not the right time of day to go fishing.  </a:t>
            </a:r>
            <a:r>
              <a:rPr lang="en-US" sz="2800" dirty="0">
                <a:latin typeface="Open Sans"/>
              </a:rPr>
              <a:t> </a:t>
            </a:r>
            <a:endParaRPr lang="en-US" sz="2800" b="1" u="sng" dirty="0">
              <a:latin typeface="Open Sans"/>
            </a:endParaRPr>
          </a:p>
          <a:p>
            <a:pPr>
              <a:defRPr/>
            </a:pPr>
            <a:r>
              <a:rPr lang="en-US" sz="3200" b="1" u="sng" dirty="0">
                <a:latin typeface="Arial" charset="0"/>
              </a:rPr>
              <a:t>  </a:t>
            </a:r>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JESUS AND THE TEMPLE TAX</a:t>
            </a:r>
            <a:endParaRPr lang="en-US" sz="2700" dirty="0"/>
          </a:p>
        </p:txBody>
      </p:sp>
    </p:spTree>
    <p:extLst>
      <p:ext uri="{BB962C8B-B14F-4D97-AF65-F5344CB8AC3E}">
        <p14:creationId xmlns:p14="http://schemas.microsoft.com/office/powerpoint/2010/main" val="14006696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defRPr/>
            </a:pPr>
            <a:r>
              <a:rPr lang="en-US" sz="3000" b="1" u="sng" dirty="0">
                <a:latin typeface="Open Sans"/>
              </a:rPr>
              <a:t>What we are to learn: </a:t>
            </a:r>
          </a:p>
          <a:p>
            <a:pPr>
              <a:defRPr/>
            </a:pPr>
            <a:endParaRPr lang="en-US" sz="1000" i="1" dirty="0"/>
          </a:p>
          <a:p>
            <a:pPr>
              <a:defRPr/>
            </a:pPr>
            <a:r>
              <a:rPr lang="en-US" sz="2800" i="1" dirty="0">
                <a:latin typeface="Open Sans"/>
              </a:rPr>
              <a:t>    1) God </a:t>
            </a:r>
            <a:r>
              <a:rPr lang="en-US" sz="2800" i="1">
                <a:latin typeface="Open Sans"/>
              </a:rPr>
              <a:t>can meet </a:t>
            </a:r>
            <a:r>
              <a:rPr lang="en-US" sz="2800" i="1" dirty="0">
                <a:latin typeface="Open Sans"/>
              </a:rPr>
              <a:t>the need.   </a:t>
            </a:r>
          </a:p>
          <a:p>
            <a:pPr>
              <a:defRPr/>
            </a:pPr>
            <a:r>
              <a:rPr lang="en-US" sz="2800" i="1" dirty="0">
                <a:latin typeface="Open Sans"/>
              </a:rPr>
              <a:t>    2) God always has a plan.   </a:t>
            </a:r>
          </a:p>
          <a:p>
            <a:pPr>
              <a:defRPr/>
            </a:pPr>
            <a:r>
              <a:rPr lang="en-US" sz="2800" i="1" dirty="0">
                <a:latin typeface="Open Sans"/>
              </a:rPr>
              <a:t>    3) God’s plan and directives will often seem strange. </a:t>
            </a:r>
          </a:p>
          <a:p>
            <a:pPr marL="739775" indent="-739775">
              <a:tabLst>
                <a:tab pos="341313" algn="l"/>
              </a:tabLst>
              <a:defRPr/>
            </a:pPr>
            <a:r>
              <a:rPr lang="en-US" sz="2800" i="1" dirty="0">
                <a:latin typeface="Open Sans"/>
              </a:rPr>
              <a:t>    4) Following God’s plan and directives leads to receiving God’s blessings.</a:t>
            </a:r>
            <a:r>
              <a:rPr lang="en-US" sz="2800" b="1" u="sng" dirty="0">
                <a:latin typeface="Open Sans"/>
              </a:rPr>
              <a:t>  </a:t>
            </a:r>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r>
              <a:rPr lang="en-US" sz="3200" dirty="0"/>
              <a:t>  JESUS AND THE TEMPLE TAX</a:t>
            </a:r>
            <a:endParaRPr lang="en-US" sz="2700" dirty="0"/>
          </a:p>
        </p:txBody>
      </p:sp>
    </p:spTree>
    <p:extLst>
      <p:ext uri="{BB962C8B-B14F-4D97-AF65-F5344CB8AC3E}">
        <p14:creationId xmlns:p14="http://schemas.microsoft.com/office/powerpoint/2010/main" val="3006038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134600" cy="5486400"/>
          </a:xfrm>
        </p:spPr>
        <p:txBody>
          <a:bodyPr>
            <a:normAutofit/>
          </a:bodyPr>
          <a:lstStyle/>
          <a:p>
            <a:pPr marL="466725" indent="-466725"/>
            <a:r>
              <a:rPr lang="en-US" sz="3000" b="1" dirty="0">
                <a:latin typeface="Open Sans"/>
              </a:rPr>
              <a:t>Q: Why did Jesus </a:t>
            </a:r>
            <a:r>
              <a:rPr lang="en-US" sz="3000" b="1" u="sng" dirty="0">
                <a:latin typeface="Open Sans"/>
              </a:rPr>
              <a:t>not</a:t>
            </a:r>
            <a:r>
              <a:rPr lang="en-US" sz="3000" b="1" dirty="0">
                <a:latin typeface="Open Sans"/>
              </a:rPr>
              <a:t> observe all the traditions of the Pharisees?</a:t>
            </a:r>
          </a:p>
          <a:p>
            <a:pPr marL="466725" indent="-466725"/>
            <a:endParaRPr lang="en-US" sz="600" b="1" dirty="0">
              <a:latin typeface="Open Sans"/>
            </a:endParaRPr>
          </a:p>
          <a:p>
            <a:pPr marL="852488" indent="-452438" algn="just">
              <a:spcBef>
                <a:spcPct val="0"/>
              </a:spcBef>
              <a:buFont typeface="Arial" panose="020B0604020202020204" pitchFamily="34" charset="0"/>
              <a:buChar char="•"/>
            </a:pPr>
            <a:r>
              <a:rPr lang="en-US" altLang="en-US" sz="2800" b="1" i="1" dirty="0"/>
              <a:t>The Mishna (200 BC): </a:t>
            </a:r>
            <a:r>
              <a:rPr lang="en-US" altLang="en-US" sz="2800" i="1" dirty="0"/>
              <a:t>An important commentary on the Law of Moses, but not to be understood as divinely given or inspired.</a:t>
            </a:r>
          </a:p>
          <a:p>
            <a:pPr marL="852488" indent="-452438" algn="just">
              <a:spcBef>
                <a:spcPct val="0"/>
              </a:spcBef>
              <a:buFont typeface="Arial" panose="020B0604020202020204" pitchFamily="34" charset="0"/>
              <a:buChar char="•"/>
            </a:pPr>
            <a:r>
              <a:rPr lang="en-US" altLang="en-US" sz="2800" b="1" i="1" dirty="0"/>
              <a:t>The Scripture: </a:t>
            </a:r>
            <a:r>
              <a:rPr lang="en-US" altLang="en-US" sz="2800" i="1" dirty="0"/>
              <a:t>Inspired, helpful, God-breathed.</a:t>
            </a:r>
          </a:p>
          <a:p>
            <a:pPr marL="4689475" algn="just">
              <a:spcBef>
                <a:spcPct val="0"/>
              </a:spcBef>
            </a:pPr>
            <a:r>
              <a:rPr lang="en-US" altLang="en-US" sz="2800" dirty="0"/>
              <a:t>    (2 Peter 1:20-21; 2 Tim. 3:16)</a:t>
            </a:r>
            <a:endParaRPr lang="en-US" sz="2800" dirty="0"/>
          </a:p>
          <a:p>
            <a:pPr marL="239713" lvl="0" indent="-239713">
              <a:buFont typeface="Arial" panose="020B0604020202020204" pitchFamily="34" charset="0"/>
              <a:buChar char="•"/>
            </a:pPr>
            <a:endParaRPr lang="en-US" sz="1600" dirty="0"/>
          </a:p>
          <a:p>
            <a:endParaRPr lang="en-US" dirty="0"/>
          </a:p>
        </p:txBody>
      </p:sp>
      <p:sp>
        <p:nvSpPr>
          <p:cNvPr id="6" name="Title 2">
            <a:extLst>
              <a:ext uri="{FF2B5EF4-FFF2-40B4-BE49-F238E27FC236}">
                <a16:creationId xmlns:a16="http://schemas.microsoft.com/office/drawing/2014/main" id="{EE02CC3C-264F-4918-9A20-C83AFFA3D212}"/>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3315599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rmAutofit/>
          </a:bodyPr>
          <a:lstStyle/>
          <a:p>
            <a:pPr marL="466725" indent="-466725"/>
            <a:r>
              <a:rPr lang="en-US" sz="3000" b="1" dirty="0">
                <a:latin typeface="Open Sans"/>
              </a:rPr>
              <a:t>Q: Why did Jesus </a:t>
            </a:r>
            <a:r>
              <a:rPr lang="en-US" sz="3000" b="1" u="sng" dirty="0">
                <a:latin typeface="Open Sans"/>
              </a:rPr>
              <a:t>not</a:t>
            </a:r>
            <a:r>
              <a:rPr lang="en-US" sz="3000" b="1" dirty="0">
                <a:latin typeface="Open Sans"/>
              </a:rPr>
              <a:t> observe all the traditions of the Pharisees?</a:t>
            </a:r>
          </a:p>
          <a:p>
            <a:pPr marL="466725" indent="-466725"/>
            <a:endParaRPr lang="en-US" sz="1800" b="1" dirty="0">
              <a:latin typeface="Open Sans"/>
            </a:endParaRPr>
          </a:p>
          <a:p>
            <a:pPr marL="463550" indent="-463550">
              <a:defRPr/>
            </a:pPr>
            <a:r>
              <a:rPr lang="en-US" altLang="en-US" sz="3000" b="1" dirty="0"/>
              <a:t>A: The Pharisees held that their interpretation of the Law, and regulations ostensibly in support of the Law, were equal in binding force to the Law.</a:t>
            </a:r>
          </a:p>
          <a:p>
            <a:pPr>
              <a:defRPr/>
            </a:pPr>
            <a:endParaRPr lang="en-US" altLang="en-US" sz="600" i="1" dirty="0"/>
          </a:p>
          <a:p>
            <a:pPr marL="563563">
              <a:tabLst>
                <a:tab pos="10058400" algn="l"/>
              </a:tabLst>
              <a:defRPr/>
            </a:pPr>
            <a:r>
              <a:rPr lang="en-US" altLang="en-US" sz="2800" i="1" dirty="0"/>
              <a:t>“…These people honor me with their lips, but their hearts are far from me.”  You have let go of the commands of God and are holding on to the traditions of men.”  </a:t>
            </a:r>
            <a:r>
              <a:rPr lang="en-US" altLang="en-US" sz="2800" dirty="0"/>
              <a:t>(Mark 7:7b,8)</a:t>
            </a:r>
          </a:p>
        </p:txBody>
      </p:sp>
      <p:sp>
        <p:nvSpPr>
          <p:cNvPr id="6" name="Title 2">
            <a:extLst>
              <a:ext uri="{FF2B5EF4-FFF2-40B4-BE49-F238E27FC236}">
                <a16:creationId xmlns:a16="http://schemas.microsoft.com/office/drawing/2014/main" id="{92726575-2DD9-4B99-8C4D-71C95D4E31D6}"/>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412820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marL="466725" indent="-466725"/>
            <a:r>
              <a:rPr lang="en-US" sz="3000" b="1" dirty="0">
                <a:latin typeface="Open Sans"/>
              </a:rPr>
              <a:t>An encounter with a Syrophoenician woman</a:t>
            </a:r>
          </a:p>
          <a:p>
            <a:pPr marL="466725" indent="-466725"/>
            <a:endParaRPr lang="en-US" sz="600" b="1" dirty="0">
              <a:latin typeface="Open Sans"/>
            </a:endParaRPr>
          </a:p>
          <a:p>
            <a:pPr marL="466725">
              <a:defRPr/>
            </a:pPr>
            <a:r>
              <a:rPr lang="en-US" altLang="en-US" sz="2800" b="1" dirty="0"/>
              <a:t>The setting: </a:t>
            </a:r>
            <a:r>
              <a:rPr lang="en-US" altLang="en-US" sz="2800" i="1" dirty="0"/>
              <a:t>This story takes place in the northern, heavily Gentile-impacted region of Israel. It was a region that came under the judgment God in centuries past (and was overrun by enemy armies). The Jewish religious leaders of the South looked down on the Jews in this region, and certainly avoided contact with Gentiles from this area. The fact that Jesus ministered in this area stands in stark contrast to the practice of first century AD Jewish religious leaders.</a:t>
            </a:r>
          </a:p>
        </p:txBody>
      </p:sp>
      <p:sp>
        <p:nvSpPr>
          <p:cNvPr id="6" name="Title 2">
            <a:extLst>
              <a:ext uri="{FF2B5EF4-FFF2-40B4-BE49-F238E27FC236}">
                <a16:creationId xmlns:a16="http://schemas.microsoft.com/office/drawing/2014/main" id="{246EC67D-BE09-49B1-92DD-F43A4BDFF7B9}"/>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1780986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5105400"/>
          </a:xfrm>
        </p:spPr>
        <p:txBody>
          <a:bodyPr>
            <a:normAutofit/>
          </a:bodyPr>
          <a:lstStyle/>
          <a:p>
            <a:pPr marL="466725" indent="-466725"/>
            <a:r>
              <a:rPr lang="en-US" sz="3000" b="1" dirty="0">
                <a:latin typeface="Open Sans"/>
              </a:rPr>
              <a:t>An encounter with a Syrophoenician woman</a:t>
            </a:r>
          </a:p>
          <a:p>
            <a:pPr marL="466725" indent="-466725"/>
            <a:endParaRPr lang="en-US" sz="600" b="1" dirty="0">
              <a:latin typeface="Open Sans"/>
            </a:endParaRPr>
          </a:p>
          <a:p>
            <a:pPr marL="466725" algn="just">
              <a:defRPr/>
            </a:pPr>
            <a:r>
              <a:rPr lang="en-US" altLang="en-US" sz="2800" b="1" dirty="0"/>
              <a:t>The request/response: </a:t>
            </a:r>
            <a:r>
              <a:rPr lang="en-US" sz="2800" dirty="0"/>
              <a:t>The woman…begged Jesus to drive the demon out of her daughter. </a:t>
            </a:r>
            <a:r>
              <a:rPr lang="en-US" sz="2800" i="1" dirty="0"/>
              <a:t>"First let the children eat all they want…for it is not right to take the children's bread and toss it to their dogs.”   </a:t>
            </a:r>
            <a:r>
              <a:rPr lang="en-US" sz="2800" dirty="0"/>
              <a:t>(Mark 7:26-27)</a:t>
            </a:r>
          </a:p>
          <a:p>
            <a:pPr marL="466725" algn="just">
              <a:defRPr/>
            </a:pPr>
            <a:endParaRPr lang="en-US" sz="800" b="1" i="1" dirty="0"/>
          </a:p>
          <a:p>
            <a:pPr marL="466725" algn="just">
              <a:defRPr/>
            </a:pPr>
            <a:r>
              <a:rPr lang="en-US" sz="2800" b="1" dirty="0"/>
              <a:t>Her faith tested: </a:t>
            </a:r>
            <a:r>
              <a:rPr lang="en-US" sz="2800" dirty="0"/>
              <a:t>Jesus’ rather strong response to was designed to see if her faith was strong or if she could be easily dissuaded. The term ‘dog’ was a cultural reference linked to the Gentile world. It marked the attitude of the Jews, not of Jesus. </a:t>
            </a:r>
          </a:p>
        </p:txBody>
      </p:sp>
      <p:sp>
        <p:nvSpPr>
          <p:cNvPr id="6" name="Title 2">
            <a:extLst>
              <a:ext uri="{FF2B5EF4-FFF2-40B4-BE49-F238E27FC236}">
                <a16:creationId xmlns:a16="http://schemas.microsoft.com/office/drawing/2014/main" id="{27907D71-4D76-4260-ACD0-BE78905ACDDA}"/>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1391392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marL="466725" indent="-466725"/>
            <a:r>
              <a:rPr lang="en-US" sz="3000" b="1" dirty="0">
                <a:latin typeface="Open Sans"/>
              </a:rPr>
              <a:t>An encounter with a Syrophoenician woman</a:t>
            </a:r>
          </a:p>
          <a:p>
            <a:pPr marL="466725" indent="-466725"/>
            <a:endParaRPr lang="en-US" sz="600" b="1" dirty="0">
              <a:latin typeface="Open Sans"/>
            </a:endParaRPr>
          </a:p>
          <a:p>
            <a:pPr marL="466725">
              <a:defRPr/>
            </a:pPr>
            <a:r>
              <a:rPr lang="en-US" altLang="en-US" sz="2800" b="1" dirty="0"/>
              <a:t>The woman’s response and focus:</a:t>
            </a:r>
          </a:p>
          <a:p>
            <a:pPr marL="923925" indent="-457200">
              <a:buFont typeface="Arial" panose="020B0604020202020204" pitchFamily="34" charset="0"/>
              <a:buChar char="•"/>
              <a:defRPr/>
            </a:pPr>
            <a:r>
              <a:rPr lang="en-US" sz="2800" b="1" i="1" u="sng" dirty="0">
                <a:latin typeface="Open Sans"/>
              </a:rPr>
              <a:t>Respectful</a:t>
            </a:r>
            <a:r>
              <a:rPr lang="en-US" sz="2800" b="1" i="1" dirty="0">
                <a:latin typeface="Open Sans"/>
              </a:rPr>
              <a:t>: </a:t>
            </a:r>
            <a:r>
              <a:rPr lang="en-US" sz="2800" i="1" dirty="0">
                <a:latin typeface="Open Sans"/>
              </a:rPr>
              <a:t>“Yes Lord…but even the dogs under the table eat the children’s crumbs.” </a:t>
            </a:r>
            <a:r>
              <a:rPr lang="en-US" sz="2800" dirty="0">
                <a:latin typeface="Open Sans"/>
              </a:rPr>
              <a:t>(v. 28)</a:t>
            </a:r>
          </a:p>
          <a:p>
            <a:pPr marL="923925" indent="-457200">
              <a:buFont typeface="Arial" panose="020B0604020202020204" pitchFamily="34" charset="0"/>
              <a:buChar char="•"/>
              <a:defRPr/>
            </a:pPr>
            <a:r>
              <a:rPr lang="en-US" sz="2800" b="1" i="1" u="sng" dirty="0">
                <a:latin typeface="Open Sans"/>
              </a:rPr>
              <a:t>Focus</a:t>
            </a:r>
            <a:r>
              <a:rPr lang="en-US" sz="2800" b="1" i="1" dirty="0">
                <a:latin typeface="Open Sans"/>
              </a:rPr>
              <a:t>: </a:t>
            </a:r>
            <a:r>
              <a:rPr lang="en-US" sz="2800" i="1" dirty="0">
                <a:latin typeface="Open Sans"/>
              </a:rPr>
              <a:t> Her focus was on what God was known to extend, not on what she felt she was entitled.</a:t>
            </a:r>
            <a:endParaRPr lang="en-US" sz="2800" b="1" dirty="0">
              <a:latin typeface="Open Sans"/>
            </a:endParaRPr>
          </a:p>
          <a:p>
            <a:pPr marL="923925" indent="-457200">
              <a:buFont typeface="Arial" panose="020B0604020202020204" pitchFamily="34" charset="0"/>
              <a:buChar char="•"/>
              <a:defRPr/>
            </a:pPr>
            <a:endParaRPr lang="en-US" sz="2800" i="1" u="sng" dirty="0"/>
          </a:p>
        </p:txBody>
      </p:sp>
      <p:sp>
        <p:nvSpPr>
          <p:cNvPr id="6" name="Title 2">
            <a:extLst>
              <a:ext uri="{FF2B5EF4-FFF2-40B4-BE49-F238E27FC236}">
                <a16:creationId xmlns:a16="http://schemas.microsoft.com/office/drawing/2014/main" id="{B9FFDAE1-901D-418C-9006-2E0B0B66DFC5}"/>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2306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rmAutofit/>
          </a:bodyPr>
          <a:lstStyle/>
          <a:p>
            <a:pPr>
              <a:defRPr/>
            </a:pPr>
            <a:r>
              <a:rPr lang="en-US" sz="3200" b="1" dirty="0">
                <a:latin typeface="Arial" charset="0"/>
              </a:rPr>
              <a:t>Why did Jesus put His fingers in a man’s ears and spit and touch his tongue? (Mark 7:31-37)</a:t>
            </a:r>
          </a:p>
          <a:p>
            <a:pPr marL="466725" indent="-466725"/>
            <a:endParaRPr lang="en-US" sz="600" b="1" dirty="0">
              <a:latin typeface="Open Sans"/>
            </a:endParaRPr>
          </a:p>
          <a:p>
            <a:pPr marL="466725" algn="just">
              <a:defRPr/>
            </a:pPr>
            <a:r>
              <a:rPr lang="en-US" sz="2800" dirty="0">
                <a:latin typeface="Open Sans"/>
              </a:rPr>
              <a:t>The Gospels note Jesus’ amazing ability to communicate truth and love. To those who tended sheep, He spoke of being a </a:t>
            </a:r>
            <a:r>
              <a:rPr lang="en-US" sz="2800" i="1" dirty="0">
                <a:latin typeface="Open Sans"/>
              </a:rPr>
              <a:t>“good shepherd.” </a:t>
            </a:r>
            <a:r>
              <a:rPr lang="en-US" sz="2800" dirty="0">
                <a:latin typeface="Open Sans"/>
              </a:rPr>
              <a:t>To fishermen, He spoke of becoming </a:t>
            </a:r>
            <a:r>
              <a:rPr lang="en-US" sz="2800" i="1" dirty="0">
                <a:latin typeface="Open Sans"/>
              </a:rPr>
              <a:t>“fishers of men.” </a:t>
            </a:r>
            <a:r>
              <a:rPr lang="en-US" sz="2800" dirty="0">
                <a:latin typeface="Open Sans"/>
              </a:rPr>
              <a:t>To those in the desert, He spoke of </a:t>
            </a:r>
            <a:r>
              <a:rPr lang="en-US" sz="2800" i="1" dirty="0">
                <a:latin typeface="Open Sans"/>
              </a:rPr>
              <a:t>“living water.” </a:t>
            </a:r>
            <a:r>
              <a:rPr lang="en-US" sz="2800" dirty="0">
                <a:latin typeface="Open Sans"/>
              </a:rPr>
              <a:t>Here, to the man deaf and mute, he communicated via touch in a way both tender and understandable. </a:t>
            </a:r>
          </a:p>
          <a:p>
            <a:pPr marL="923925" indent="-457200">
              <a:buFont typeface="Arial" panose="020B0604020202020204" pitchFamily="34" charset="0"/>
              <a:buChar char="•"/>
              <a:defRPr/>
            </a:pPr>
            <a:endParaRPr lang="en-US" sz="2800" i="1" u="sng" dirty="0"/>
          </a:p>
        </p:txBody>
      </p:sp>
      <p:sp>
        <p:nvSpPr>
          <p:cNvPr id="6" name="Title 2">
            <a:extLst>
              <a:ext uri="{FF2B5EF4-FFF2-40B4-BE49-F238E27FC236}">
                <a16:creationId xmlns:a16="http://schemas.microsoft.com/office/drawing/2014/main" id="{46F1377E-D5CA-4884-82FF-A42D943DC353}"/>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3739636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defRPr/>
            </a:pPr>
            <a:r>
              <a:rPr lang="en-US" sz="3200" b="1" dirty="0"/>
              <a:t>The term, “</a:t>
            </a:r>
            <a:r>
              <a:rPr lang="en-US" sz="3200" b="1" dirty="0" err="1"/>
              <a:t>Ephphatha</a:t>
            </a:r>
            <a:r>
              <a:rPr lang="en-US" sz="3200" b="1" dirty="0"/>
              <a:t> (Mark 7:31-37)</a:t>
            </a:r>
          </a:p>
          <a:p>
            <a:pPr marL="174625">
              <a:defRPr/>
            </a:pPr>
            <a:endParaRPr lang="en-US" sz="600" b="1" u="sng" dirty="0"/>
          </a:p>
          <a:p>
            <a:pPr marL="466725" algn="just">
              <a:defRPr/>
            </a:pPr>
            <a:r>
              <a:rPr lang="en-US" sz="2800" b="1" i="1" u="sng" dirty="0" err="1"/>
              <a:t>Ephphatha</a:t>
            </a:r>
            <a:r>
              <a:rPr lang="en-US" sz="2800" i="1" dirty="0"/>
              <a:t> means, ‘be opened.’ It is one of the  few words in the New Testament in Aramaic (likely the primary language of the man Jesus healed). The use of this word is another way to illustrate   the exceptional tenderness, care and grace of Jesus.  </a:t>
            </a:r>
          </a:p>
          <a:p>
            <a:pPr marL="923925" indent="-457200">
              <a:buFont typeface="Arial" panose="020B0604020202020204" pitchFamily="34" charset="0"/>
              <a:buChar char="•"/>
              <a:defRPr/>
            </a:pPr>
            <a:endParaRPr lang="en-US" sz="2800" i="1" u="sng" dirty="0"/>
          </a:p>
        </p:txBody>
      </p:sp>
      <p:sp>
        <p:nvSpPr>
          <p:cNvPr id="6" name="Title 2">
            <a:extLst>
              <a:ext uri="{FF2B5EF4-FFF2-40B4-BE49-F238E27FC236}">
                <a16:creationId xmlns:a16="http://schemas.microsoft.com/office/drawing/2014/main" id="{61DE416F-8B58-4E37-B1B9-A564BC447204}"/>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00" dirty="0"/>
            </a:br>
            <a:r>
              <a:rPr lang="en-US" sz="3200" dirty="0"/>
              <a:t> </a:t>
            </a:r>
            <a:r>
              <a:rPr lang="en-US" sz="2000" dirty="0"/>
              <a:t> </a:t>
            </a:r>
            <a:r>
              <a:rPr lang="en-US" sz="3600" dirty="0"/>
              <a:t>QUESTIONS AND ANSWERS</a:t>
            </a:r>
            <a:br>
              <a:rPr lang="en-US" sz="3400" dirty="0"/>
            </a:br>
            <a:endParaRPr lang="en-US" sz="3400" dirty="0"/>
          </a:p>
        </p:txBody>
      </p:sp>
    </p:spTree>
    <p:extLst>
      <p:ext uri="{BB962C8B-B14F-4D97-AF65-F5344CB8AC3E}">
        <p14:creationId xmlns:p14="http://schemas.microsoft.com/office/powerpoint/2010/main" val="2307391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2491</TotalTime>
  <Words>2241</Words>
  <Application>Microsoft Office PowerPoint</Application>
  <PresentationFormat>Custom</PresentationFormat>
  <Paragraphs>221</Paragraphs>
  <Slides>24</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Arial Black</vt:lpstr>
      <vt:lpstr>Calibri</vt:lpstr>
      <vt:lpstr>Forte</vt:lpstr>
      <vt:lpstr>Open Sans</vt:lpstr>
      <vt:lpstr>Office Theme</vt:lpstr>
      <vt:lpstr>PowerPoint Presentation</vt:lpstr>
      <vt:lpstr>    QUESTIONS AND ANSWERS </vt:lpstr>
      <vt:lpstr>    QUESTIONS AND ANSWERS </vt:lpstr>
      <vt:lpstr>    QUESTIONS AND ANSWERS </vt:lpstr>
      <vt:lpstr>    QUESTIONS AND ANSWERS </vt:lpstr>
      <vt:lpstr>    QUESTIONS AND ANSWERS </vt:lpstr>
      <vt:lpstr>    QUESTIONS AND ANSWERS </vt:lpstr>
      <vt:lpstr>    QUESTIONS AND ANSWERS </vt:lpstr>
      <vt:lpstr>    QUESTIONS AND ANSWERS </vt:lpstr>
      <vt:lpstr>  THE FEEDING OF THE 4000</vt:lpstr>
      <vt:lpstr>  THE FEEDING OF THE 4000</vt:lpstr>
      <vt:lpstr> THE PHARISEES ASK FOR A SIGN</vt:lpstr>
      <vt:lpstr> THE PHARISEES ASK FOR A SIGN</vt:lpstr>
      <vt:lpstr>  QUESTIONS AND ANSWERS</vt:lpstr>
      <vt:lpstr>  QUESTIONS AND ANSWERS</vt:lpstr>
      <vt:lpstr>  QUESTIONS AND ANSWERS</vt:lpstr>
      <vt:lpstr>  QUESTIONS AND ANSWERS</vt:lpstr>
      <vt:lpstr>  QUESTIONS AND ANSWERS</vt:lpstr>
      <vt:lpstr>  QUESTIONS AND ANSWERS</vt:lpstr>
      <vt:lpstr>  QUESTIONS AND ANSWERS</vt:lpstr>
      <vt:lpstr>  QUESTIONS AND ANSWERS</vt:lpstr>
      <vt:lpstr>  JESUS AND THE TEMPLE TAX</vt:lpstr>
      <vt:lpstr>  JESUS AND THE TEMPLE TAX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116</cp:revision>
  <dcterms:created xsi:type="dcterms:W3CDTF">2018-10-20T17:04:00Z</dcterms:created>
  <dcterms:modified xsi:type="dcterms:W3CDTF">2018-11-14T16:58:01Z</dcterms:modified>
</cp:coreProperties>
</file>