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451" r:id="rId2"/>
    <p:sldId id="388" r:id="rId3"/>
    <p:sldId id="432" r:id="rId4"/>
    <p:sldId id="433" r:id="rId5"/>
    <p:sldId id="434" r:id="rId6"/>
    <p:sldId id="435" r:id="rId7"/>
    <p:sldId id="437" r:id="rId8"/>
    <p:sldId id="438" r:id="rId9"/>
    <p:sldId id="440" r:id="rId10"/>
    <p:sldId id="441" r:id="rId11"/>
    <p:sldId id="442" r:id="rId12"/>
    <p:sldId id="443" r:id="rId13"/>
    <p:sldId id="444" r:id="rId14"/>
    <p:sldId id="446" r:id="rId15"/>
    <p:sldId id="447" r:id="rId16"/>
    <p:sldId id="448" r:id="rId17"/>
    <p:sldId id="449" r:id="rId18"/>
    <p:sldId id="450" r:id="rId19"/>
    <p:sldId id="430" r:id="rId20"/>
  </p:sldIdLst>
  <p:sldSz cx="1216183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6F6F9"/>
    <a:srgbClr val="A51E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058" autoAdjust="0"/>
    <p:restoredTop sz="73672" autoAdjust="0"/>
  </p:normalViewPr>
  <p:slideViewPr>
    <p:cSldViewPr>
      <p:cViewPr varScale="1">
        <p:scale>
          <a:sx n="67" d="100"/>
          <a:sy n="67" d="100"/>
        </p:scale>
        <p:origin x="1022" y="58"/>
      </p:cViewPr>
      <p:guideLst>
        <p:guide orient="horz" pos="2160"/>
        <p:guide pos="3831"/>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F9EC3F-562A-426D-9A14-B851EFC4EBDF}" type="datetimeFigureOut">
              <a:rPr lang="en-US" smtClean="0"/>
              <a:t>11/14/2018</a:t>
            </a:fld>
            <a:endParaRPr lang="en-US"/>
          </a:p>
        </p:txBody>
      </p:sp>
      <p:sp>
        <p:nvSpPr>
          <p:cNvPr id="4" name="Marcador de imagen de diapositiva 3"/>
          <p:cNvSpPr>
            <a:spLocks noGrp="1" noRot="1" noChangeAspect="1"/>
          </p:cNvSpPr>
          <p:nvPr>
            <p:ph type="sldImg" idx="2"/>
          </p:nvPr>
        </p:nvSpPr>
        <p:spPr>
          <a:xfrm>
            <a:off x="692150" y="1143000"/>
            <a:ext cx="5473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CC62CB-E735-48FE-A535-AC1036A64D5F}" type="slidenum">
              <a:rPr lang="en-US" smtClean="0"/>
              <a:t>‹#›</a:t>
            </a:fld>
            <a:endParaRPr lang="en-US"/>
          </a:p>
        </p:txBody>
      </p:sp>
    </p:spTree>
    <p:extLst>
      <p:ext uri="{BB962C8B-B14F-4D97-AF65-F5344CB8AC3E}">
        <p14:creationId xmlns:p14="http://schemas.microsoft.com/office/powerpoint/2010/main" val="3035825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a:t>
            </a:fld>
            <a:endParaRPr lang="en-US"/>
          </a:p>
        </p:txBody>
      </p:sp>
    </p:spTree>
    <p:extLst>
      <p:ext uri="{BB962C8B-B14F-4D97-AF65-F5344CB8AC3E}">
        <p14:creationId xmlns:p14="http://schemas.microsoft.com/office/powerpoint/2010/main" val="410479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11</a:t>
            </a:fld>
            <a:endParaRPr lang="en-US"/>
          </a:p>
        </p:txBody>
      </p:sp>
    </p:spTree>
    <p:extLst>
      <p:ext uri="{BB962C8B-B14F-4D97-AF65-F5344CB8AC3E}">
        <p14:creationId xmlns:p14="http://schemas.microsoft.com/office/powerpoint/2010/main" val="29531553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1450" indent="-171450">
              <a:buFontTx/>
              <a:buChar char="-"/>
            </a:pPr>
            <a:r>
              <a:rPr lang="en-US" altLang="en-US" dirty="0"/>
              <a:t>Jesus told them where to Go</a:t>
            </a:r>
          </a:p>
          <a:p>
            <a:pPr marL="171450" indent="-171450">
              <a:buFontTx/>
              <a:buChar char="-"/>
            </a:pPr>
            <a:r>
              <a:rPr lang="en-US" altLang="en-US" dirty="0"/>
              <a:t>He told them when to go</a:t>
            </a:r>
          </a:p>
          <a:p>
            <a:pPr marL="171450" indent="-171450">
              <a:buFontTx/>
              <a:buChar char="-"/>
            </a:pPr>
            <a:r>
              <a:rPr lang="en-US" altLang="en-US" dirty="0"/>
              <a:t>He told the WHAT they’d see</a:t>
            </a:r>
          </a:p>
          <a:p>
            <a:pPr marL="171450" indent="-171450">
              <a:buFontTx/>
              <a:buChar char="-"/>
            </a:pPr>
            <a:r>
              <a:rPr lang="en-US" altLang="en-US" dirty="0"/>
              <a:t>He told them what to DO</a:t>
            </a:r>
          </a:p>
          <a:p>
            <a:pPr marL="171450" indent="-171450">
              <a:buFontTx/>
              <a:buChar char="-"/>
            </a:pPr>
            <a:r>
              <a:rPr lang="en-US" altLang="en-US" dirty="0"/>
              <a:t>He told them what to SAY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12</a:t>
            </a:fld>
            <a:endParaRPr lang="en-US"/>
          </a:p>
        </p:txBody>
      </p:sp>
    </p:spTree>
    <p:extLst>
      <p:ext uri="{BB962C8B-B14F-4D97-AF65-F5344CB8AC3E}">
        <p14:creationId xmlns:p14="http://schemas.microsoft.com/office/powerpoint/2010/main" val="2939950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13</a:t>
            </a:fld>
            <a:endParaRPr lang="en-US"/>
          </a:p>
        </p:txBody>
      </p:sp>
    </p:spTree>
    <p:extLst>
      <p:ext uri="{BB962C8B-B14F-4D97-AF65-F5344CB8AC3E}">
        <p14:creationId xmlns:p14="http://schemas.microsoft.com/office/powerpoint/2010/main" val="22963929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p>
          <a:p>
            <a:pPr marL="57150" lvl="0" indent="-57150">
              <a:buNone/>
            </a:pPr>
            <a:r>
              <a:rPr lang="en-US" sz="1200" b="1" dirty="0">
                <a:solidFill>
                  <a:srgbClr val="5D0947"/>
                </a:solidFill>
                <a:latin typeface="Corbel" panose="020B0503020204020204" pitchFamily="34" charset="0"/>
              </a:rPr>
              <a:t>(</a:t>
            </a:r>
            <a:r>
              <a:rPr lang="en-US" sz="1200" b="1" u="sng" dirty="0">
                <a:solidFill>
                  <a:srgbClr val="5D0947"/>
                </a:solidFill>
                <a:latin typeface="Corbel" panose="020B0503020204020204" pitchFamily="34" charset="0"/>
              </a:rPr>
              <a:t>V.11)  The Palm Branches</a:t>
            </a:r>
            <a:endParaRPr lang="en-US" sz="1200" b="1" dirty="0">
              <a:solidFill>
                <a:srgbClr val="5D0947"/>
              </a:solidFill>
              <a:latin typeface="Corbel" panose="020B0503020204020204" pitchFamily="34" charset="0"/>
            </a:endParaRPr>
          </a:p>
          <a:p>
            <a:pPr marL="512763" indent="-223838"/>
            <a:r>
              <a:rPr lang="en-US" sz="1200" i="1" dirty="0">
                <a:latin typeface="Corbel" panose="020B0503020204020204" pitchFamily="34" charset="0"/>
              </a:rPr>
              <a:t>Fulfills the traditions associated with the Feast of Booths/ Tabernacles/Sukkot  - Leviticus 23</a:t>
            </a:r>
          </a:p>
          <a:p>
            <a:pPr marL="512763" indent="-223838"/>
            <a:endParaRPr lang="en-US" sz="1200" i="1" dirty="0">
              <a:latin typeface="Corbel" panose="020B0503020204020204" pitchFamily="34" charset="0"/>
            </a:endParaRPr>
          </a:p>
          <a:p>
            <a:pPr marL="512763" indent="-223838"/>
            <a:r>
              <a:rPr lang="en-US" sz="1200" i="0" dirty="0">
                <a:latin typeface="Corbel" panose="020B0503020204020204" pitchFamily="34" charset="0"/>
              </a:rPr>
              <a:t>…Continued on next slide</a:t>
            </a:r>
          </a:p>
          <a:p>
            <a:pPr marL="0" lvl="0" indent="0">
              <a:buFontTx/>
              <a:buNone/>
            </a:pPr>
            <a:endParaRPr lang="en-US" sz="1200" b="1" i="1" dirty="0">
              <a:solidFill>
                <a:srgbClr val="5D0947"/>
              </a:solidFill>
              <a:latin typeface="Corbel" panose="020B0503020204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14</a:t>
            </a:fld>
            <a:endParaRPr lang="en-US"/>
          </a:p>
        </p:txBody>
      </p:sp>
    </p:spTree>
    <p:extLst>
      <p:ext uri="{BB962C8B-B14F-4D97-AF65-F5344CB8AC3E}">
        <p14:creationId xmlns:p14="http://schemas.microsoft.com/office/powerpoint/2010/main" val="40541425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1450" indent="-171450">
              <a:buFontTx/>
              <a:buChar char="-"/>
            </a:pPr>
            <a:r>
              <a:rPr lang="en-US" altLang="en-US" dirty="0"/>
              <a:t>Isa. 56:7  </a:t>
            </a:r>
            <a:r>
              <a:rPr lang="en-US" sz="1200" b="0" i="0" kern="1200" dirty="0">
                <a:solidFill>
                  <a:schemeClr val="tx1"/>
                </a:solidFill>
                <a:effectLst/>
                <a:latin typeface="+mn-lt"/>
                <a:ea typeface="+mn-ea"/>
                <a:cs typeface="+mn-cs"/>
              </a:rPr>
              <a:t>my house will be called a house of prayer for all nations.”</a:t>
            </a:r>
          </a:p>
          <a:p>
            <a:pPr marL="171450" indent="-171450">
              <a:buFontTx/>
              <a:buChar char="-"/>
            </a:pPr>
            <a:endParaRPr lang="en-US" altLang="en-US" sz="1200" b="0" i="0" kern="1200" dirty="0">
              <a:solidFill>
                <a:schemeClr val="tx1"/>
              </a:solidFill>
              <a:effectLst/>
              <a:latin typeface="+mn-lt"/>
              <a:ea typeface="+mn-ea"/>
              <a:cs typeface="+mn-cs"/>
            </a:endParaRPr>
          </a:p>
          <a:p>
            <a:pPr marL="171450" indent="-171450">
              <a:buFontTx/>
              <a:buChar char="-"/>
            </a:pPr>
            <a:r>
              <a:rPr lang="en-US" altLang="en-US" sz="1200" b="0" i="0" kern="1200" dirty="0">
                <a:solidFill>
                  <a:schemeClr val="tx1"/>
                </a:solidFill>
                <a:effectLst/>
                <a:latin typeface="+mn-lt"/>
                <a:ea typeface="+mn-ea"/>
                <a:cs typeface="+mn-cs"/>
              </a:rPr>
              <a:t>VV. 15-16  notes the children singing</a:t>
            </a:r>
            <a:r>
              <a:rPr lang="en-US" altLang="en-US" sz="1200" b="0" i="0" kern="1200" baseline="0" dirty="0">
                <a:solidFill>
                  <a:schemeClr val="tx1"/>
                </a:solidFill>
                <a:effectLst/>
                <a:latin typeface="+mn-lt"/>
                <a:ea typeface="+mn-ea"/>
                <a:cs typeface="+mn-cs"/>
              </a:rPr>
              <a:t> praises.</a:t>
            </a:r>
          </a:p>
          <a:p>
            <a:pPr marL="171450" indent="-171450">
              <a:buFontTx/>
              <a:buChar char="-"/>
            </a:pPr>
            <a:r>
              <a:rPr lang="en-US" altLang="en-US" sz="1200" b="0" i="0" kern="1200" baseline="0" dirty="0">
                <a:solidFill>
                  <a:schemeClr val="tx1"/>
                </a:solidFill>
                <a:effectLst/>
                <a:latin typeface="+mn-lt"/>
                <a:ea typeface="+mn-ea"/>
                <a:cs typeface="+mn-cs"/>
              </a:rPr>
              <a:t>Mal. 3:1 notes that:</a:t>
            </a:r>
            <a:r>
              <a:rPr lang="en-US" sz="1200" b="1"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“I will send my messenger, who will prepare the way before me. Then suddenly the Lord you are seeking will come to his temple…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15</a:t>
            </a:fld>
            <a:endParaRPr lang="en-US"/>
          </a:p>
        </p:txBody>
      </p:sp>
    </p:spTree>
    <p:extLst>
      <p:ext uri="{BB962C8B-B14F-4D97-AF65-F5344CB8AC3E}">
        <p14:creationId xmlns:p14="http://schemas.microsoft.com/office/powerpoint/2010/main" val="42245393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16</a:t>
            </a:fld>
            <a:endParaRPr lang="en-US"/>
          </a:p>
        </p:txBody>
      </p:sp>
    </p:spTree>
    <p:extLst>
      <p:ext uri="{BB962C8B-B14F-4D97-AF65-F5344CB8AC3E}">
        <p14:creationId xmlns:p14="http://schemas.microsoft.com/office/powerpoint/2010/main" val="31715785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Corbel" panose="020B0503020204020204" pitchFamily="34" charset="0"/>
              </a:rPr>
              <a:t> </a:t>
            </a:r>
            <a:r>
              <a:rPr lang="en-US" sz="1200" dirty="0">
                <a:solidFill>
                  <a:srgbClr val="5D0947"/>
                </a:solidFill>
                <a:latin typeface="Corbel" panose="020B0503020204020204" pitchFamily="34" charset="0"/>
              </a:rPr>
              <a:t>"The days are coming, says the Lord, when I will draw up a new covenant with the people…I will be their God, and they will be my people...I will forgive their sins and will no longer remember their wrongs.“  Heb. 8:8b-12</a:t>
            </a:r>
            <a:endParaRPr lang="en-US" dirty="0">
              <a:latin typeface="Corbel" panose="020B0503020204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Corbel" panose="020B0503020204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17</a:t>
            </a:fld>
            <a:endParaRPr lang="en-US"/>
          </a:p>
        </p:txBody>
      </p:sp>
    </p:spTree>
    <p:extLst>
      <p:ext uri="{BB962C8B-B14F-4D97-AF65-F5344CB8AC3E}">
        <p14:creationId xmlns:p14="http://schemas.microsoft.com/office/powerpoint/2010/main" val="12232510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dirty="0"/>
              <a:t>Forever we will </a:t>
            </a:r>
            <a:r>
              <a:rPr lang="en-US"/>
              <a:t>praise Him!</a:t>
            </a: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18</a:t>
            </a:fld>
            <a:endParaRPr lang="en-US"/>
          </a:p>
        </p:txBody>
      </p:sp>
    </p:spTree>
    <p:extLst>
      <p:ext uri="{BB962C8B-B14F-4D97-AF65-F5344CB8AC3E}">
        <p14:creationId xmlns:p14="http://schemas.microsoft.com/office/powerpoint/2010/main" val="4219875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Continued on next slide</a:t>
            </a: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3</a:t>
            </a:fld>
            <a:endParaRPr lang="en-US"/>
          </a:p>
        </p:txBody>
      </p:sp>
    </p:spTree>
    <p:extLst>
      <p:ext uri="{BB962C8B-B14F-4D97-AF65-F5344CB8AC3E}">
        <p14:creationId xmlns:p14="http://schemas.microsoft.com/office/powerpoint/2010/main" val="25820482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dirty="0"/>
              <a:t>Continued on next slide</a:t>
            </a:r>
          </a:p>
        </p:txBody>
      </p:sp>
      <p:sp>
        <p:nvSpPr>
          <p:cNvPr id="4" name="Marcador de número de diapositiva 3"/>
          <p:cNvSpPr>
            <a:spLocks noGrp="1"/>
          </p:cNvSpPr>
          <p:nvPr>
            <p:ph type="sldNum" sz="quarter" idx="10"/>
          </p:nvPr>
        </p:nvSpPr>
        <p:spPr/>
        <p:txBody>
          <a:bodyPr/>
          <a:lstStyle/>
          <a:p>
            <a:fld id="{D4CC62CB-E735-48FE-A535-AC1036A64D5F}" type="slidenum">
              <a:rPr lang="en-US" smtClean="0"/>
              <a:t>4</a:t>
            </a:fld>
            <a:endParaRPr lang="en-US"/>
          </a:p>
        </p:txBody>
      </p:sp>
    </p:spTree>
    <p:extLst>
      <p:ext uri="{BB962C8B-B14F-4D97-AF65-F5344CB8AC3E}">
        <p14:creationId xmlns:p14="http://schemas.microsoft.com/office/powerpoint/2010/main" val="30895710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5</a:t>
            </a:fld>
            <a:endParaRPr lang="en-US"/>
          </a:p>
        </p:txBody>
      </p:sp>
    </p:spTree>
    <p:extLst>
      <p:ext uri="{BB962C8B-B14F-4D97-AF65-F5344CB8AC3E}">
        <p14:creationId xmlns:p14="http://schemas.microsoft.com/office/powerpoint/2010/main" val="35991429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6</a:t>
            </a:fld>
            <a:endParaRPr lang="en-US"/>
          </a:p>
        </p:txBody>
      </p:sp>
    </p:spTree>
    <p:extLst>
      <p:ext uri="{BB962C8B-B14F-4D97-AF65-F5344CB8AC3E}">
        <p14:creationId xmlns:p14="http://schemas.microsoft.com/office/powerpoint/2010/main" val="17867419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7</a:t>
            </a:fld>
            <a:endParaRPr lang="en-US"/>
          </a:p>
        </p:txBody>
      </p:sp>
    </p:spTree>
    <p:extLst>
      <p:ext uri="{BB962C8B-B14F-4D97-AF65-F5344CB8AC3E}">
        <p14:creationId xmlns:p14="http://schemas.microsoft.com/office/powerpoint/2010/main" val="15399072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The chorus, “This is the day (this is the day), that the Lord has made (that the Lord has made)…is an adaptation of part of the Great </a:t>
            </a:r>
            <a:r>
              <a:rPr lang="en-US" altLang="en-US" dirty="0" err="1"/>
              <a:t>Hallel</a:t>
            </a:r>
            <a:r>
              <a:rPr lang="en-US" altLang="en-US" dirty="0"/>
              <a:t>—the </a:t>
            </a:r>
            <a:r>
              <a:rPr lang="en-US" altLang="en-US" dirty="0" err="1"/>
              <a:t>spngs</a:t>
            </a:r>
            <a:r>
              <a:rPr lang="en-US" altLang="en-US" dirty="0"/>
              <a:t>/ Psalms that were sung by all Hebrews during the Passover season. That ancient Psalm references the day of the Triumphal Entry.</a:t>
            </a: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8</a:t>
            </a:fld>
            <a:endParaRPr lang="en-US"/>
          </a:p>
        </p:txBody>
      </p:sp>
    </p:spTree>
    <p:extLst>
      <p:ext uri="{BB962C8B-B14F-4D97-AF65-F5344CB8AC3E}">
        <p14:creationId xmlns:p14="http://schemas.microsoft.com/office/powerpoint/2010/main" val="22889612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The day of the Triumphal Entry is the fulfillment of the Daniel 9 prophecy.</a:t>
            </a:r>
          </a:p>
          <a:p>
            <a:endParaRPr lang="en-US" altLang="en-US" dirty="0"/>
          </a:p>
          <a:p>
            <a:r>
              <a:rPr lang="en-US" altLang="en-US" dirty="0"/>
              <a:t>King Artaxerxes I of Persia issued the commandment to </a:t>
            </a:r>
            <a:r>
              <a:rPr lang="en-US" altLang="en-US" i="1" dirty="0"/>
              <a:t>specifically rebuild Jerusalem and its wall </a:t>
            </a:r>
            <a:r>
              <a:rPr lang="en-US" altLang="en-US" dirty="0"/>
              <a:t>(see Nehemiah 2:2-9 ... the book of Nehemiah records this account of rebuilding the </a:t>
            </a:r>
            <a:r>
              <a:rPr lang="en-US" altLang="en-US" i="1" dirty="0"/>
              <a:t>city </a:t>
            </a:r>
            <a:r>
              <a:rPr lang="en-US" altLang="en-US" i="1" u="sng" dirty="0"/>
              <a:t>and</a:t>
            </a:r>
            <a:r>
              <a:rPr lang="en-US" altLang="en-US" i="1" dirty="0"/>
              <a:t> its wall.</a:t>
            </a:r>
            <a:r>
              <a:rPr lang="en-US" altLang="en-US" dirty="0"/>
              <a:t>).</a:t>
            </a:r>
          </a:p>
          <a:p>
            <a:endParaRPr lang="en-US" altLang="en-US" b="1" dirty="0">
              <a:latin typeface="Arial" panose="020B0604020202020204" pitchFamily="34" charset="0"/>
            </a:endParaRPr>
          </a:p>
          <a:p>
            <a:r>
              <a:rPr lang="en-US" altLang="en-US" b="1" dirty="0">
                <a:latin typeface="Arial" panose="020B0604020202020204" pitchFamily="34" charset="0"/>
              </a:rPr>
              <a:t>This commandment to rebuild starts Daniel’s 69 week prophetic timeclock.</a:t>
            </a:r>
          </a:p>
          <a:p>
            <a:endParaRPr lang="en-US" altLang="en-US" dirty="0"/>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9</a:t>
            </a:fld>
            <a:endParaRPr lang="en-US"/>
          </a:p>
        </p:txBody>
      </p:sp>
    </p:spTree>
    <p:extLst>
      <p:ext uri="{BB962C8B-B14F-4D97-AF65-F5344CB8AC3E}">
        <p14:creationId xmlns:p14="http://schemas.microsoft.com/office/powerpoint/2010/main" val="32465066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10</a:t>
            </a:fld>
            <a:endParaRPr lang="en-US"/>
          </a:p>
        </p:txBody>
      </p:sp>
    </p:spTree>
    <p:extLst>
      <p:ext uri="{BB962C8B-B14F-4D97-AF65-F5344CB8AC3E}">
        <p14:creationId xmlns:p14="http://schemas.microsoft.com/office/powerpoint/2010/main" val="2703188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p:cNvSpPr>
            <a:spLocks noGrp="1"/>
          </p:cNvSpPr>
          <p:nvPr>
            <p:ph type="sldNum" sz="quarter" idx="12"/>
          </p:nvPr>
        </p:nvSpPr>
        <p:spPr>
          <a:xfrm>
            <a:off x="8715984" y="6356351"/>
            <a:ext cx="2837762" cy="365125"/>
          </a:xfrm>
        </p:spPr>
        <p:txBody>
          <a:bodyPr/>
          <a:lstStyle/>
          <a:p>
            <a:fld id="{AAB69A7C-9294-4877-8B41-AC1D53B1EEF1}" type="slidenum">
              <a:rPr lang="en-US" smtClean="0"/>
              <a:t>‹#›</a:t>
            </a:fld>
            <a:endParaRPr lang="en-US" dirty="0"/>
          </a:p>
        </p:txBody>
      </p:sp>
      <p:sp>
        <p:nvSpPr>
          <p:cNvPr id="2057" name="Rectangle 9"/>
          <p:cNvSpPr>
            <a:spLocks noChangeArrowheads="1"/>
          </p:cNvSpPr>
          <p:nvPr userDrawn="1"/>
        </p:nvSpPr>
        <p:spPr bwMode="auto">
          <a:xfrm>
            <a:off x="5668963" y="6378575"/>
            <a:ext cx="965200" cy="2984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939598"/>
                </a:solidFill>
                <a:effectLst/>
                <a:latin typeface="Open Sans" pitchFamily="34" charset="0"/>
                <a:cs typeface="Arial" pitchFamily="34" charset="0"/>
              </a:rPr>
              <a:t>Page no: 2</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8" name="Rectangle 6"/>
          <p:cNvSpPr>
            <a:spLocks noChangeArrowheads="1"/>
          </p:cNvSpPr>
          <p:nvPr userDrawn="1"/>
        </p:nvSpPr>
        <p:spPr bwMode="auto">
          <a:xfrm>
            <a:off x="0" y="0"/>
            <a:ext cx="12190413" cy="6858000"/>
          </a:xfrm>
          <a:prstGeom prst="rect">
            <a:avLst/>
          </a:prstGeom>
          <a:solidFill>
            <a:srgbClr val="F6F6F9"/>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 name="Rectangle 7"/>
          <p:cNvSpPr>
            <a:spLocks noChangeArrowheads="1"/>
          </p:cNvSpPr>
          <p:nvPr userDrawn="1"/>
        </p:nvSpPr>
        <p:spPr bwMode="auto">
          <a:xfrm>
            <a:off x="0" y="381000"/>
            <a:ext cx="4632325" cy="787400"/>
          </a:xfrm>
          <a:prstGeom prst="rect">
            <a:avLst/>
          </a:prstGeom>
          <a:solidFill>
            <a:srgbClr val="A51E22"/>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4" name="Subtitle 2"/>
          <p:cNvSpPr>
            <a:spLocks noGrp="1"/>
          </p:cNvSpPr>
          <p:nvPr>
            <p:ph type="subTitle" idx="1"/>
          </p:nvPr>
        </p:nvSpPr>
        <p:spPr>
          <a:xfrm>
            <a:off x="1204119" y="1524000"/>
            <a:ext cx="10439400" cy="4572000"/>
          </a:xfrm>
        </p:spPr>
        <p:txBody>
          <a:bodyPr>
            <a:normAutofit/>
          </a:bodyPr>
          <a:lstStyle>
            <a:lvl1pPr marL="0" indent="0" algn="l">
              <a:buNone/>
              <a:defRPr sz="1500">
                <a:solidFill>
                  <a:schemeClr val="tx1"/>
                </a:solidFill>
                <a:latin typeface="Open Sans" pitchFamily="34" charset="0"/>
                <a:ea typeface="Open Sans" pitchFamily="34" charset="0"/>
                <a:cs typeface="Open Sans"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2062" name="Rectangle 14"/>
          <p:cNvSpPr>
            <a:spLocks noChangeArrowheads="1"/>
          </p:cNvSpPr>
          <p:nvPr userDrawn="1"/>
        </p:nvSpPr>
        <p:spPr bwMode="auto">
          <a:xfrm>
            <a:off x="869950" y="1541463"/>
            <a:ext cx="49213" cy="4519613"/>
          </a:xfrm>
          <a:prstGeom prst="rect">
            <a:avLst/>
          </a:prstGeom>
          <a:solidFill>
            <a:srgbClr val="A51E22"/>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1" name="Title 1"/>
          <p:cNvSpPr>
            <a:spLocks noGrp="1"/>
          </p:cNvSpPr>
          <p:nvPr>
            <p:ph type="title"/>
          </p:nvPr>
        </p:nvSpPr>
        <p:spPr>
          <a:xfrm>
            <a:off x="88265" y="381000"/>
            <a:ext cx="10945654" cy="762000"/>
          </a:xfrm>
        </p:spPr>
        <p:txBody>
          <a:bodyPr>
            <a:normAutofit/>
          </a:bodyPr>
          <a:lstStyle>
            <a:lvl1pPr algn="l">
              <a:defRPr sz="3800" b="1">
                <a:solidFill>
                  <a:schemeClr val="bg1"/>
                </a:solidFill>
                <a:latin typeface="Open Sans" pitchFamily="34" charset="0"/>
                <a:ea typeface="Open Sans" pitchFamily="34" charset="0"/>
                <a:cs typeface="Open Sans" pitchFamily="34" charset="0"/>
              </a:defRPr>
            </a:lvl1pPr>
          </a:lstStyle>
          <a:p>
            <a:r>
              <a:rPr lang="en-US" dirty="0"/>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28995" y="274639"/>
            <a:ext cx="3637994"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08678" y="274639"/>
            <a:ext cx="1071762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0702" y="4406901"/>
            <a:ext cx="10337562"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0702" y="2906713"/>
            <a:ext cx="10337562"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08678" y="1600201"/>
            <a:ext cx="7176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188126" y="1600201"/>
            <a:ext cx="717886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8092" y="274638"/>
            <a:ext cx="10945654"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8092" y="1535113"/>
            <a:ext cx="537359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8092" y="2174875"/>
            <a:ext cx="537359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8046" y="1535113"/>
            <a:ext cx="537570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8046" y="2174875"/>
            <a:ext cx="537570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81E8BE1-5DC1-4081-AC8F-B0FBA61B2BCA}" type="datetimeFigureOut">
              <a:rPr lang="en-US" smtClean="0"/>
              <a:t>11/14/2018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81E8BE1-5DC1-4081-AC8F-B0FBA61B2BCA}" type="datetimeFigureOut">
              <a:rPr lang="en-US" smtClean="0"/>
              <a:t>11/14/2018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1E8BE1-5DC1-4081-AC8F-B0FBA61B2BCA}" type="datetimeFigureOut">
              <a:rPr lang="en-US" smtClean="0"/>
              <a:t>11/14/2018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8093" y="273050"/>
            <a:ext cx="4001161"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54941" y="273051"/>
            <a:ext cx="679880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8093" y="1435101"/>
            <a:ext cx="400116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3805" y="4800600"/>
            <a:ext cx="7297103"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3805" y="612775"/>
            <a:ext cx="729710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3805" y="5367338"/>
            <a:ext cx="729710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8092" y="274638"/>
            <a:ext cx="10945654"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8092" y="1600201"/>
            <a:ext cx="10945654"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8092" y="6356351"/>
            <a:ext cx="2837762"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1E8BE1-5DC1-4081-AC8F-B0FBA61B2BCA}" type="datetimeFigureOut">
              <a:rPr lang="en-US" smtClean="0"/>
              <a:t>11/14/2018</a:t>
            </a:fld>
            <a:endParaRPr lang="en-US"/>
          </a:p>
        </p:txBody>
      </p:sp>
      <p:sp>
        <p:nvSpPr>
          <p:cNvPr id="5" name="Footer Placeholder 4"/>
          <p:cNvSpPr>
            <a:spLocks noGrp="1"/>
          </p:cNvSpPr>
          <p:nvPr>
            <p:ph type="ftr" sz="quarter" idx="3"/>
          </p:nvPr>
        </p:nvSpPr>
        <p:spPr>
          <a:xfrm>
            <a:off x="4155295" y="6356351"/>
            <a:ext cx="385124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15984" y="6356351"/>
            <a:ext cx="283776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B69A7C-9294-4877-8B41-AC1D53B1EEF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09440-0184-4EA3-ABFF-77CBFD480EAA}"/>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4FAC2EDF-7561-4B51-B310-E6E083BD3114}"/>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 y="0"/>
            <a:ext cx="12176919" cy="6858000"/>
          </a:xfrm>
        </p:spPr>
      </p:pic>
    </p:spTree>
    <p:extLst>
      <p:ext uri="{BB962C8B-B14F-4D97-AF65-F5344CB8AC3E}">
        <p14:creationId xmlns:p14="http://schemas.microsoft.com/office/powerpoint/2010/main" val="1273569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334000"/>
          </a:xfrm>
        </p:spPr>
        <p:txBody>
          <a:bodyPr>
            <a:normAutofit/>
          </a:bodyPr>
          <a:lstStyle/>
          <a:p>
            <a:pPr algn="just"/>
            <a:r>
              <a:rPr lang="en-US" sz="3000" b="1" dirty="0">
                <a:latin typeface="Open Sans"/>
              </a:rPr>
              <a:t>From Daniel 9</a:t>
            </a:r>
            <a:endParaRPr lang="en-US" sz="3000" dirty="0">
              <a:latin typeface="Open Sans"/>
            </a:endParaRPr>
          </a:p>
          <a:p>
            <a:pPr marL="914400" indent="-393700" algn="just">
              <a:buFont typeface="Arial" panose="020B0604020202020204" pitchFamily="34" charset="0"/>
              <a:buChar char="•"/>
            </a:pPr>
            <a:r>
              <a:rPr lang="en-US" altLang="en-US" sz="2800" b="1" i="1" baseline="30000" dirty="0">
                <a:latin typeface="Open Sans"/>
              </a:rPr>
              <a:t>“25 </a:t>
            </a:r>
            <a:r>
              <a:rPr lang="en-US" altLang="en-US" sz="2800" i="1" dirty="0">
                <a:latin typeface="Open Sans"/>
              </a:rPr>
              <a:t>…Know and discern that from the issuing of a decree to restore and rebuild Jerusalem </a:t>
            </a:r>
            <a:r>
              <a:rPr lang="en-US" altLang="en-US" sz="2800" b="1" i="1" dirty="0">
                <a:solidFill>
                  <a:srgbClr val="C00000"/>
                </a:solidFill>
                <a:latin typeface="Open Sans"/>
              </a:rPr>
              <a:t>until Messiah</a:t>
            </a:r>
            <a:r>
              <a:rPr lang="en-US" altLang="en-US" sz="2800" i="1" dirty="0">
                <a:latin typeface="Open Sans"/>
              </a:rPr>
              <a:t>… there will be </a:t>
            </a:r>
            <a:r>
              <a:rPr lang="en-US" altLang="en-US" sz="2800" b="1" i="1" u="sng" dirty="0">
                <a:solidFill>
                  <a:srgbClr val="C00000"/>
                </a:solidFill>
                <a:latin typeface="Open Sans"/>
              </a:rPr>
              <a:t>seven weeks </a:t>
            </a:r>
            <a:r>
              <a:rPr lang="en-US" altLang="en-US" sz="2800" i="1" dirty="0">
                <a:latin typeface="Open Sans"/>
              </a:rPr>
              <a:t>and </a:t>
            </a:r>
            <a:r>
              <a:rPr lang="en-US" altLang="en-US" sz="2800" b="1" i="1" u="sng" dirty="0">
                <a:solidFill>
                  <a:srgbClr val="C00000"/>
                </a:solidFill>
                <a:latin typeface="Open Sans"/>
              </a:rPr>
              <a:t>sixty-two weeks</a:t>
            </a:r>
            <a:r>
              <a:rPr lang="en-US" altLang="en-US" sz="2800" i="1" dirty="0">
                <a:latin typeface="Open Sans"/>
              </a:rPr>
              <a:t>…”</a:t>
            </a:r>
          </a:p>
          <a:p>
            <a:pPr marL="1720850" indent="-339725">
              <a:buFont typeface="Arial" pitchFamily="34" charset="0"/>
              <a:buChar char="•"/>
              <a:defRPr/>
            </a:pPr>
            <a:r>
              <a:rPr lang="en-US" sz="2800" b="1" dirty="0">
                <a:latin typeface="Open Sans"/>
              </a:rPr>
              <a:t>7 + 62 = 69 (weeks of years)</a:t>
            </a:r>
          </a:p>
          <a:p>
            <a:pPr marL="1720850" indent="-339725">
              <a:buFont typeface="Arial" pitchFamily="34" charset="0"/>
              <a:buChar char="•"/>
              <a:defRPr/>
            </a:pPr>
            <a:r>
              <a:rPr lang="en-US" sz="2800" b="1" dirty="0">
                <a:latin typeface="Open Sans"/>
              </a:rPr>
              <a:t> 483 years = 173,880 days</a:t>
            </a:r>
          </a:p>
          <a:p>
            <a:pPr marL="1720850" indent="-339725">
              <a:buFont typeface="Arial" pitchFamily="34" charset="0"/>
              <a:buChar char="•"/>
              <a:defRPr/>
            </a:pPr>
            <a:r>
              <a:rPr lang="en-US" sz="2800" b="1" dirty="0">
                <a:latin typeface="Open Sans"/>
              </a:rPr>
              <a:t>Add 173,880 days  to the date of the decree 	                   (March 14</a:t>
            </a:r>
            <a:r>
              <a:rPr lang="en-US" sz="2800" b="1" baseline="30000" dirty="0">
                <a:latin typeface="Open Sans"/>
              </a:rPr>
              <a:t>th</a:t>
            </a:r>
            <a:r>
              <a:rPr lang="en-US" sz="2800" b="1" dirty="0">
                <a:latin typeface="Open Sans"/>
              </a:rPr>
              <a:t>, 445 BC)  </a:t>
            </a:r>
          </a:p>
          <a:p>
            <a:pPr marL="1720850" indent="-339725">
              <a:buFont typeface="Arial" pitchFamily="34" charset="0"/>
              <a:buChar char="•"/>
              <a:defRPr/>
            </a:pPr>
            <a:r>
              <a:rPr lang="en-US" sz="2800" b="1" dirty="0">
                <a:latin typeface="Open Sans"/>
              </a:rPr>
              <a:t>Adjust for the year “zero" </a:t>
            </a:r>
          </a:p>
          <a:p>
            <a:pPr marL="1720850" indent="-339725">
              <a:buFont typeface="Arial" pitchFamily="34" charset="0"/>
              <a:buChar char="•"/>
              <a:defRPr/>
            </a:pPr>
            <a:r>
              <a:rPr lang="en-US" sz="2800" b="1" dirty="0">
                <a:latin typeface="Open Sans"/>
              </a:rPr>
              <a:t>You arrive at the day of the Triumphal entry  </a:t>
            </a:r>
          </a:p>
          <a:p>
            <a:pPr marL="914400" indent="-393700" algn="just">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7223919" cy="838200"/>
          </a:xfrm>
          <a:solidFill>
            <a:srgbClr val="A51E22"/>
          </a:solidFill>
        </p:spPr>
        <p:txBody>
          <a:bodyPr>
            <a:normAutofit/>
          </a:bodyPr>
          <a:lstStyle/>
          <a:p>
            <a:r>
              <a:rPr lang="en-US" sz="3200" dirty="0"/>
              <a:t>  </a:t>
            </a:r>
            <a:r>
              <a:rPr lang="en-US" sz="3600" dirty="0"/>
              <a:t>THE TRIUMPHAL ENTRY</a:t>
            </a:r>
            <a:endParaRPr lang="en-US" sz="3400" dirty="0"/>
          </a:p>
        </p:txBody>
      </p:sp>
    </p:spTree>
    <p:extLst>
      <p:ext uri="{BB962C8B-B14F-4D97-AF65-F5344CB8AC3E}">
        <p14:creationId xmlns:p14="http://schemas.microsoft.com/office/powerpoint/2010/main" val="1749142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par>
                          <p:cTn id="24" fill="hold">
                            <p:stCondLst>
                              <p:cond delay="12500"/>
                            </p:stCondLst>
                            <p:childTnLst>
                              <p:par>
                                <p:cTn id="25" presetID="10" presetClass="entr" presetSubtype="0" fill="hold" nodeType="afterEffect">
                                  <p:stCondLst>
                                    <p:cond delay="200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par>
                          <p:cTn id="28" fill="hold">
                            <p:stCondLst>
                              <p:cond delay="15000"/>
                            </p:stCondLst>
                            <p:childTnLst>
                              <p:par>
                                <p:cTn id="29" presetID="10" presetClass="entr" presetSubtype="0" fill="hold" nodeType="afterEffect">
                                  <p:stCondLst>
                                    <p:cond delay="2000"/>
                                  </p:stCondLst>
                                  <p:childTnLst>
                                    <p:set>
                                      <p:cBhvr>
                                        <p:cTn id="30" dur="1" fill="hold">
                                          <p:stCondLst>
                                            <p:cond delay="0"/>
                                          </p:stCondLst>
                                        </p:cTn>
                                        <p:tgtEl>
                                          <p:spTgt spid="2">
                                            <p:txEl>
                                              <p:pRg st="6" end="6"/>
                                            </p:txEl>
                                          </p:spTgt>
                                        </p:tgtEl>
                                        <p:attrNameLst>
                                          <p:attrName>style.visibility</p:attrName>
                                        </p:attrNameLst>
                                      </p:cBhvr>
                                      <p:to>
                                        <p:strVal val="visible"/>
                                      </p:to>
                                    </p:set>
                                    <p:animEffect transition="in" filter="fade">
                                      <p:cBhvr>
                                        <p:cTn id="31"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953000"/>
          </a:xfrm>
        </p:spPr>
        <p:txBody>
          <a:bodyPr>
            <a:normAutofit/>
          </a:bodyPr>
          <a:lstStyle/>
          <a:p>
            <a:pPr algn="just"/>
            <a:r>
              <a:rPr lang="en-US" sz="3000" b="1" dirty="0">
                <a:latin typeface="Open Sans"/>
              </a:rPr>
              <a:t>1. Jesus came to us</a:t>
            </a:r>
            <a:endParaRPr lang="en-US" sz="3000" dirty="0">
              <a:latin typeface="Open Sans"/>
            </a:endParaRPr>
          </a:p>
          <a:p>
            <a:pPr marL="914400" indent="-393700" algn="just">
              <a:buFont typeface="Arial" panose="020B0604020202020204" pitchFamily="34" charset="0"/>
              <a:buChar char="•"/>
            </a:pPr>
            <a:r>
              <a:rPr lang="en-US" altLang="en-US" sz="2800" i="1" dirty="0">
                <a:latin typeface="Open Sans"/>
              </a:rPr>
              <a:t>"</a:t>
            </a:r>
            <a:r>
              <a:rPr lang="en-US" sz="2800" i="1" dirty="0">
                <a:latin typeface="Open Sans"/>
              </a:rPr>
              <a:t>As </a:t>
            </a:r>
            <a:r>
              <a:rPr lang="en-US" sz="2800" b="1" i="1" dirty="0">
                <a:latin typeface="Open Sans"/>
              </a:rPr>
              <a:t>Jesus</a:t>
            </a:r>
            <a:r>
              <a:rPr lang="en-US" sz="2800" i="1" dirty="0">
                <a:latin typeface="Open Sans"/>
              </a:rPr>
              <a:t> and his disciples </a:t>
            </a:r>
            <a:r>
              <a:rPr lang="en-US" sz="2800" b="1" i="1" dirty="0">
                <a:latin typeface="Open Sans"/>
              </a:rPr>
              <a:t>approached</a:t>
            </a:r>
            <a:r>
              <a:rPr lang="en-US" sz="2800" i="1" dirty="0">
                <a:latin typeface="Open Sans"/>
              </a:rPr>
              <a:t> Jerusalem…”</a:t>
            </a:r>
            <a:r>
              <a:rPr lang="en-US" sz="2800" dirty="0">
                <a:latin typeface="Open Sans"/>
              </a:rPr>
              <a:t>							                   (Matthew 21:1a)</a:t>
            </a:r>
          </a:p>
          <a:p>
            <a:pPr marL="914400" indent="-393700" algn="just">
              <a:buFont typeface="Arial" panose="020B0604020202020204" pitchFamily="34" charset="0"/>
              <a:buChar char="•"/>
              <a:defRPr/>
            </a:pPr>
            <a:r>
              <a:rPr lang="en-US" altLang="en-US" sz="2800" dirty="0">
                <a:latin typeface="Open Sans"/>
              </a:rPr>
              <a:t>It was 19 miles from</a:t>
            </a:r>
            <a:r>
              <a:rPr lang="en-US" sz="2800" dirty="0">
                <a:latin typeface="Open Sans"/>
              </a:rPr>
              <a:t> Jericho to Jerusalem.</a:t>
            </a:r>
          </a:p>
          <a:p>
            <a:pPr marL="914400" indent="-393700" algn="just">
              <a:buFont typeface="Arial" panose="020B0604020202020204" pitchFamily="34" charset="0"/>
              <a:buChar char="•"/>
              <a:defRPr/>
            </a:pPr>
            <a:r>
              <a:rPr lang="en-US" sz="2800" i="1" dirty="0">
                <a:latin typeface="Open Sans"/>
              </a:rPr>
              <a:t>“For </a:t>
            </a:r>
            <a:r>
              <a:rPr lang="en-US" sz="2800" b="1" i="1" dirty="0">
                <a:latin typeface="Open Sans"/>
              </a:rPr>
              <a:t>I have come down </a:t>
            </a:r>
            <a:r>
              <a:rPr lang="en-US" sz="2800" i="1" dirty="0">
                <a:latin typeface="Open Sans"/>
              </a:rPr>
              <a:t>from heaven not to do my will but to do the will of him who sent Me.”  </a:t>
            </a:r>
            <a:r>
              <a:rPr lang="en-US" sz="2800" dirty="0">
                <a:latin typeface="Open Sans"/>
              </a:rPr>
              <a:t>(John 6:38)</a:t>
            </a:r>
          </a:p>
          <a:p>
            <a:pPr marL="1541463" indent="-339725" algn="just">
              <a:defRPr/>
            </a:pPr>
            <a:r>
              <a:rPr lang="en-US" sz="2800" dirty="0">
                <a:solidFill>
                  <a:schemeClr val="tx1"/>
                </a:solidFill>
                <a:latin typeface="Open Sans"/>
              </a:rPr>
              <a:t>-  It was not an easy or comfortable plan. (Phil. 2:5-10)</a:t>
            </a:r>
          </a:p>
          <a:p>
            <a:pPr marL="1541463" indent="-339725" algn="just">
              <a:buFontTx/>
              <a:buChar char="-"/>
              <a:defRPr/>
            </a:pPr>
            <a:r>
              <a:rPr lang="en-US" sz="2800" dirty="0">
                <a:latin typeface="Open Sans"/>
              </a:rPr>
              <a:t>It was not a plan we (humanity) initiated. (Romans 5:8)</a:t>
            </a:r>
          </a:p>
          <a:p>
            <a:pPr marL="1541463" indent="-339725" algn="just">
              <a:buFontTx/>
              <a:buChar char="-"/>
              <a:defRPr/>
            </a:pPr>
            <a:r>
              <a:rPr lang="en-US" altLang="en-US" sz="2800" dirty="0">
                <a:latin typeface="Open Sans"/>
              </a:rPr>
              <a:t>It was and is a plan to benefit all. (John 3:16)</a:t>
            </a:r>
          </a:p>
          <a:p>
            <a:pPr marL="914400" indent="-393700">
              <a:buFont typeface="Arial" panose="020B0604020202020204" pitchFamily="34" charset="0"/>
              <a:buChar char="•"/>
              <a:defRPr/>
            </a:pPr>
            <a:endParaRPr lang="en-US" altLang="en-US" sz="2800" dirty="0">
              <a:latin typeface="Open Sans"/>
            </a:endParaRPr>
          </a:p>
          <a:p>
            <a:pPr marL="914400" indent="-393700" algn="just">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7223919" cy="838200"/>
          </a:xfrm>
          <a:solidFill>
            <a:srgbClr val="A51E22"/>
          </a:solidFill>
        </p:spPr>
        <p:txBody>
          <a:bodyPr>
            <a:normAutofit/>
          </a:bodyPr>
          <a:lstStyle/>
          <a:p>
            <a:r>
              <a:rPr lang="en-US" sz="3200" dirty="0"/>
              <a:t>  </a:t>
            </a:r>
            <a:r>
              <a:rPr lang="en-US" sz="3600" dirty="0"/>
              <a:t>WHAT WE ARE TO SEE</a:t>
            </a:r>
            <a:endParaRPr lang="en-US" sz="3400" dirty="0"/>
          </a:p>
        </p:txBody>
      </p:sp>
    </p:spTree>
    <p:extLst>
      <p:ext uri="{BB962C8B-B14F-4D97-AF65-F5344CB8AC3E}">
        <p14:creationId xmlns:p14="http://schemas.microsoft.com/office/powerpoint/2010/main" val="250134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par>
                          <p:cTn id="24" fill="hold">
                            <p:stCondLst>
                              <p:cond delay="12500"/>
                            </p:stCondLst>
                            <p:childTnLst>
                              <p:par>
                                <p:cTn id="25" presetID="10" presetClass="entr" presetSubtype="0" fill="hold" nodeType="afterEffect">
                                  <p:stCondLst>
                                    <p:cond delay="200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par>
                          <p:cTn id="28" fill="hold">
                            <p:stCondLst>
                              <p:cond delay="15000"/>
                            </p:stCondLst>
                            <p:childTnLst>
                              <p:par>
                                <p:cTn id="29" presetID="10" presetClass="entr" presetSubtype="0" fill="hold" nodeType="afterEffect">
                                  <p:stCondLst>
                                    <p:cond delay="2000"/>
                                  </p:stCondLst>
                                  <p:childTnLst>
                                    <p:set>
                                      <p:cBhvr>
                                        <p:cTn id="30" dur="1" fill="hold">
                                          <p:stCondLst>
                                            <p:cond delay="0"/>
                                          </p:stCondLst>
                                        </p:cTn>
                                        <p:tgtEl>
                                          <p:spTgt spid="2">
                                            <p:txEl>
                                              <p:pRg st="6" end="6"/>
                                            </p:txEl>
                                          </p:spTgt>
                                        </p:tgtEl>
                                        <p:attrNameLst>
                                          <p:attrName>style.visibility</p:attrName>
                                        </p:attrNameLst>
                                      </p:cBhvr>
                                      <p:to>
                                        <p:strVal val="visible"/>
                                      </p:to>
                                    </p:set>
                                    <p:animEffect transition="in" filter="fade">
                                      <p:cBhvr>
                                        <p:cTn id="31"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800600"/>
          </a:xfrm>
        </p:spPr>
        <p:txBody>
          <a:bodyPr>
            <a:normAutofit/>
          </a:bodyPr>
          <a:lstStyle/>
          <a:p>
            <a:pPr algn="just"/>
            <a:r>
              <a:rPr lang="en-US" sz="3000" b="1" dirty="0">
                <a:latin typeface="Open Sans"/>
              </a:rPr>
              <a:t>2. Jesus sends and commissions us</a:t>
            </a:r>
            <a:endParaRPr lang="en-US" sz="3000" dirty="0">
              <a:latin typeface="Open Sans"/>
            </a:endParaRPr>
          </a:p>
          <a:p>
            <a:pPr marL="914400" indent="-393700" algn="just">
              <a:buFont typeface="Arial" panose="020B0604020202020204" pitchFamily="34" charset="0"/>
              <a:buChar char="•"/>
            </a:pPr>
            <a:r>
              <a:rPr lang="en-US" altLang="en-US" sz="2800" i="1" dirty="0">
                <a:latin typeface="Open Sans"/>
              </a:rPr>
              <a:t>"</a:t>
            </a:r>
            <a:r>
              <a:rPr lang="en-US" sz="2800" i="1" dirty="0">
                <a:latin typeface="Open Sans"/>
              </a:rPr>
              <a:t>As Jesus and His disciples approached Jerusalem…Jesus </a:t>
            </a:r>
            <a:r>
              <a:rPr lang="en-US" sz="2800" b="1" i="1" dirty="0">
                <a:latin typeface="Open Sans"/>
              </a:rPr>
              <a:t>sent</a:t>
            </a:r>
            <a:r>
              <a:rPr lang="en-US" sz="2800" i="1" dirty="0">
                <a:latin typeface="Open Sans"/>
              </a:rPr>
              <a:t> two of the disciples on ahead with…instructions…”</a:t>
            </a:r>
            <a:r>
              <a:rPr lang="en-US" sz="2800" dirty="0">
                <a:latin typeface="Open Sans"/>
              </a:rPr>
              <a:t>			                                                (Matthew 21:1b)</a:t>
            </a:r>
          </a:p>
          <a:p>
            <a:pPr marL="860425" indent="-339725" algn="just">
              <a:buFont typeface="Arial" panose="020B0604020202020204" pitchFamily="34" charset="0"/>
              <a:buChar char="•"/>
              <a:defRPr/>
            </a:pPr>
            <a:r>
              <a:rPr lang="en-US" sz="2800" b="1" i="1" dirty="0">
                <a:latin typeface="Open Sans"/>
              </a:rPr>
              <a:t>SENT = Apo-</a:t>
            </a:r>
            <a:r>
              <a:rPr lang="en-US" sz="2800" b="1" i="1" dirty="0" err="1">
                <a:latin typeface="Open Sans"/>
              </a:rPr>
              <a:t>stéllō</a:t>
            </a:r>
            <a:r>
              <a:rPr lang="en-US" sz="2800" b="1" i="1" dirty="0">
                <a:latin typeface="Open Sans"/>
              </a:rPr>
              <a:t> </a:t>
            </a:r>
            <a:r>
              <a:rPr lang="en-US" sz="2800" dirty="0">
                <a:latin typeface="Open Sans"/>
              </a:rPr>
              <a:t>in the original text (from </a:t>
            </a:r>
            <a:r>
              <a:rPr lang="en-US" sz="2800" i="1" dirty="0" err="1">
                <a:latin typeface="Open Sans"/>
              </a:rPr>
              <a:t>apó</a:t>
            </a:r>
            <a:r>
              <a:rPr lang="en-US" sz="2800" dirty="0">
                <a:latin typeface="Open Sans"/>
              </a:rPr>
              <a:t>, "away from" and </a:t>
            </a:r>
            <a:r>
              <a:rPr lang="en-US" sz="2800" i="1" dirty="0" err="1">
                <a:latin typeface="Open Sans"/>
              </a:rPr>
              <a:t>stéllō</a:t>
            </a:r>
            <a:r>
              <a:rPr lang="en-US" sz="2800" dirty="0">
                <a:latin typeface="Open Sans"/>
              </a:rPr>
              <a:t>, "</a:t>
            </a:r>
            <a:r>
              <a:rPr lang="en-US" sz="2800" b="1" dirty="0">
                <a:latin typeface="Open Sans"/>
              </a:rPr>
              <a:t>send</a:t>
            </a:r>
            <a:r>
              <a:rPr lang="en-US" sz="2800" dirty="0">
                <a:latin typeface="Open Sans"/>
              </a:rPr>
              <a:t>")</a:t>
            </a:r>
          </a:p>
          <a:p>
            <a:pPr marL="1435100" indent="-287338" algn="just">
              <a:buFont typeface="Arial" panose="020B0604020202020204" pitchFamily="34" charset="0"/>
              <a:buChar char="•"/>
              <a:defRPr/>
            </a:pPr>
            <a:r>
              <a:rPr lang="en-US" sz="2800" b="1" i="1" dirty="0">
                <a:latin typeface="Open Sans"/>
              </a:rPr>
              <a:t>Apo-</a:t>
            </a:r>
            <a:r>
              <a:rPr lang="en-US" sz="2800" b="1" i="1" dirty="0" err="1">
                <a:latin typeface="Open Sans"/>
              </a:rPr>
              <a:t>stéllō</a:t>
            </a:r>
            <a:r>
              <a:rPr lang="en-US" sz="2800" dirty="0">
                <a:latin typeface="Open Sans"/>
              </a:rPr>
              <a:t>: Is an </a:t>
            </a:r>
            <a:r>
              <a:rPr lang="en-US" sz="2800" i="1" dirty="0">
                <a:latin typeface="Open Sans"/>
              </a:rPr>
              <a:t>intensification </a:t>
            </a:r>
            <a:r>
              <a:rPr lang="en-US" sz="2800" dirty="0">
                <a:latin typeface="Open Sans"/>
              </a:rPr>
              <a:t> of  </a:t>
            </a:r>
            <a:r>
              <a:rPr lang="en-US" sz="2800" i="1" dirty="0" err="1">
                <a:latin typeface="Open Sans"/>
              </a:rPr>
              <a:t>stéllō</a:t>
            </a:r>
            <a:r>
              <a:rPr lang="en-US" sz="2800" dirty="0">
                <a:latin typeface="Open Sans"/>
              </a:rPr>
              <a:t>.   It strongly links back to</a:t>
            </a:r>
            <a:r>
              <a:rPr lang="en-US" sz="2800" i="1" dirty="0">
                <a:latin typeface="Open Sans"/>
              </a:rPr>
              <a:t> the source</a:t>
            </a:r>
            <a:r>
              <a:rPr lang="en-US" sz="2800" dirty="0">
                <a:latin typeface="Open Sans"/>
              </a:rPr>
              <a:t>  (the </a:t>
            </a:r>
            <a:r>
              <a:rPr lang="en-US" sz="2800" b="1" dirty="0">
                <a:latin typeface="Open Sans"/>
              </a:rPr>
              <a:t>O</a:t>
            </a:r>
            <a:r>
              <a:rPr lang="en-US" sz="2800" dirty="0">
                <a:latin typeface="Open Sans"/>
              </a:rPr>
              <a:t>ne who sends)</a:t>
            </a:r>
          </a:p>
          <a:p>
            <a:pPr marL="520700">
              <a:defRPr/>
            </a:pPr>
            <a:endParaRPr lang="en-US" altLang="en-US" sz="2800" dirty="0">
              <a:latin typeface="Open Sans"/>
            </a:endParaRPr>
          </a:p>
          <a:p>
            <a:pPr marL="914400" indent="-393700" algn="just">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7223919" cy="838200"/>
          </a:xfrm>
          <a:solidFill>
            <a:srgbClr val="A51E22"/>
          </a:solidFill>
        </p:spPr>
        <p:txBody>
          <a:bodyPr>
            <a:normAutofit/>
          </a:bodyPr>
          <a:lstStyle/>
          <a:p>
            <a:r>
              <a:rPr lang="en-US" sz="3200" dirty="0"/>
              <a:t>  </a:t>
            </a:r>
            <a:r>
              <a:rPr lang="en-US" sz="3600" dirty="0"/>
              <a:t>WHAT WE ARE TO SEE</a:t>
            </a:r>
            <a:endParaRPr lang="en-US" sz="3400" dirty="0"/>
          </a:p>
        </p:txBody>
      </p:sp>
    </p:spTree>
    <p:extLst>
      <p:ext uri="{BB962C8B-B14F-4D97-AF65-F5344CB8AC3E}">
        <p14:creationId xmlns:p14="http://schemas.microsoft.com/office/powerpoint/2010/main" val="2421806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058400" cy="5334000"/>
          </a:xfrm>
        </p:spPr>
        <p:txBody>
          <a:bodyPr>
            <a:normAutofit/>
          </a:bodyPr>
          <a:lstStyle/>
          <a:p>
            <a:pPr algn="just"/>
            <a:r>
              <a:rPr lang="en-US" sz="3000" b="1" dirty="0">
                <a:latin typeface="Open Sans"/>
              </a:rPr>
              <a:t>3. Jesus is the fulfillment of prophecy</a:t>
            </a:r>
            <a:endParaRPr lang="en-US" sz="3000" dirty="0">
              <a:latin typeface="Open Sans"/>
            </a:endParaRPr>
          </a:p>
          <a:p>
            <a:pPr marL="914400" indent="-393700" algn="just">
              <a:buFont typeface="Arial" panose="020B0604020202020204" pitchFamily="34" charset="0"/>
              <a:buChar char="•"/>
            </a:pPr>
            <a:r>
              <a:rPr lang="en-US" altLang="en-US" sz="2800" dirty="0">
                <a:latin typeface="Open Sans"/>
              </a:rPr>
              <a:t>Matthew 21:1 is the fulfillment of the Dan. 9:27 prophecy.</a:t>
            </a:r>
          </a:p>
          <a:p>
            <a:pPr marL="914400" indent="-393700" algn="just" defTabSz="904875">
              <a:buFont typeface="Arial" panose="020B0604020202020204" pitchFamily="34" charset="0"/>
              <a:buChar char="•"/>
              <a:tabLst>
                <a:tab pos="9825038" algn="l"/>
                <a:tab pos="9883775" algn="l"/>
              </a:tabLst>
            </a:pPr>
            <a:r>
              <a:rPr lang="en-US" sz="2800" dirty="0">
                <a:latin typeface="Open Sans"/>
              </a:rPr>
              <a:t>Matthew 21:2 is the fulfillment of the Zech. 9:9 prophecy.</a:t>
            </a:r>
          </a:p>
          <a:p>
            <a:pPr marL="1649413" indent="-393700" algn="just" defTabSz="904875">
              <a:buFont typeface="Arial" panose="020B0604020202020204" pitchFamily="34" charset="0"/>
              <a:buChar char="•"/>
              <a:tabLst>
                <a:tab pos="9825038" algn="l"/>
                <a:tab pos="9883775" algn="l"/>
              </a:tabLst>
            </a:pPr>
            <a:r>
              <a:rPr lang="en-US" sz="2800" i="1" dirty="0">
                <a:latin typeface="Open Sans"/>
              </a:rPr>
              <a:t>“Go to the village…[and] you will find a donkey tied up </a:t>
            </a:r>
            <a:r>
              <a:rPr lang="en-US" sz="2800" b="1" i="1" dirty="0">
                <a:latin typeface="Open Sans"/>
              </a:rPr>
              <a:t>with her colt </a:t>
            </a:r>
            <a:r>
              <a:rPr lang="en-US" sz="2800" i="1" dirty="0">
                <a:latin typeface="Open Sans"/>
              </a:rPr>
              <a:t>beside her. Untie </a:t>
            </a:r>
            <a:r>
              <a:rPr lang="en-US" sz="2800" b="1" i="1" dirty="0">
                <a:latin typeface="Open Sans"/>
              </a:rPr>
              <a:t>them</a:t>
            </a:r>
            <a:r>
              <a:rPr lang="en-US" sz="2800" i="1" dirty="0">
                <a:latin typeface="Open Sans"/>
              </a:rPr>
              <a:t> and bring </a:t>
            </a:r>
            <a:r>
              <a:rPr lang="en-US" sz="2800" b="1" i="1" dirty="0">
                <a:latin typeface="Open Sans"/>
              </a:rPr>
              <a:t>them</a:t>
            </a:r>
            <a:r>
              <a:rPr lang="en-US" sz="2800" i="1" dirty="0">
                <a:latin typeface="Open Sans"/>
              </a:rPr>
              <a:t> to me.” </a:t>
            </a:r>
            <a:r>
              <a:rPr lang="en-US" sz="2800" dirty="0">
                <a:latin typeface="Open Sans"/>
              </a:rPr>
              <a:t>(Matthew 21:2)</a:t>
            </a:r>
          </a:p>
          <a:p>
            <a:pPr marL="1649413" indent="-393700" algn="just" defTabSz="904875">
              <a:buFont typeface="Arial" panose="020B0604020202020204" pitchFamily="34" charset="0"/>
              <a:buChar char="•"/>
              <a:tabLst>
                <a:tab pos="9825038" algn="l"/>
                <a:tab pos="9883775" algn="l"/>
              </a:tabLst>
            </a:pPr>
            <a:r>
              <a:rPr lang="en-US" sz="2800" i="1" dirty="0">
                <a:latin typeface="Open Sans"/>
              </a:rPr>
              <a:t>“Rejoice greatly…shout…Jerusalem! See, your king comes to you, righteous and victorious, lowly and riding  </a:t>
            </a:r>
            <a:r>
              <a:rPr lang="en-US" sz="2800" b="1" i="1" dirty="0">
                <a:latin typeface="Open Sans"/>
              </a:rPr>
              <a:t>on a donkey, on a colt, the foal of a donkey</a:t>
            </a:r>
            <a:r>
              <a:rPr lang="en-US" sz="2800" i="1" dirty="0">
                <a:latin typeface="Open Sans"/>
              </a:rPr>
              <a:t>.” </a:t>
            </a:r>
            <a:r>
              <a:rPr lang="en-US" sz="2800" dirty="0">
                <a:latin typeface="Open Sans"/>
              </a:rPr>
              <a:t>(Zechariah. 9:9)</a:t>
            </a:r>
          </a:p>
          <a:p>
            <a:pPr marL="520700" algn="just"/>
            <a:r>
              <a:rPr lang="en-US" sz="2800" dirty="0">
                <a:latin typeface="Open Sans"/>
              </a:rPr>
              <a:t>			</a:t>
            </a:r>
          </a:p>
          <a:p>
            <a:pPr marL="520700">
              <a:defRPr/>
            </a:pPr>
            <a:endParaRPr lang="en-US" altLang="en-US" sz="2800" dirty="0">
              <a:latin typeface="Open Sans"/>
            </a:endParaRPr>
          </a:p>
          <a:p>
            <a:pPr marL="914400" indent="-393700" algn="just">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7223919" cy="838200"/>
          </a:xfrm>
          <a:solidFill>
            <a:srgbClr val="A51E22"/>
          </a:solidFill>
        </p:spPr>
        <p:txBody>
          <a:bodyPr>
            <a:normAutofit/>
          </a:bodyPr>
          <a:lstStyle/>
          <a:p>
            <a:r>
              <a:rPr lang="en-US" sz="3200" dirty="0"/>
              <a:t>  </a:t>
            </a:r>
            <a:r>
              <a:rPr lang="en-US" sz="3600" dirty="0"/>
              <a:t>WHAT WE ARE TO SEE</a:t>
            </a:r>
            <a:endParaRPr lang="en-US" sz="3400" dirty="0"/>
          </a:p>
        </p:txBody>
      </p:sp>
    </p:spTree>
    <p:extLst>
      <p:ext uri="{BB962C8B-B14F-4D97-AF65-F5344CB8AC3E}">
        <p14:creationId xmlns:p14="http://schemas.microsoft.com/office/powerpoint/2010/main" val="1928491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par>
                          <p:cTn id="24" fill="hold">
                            <p:stCondLst>
                              <p:cond delay="12500"/>
                            </p:stCondLst>
                            <p:childTnLst>
                              <p:par>
                                <p:cTn id="25" presetID="10" presetClass="entr" presetSubtype="0" fill="hold" nodeType="afterEffect">
                                  <p:stCondLst>
                                    <p:cond delay="200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058400" cy="4800600"/>
          </a:xfrm>
        </p:spPr>
        <p:txBody>
          <a:bodyPr>
            <a:normAutofit/>
          </a:bodyPr>
          <a:lstStyle/>
          <a:p>
            <a:pPr algn="just"/>
            <a:r>
              <a:rPr lang="en-US" sz="3000" b="1" dirty="0">
                <a:latin typeface="Open Sans"/>
              </a:rPr>
              <a:t>3. Jesus is the fulfillment of prophecy</a:t>
            </a:r>
            <a:endParaRPr lang="en-US" sz="3000" dirty="0">
              <a:latin typeface="Open Sans"/>
            </a:endParaRPr>
          </a:p>
          <a:p>
            <a:pPr marL="914400" indent="-393700" algn="just" defTabSz="904875">
              <a:buFont typeface="Arial" panose="020B0604020202020204" pitchFamily="34" charset="0"/>
              <a:buChar char="•"/>
              <a:tabLst>
                <a:tab pos="9825038" algn="l"/>
                <a:tab pos="9883775" algn="l"/>
              </a:tabLst>
            </a:pPr>
            <a:r>
              <a:rPr lang="en-US" sz="2800" dirty="0">
                <a:latin typeface="Open Sans"/>
              </a:rPr>
              <a:t>Psalm 118:24 prophetically references ‘the day’</a:t>
            </a:r>
          </a:p>
          <a:p>
            <a:pPr marL="914400" indent="-393700" algn="just" defTabSz="904875">
              <a:buFont typeface="Arial" panose="020B0604020202020204" pitchFamily="34" charset="0"/>
              <a:buChar char="•"/>
              <a:tabLst>
                <a:tab pos="9825038" algn="l"/>
                <a:tab pos="9883775" algn="l"/>
              </a:tabLst>
            </a:pPr>
            <a:r>
              <a:rPr lang="en-US" sz="2800" dirty="0">
                <a:latin typeface="Open Sans"/>
              </a:rPr>
              <a:t>Psalm 118:25-26 notes what the people would cry out: </a:t>
            </a:r>
            <a:r>
              <a:rPr lang="en-US" sz="2800" i="1" dirty="0">
                <a:latin typeface="Open Sans"/>
              </a:rPr>
              <a:t>“Lord Save us [Hosanna]….Blessed is He who comes in the name of the Lord.”</a:t>
            </a:r>
          </a:p>
          <a:p>
            <a:pPr marL="914400" indent="-393700" algn="just" defTabSz="904875">
              <a:buFont typeface="Arial" panose="020B0604020202020204" pitchFamily="34" charset="0"/>
              <a:buChar char="•"/>
              <a:tabLst>
                <a:tab pos="9825038" algn="l"/>
                <a:tab pos="9883775" algn="l"/>
              </a:tabLst>
            </a:pPr>
            <a:r>
              <a:rPr lang="en-US" sz="2800" dirty="0">
                <a:latin typeface="Open Sans"/>
              </a:rPr>
              <a:t>His identification as “the prophet” (Matt. 21:11) links to the Isaiah 9:1-2 prophecy.</a:t>
            </a:r>
          </a:p>
          <a:p>
            <a:pPr marL="520700">
              <a:defRPr/>
            </a:pPr>
            <a:endParaRPr lang="en-US" altLang="en-US" sz="2800" dirty="0">
              <a:latin typeface="Open Sans"/>
            </a:endParaRPr>
          </a:p>
          <a:p>
            <a:pPr marL="914400" indent="-393700" algn="just">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7223919" cy="838200"/>
          </a:xfrm>
          <a:solidFill>
            <a:srgbClr val="A51E22"/>
          </a:solidFill>
        </p:spPr>
        <p:txBody>
          <a:bodyPr>
            <a:normAutofit/>
          </a:bodyPr>
          <a:lstStyle/>
          <a:p>
            <a:r>
              <a:rPr lang="en-US" sz="3200" dirty="0"/>
              <a:t>  </a:t>
            </a:r>
            <a:r>
              <a:rPr lang="en-US" sz="3600" dirty="0"/>
              <a:t>WHAT WE ARE TO SEE</a:t>
            </a:r>
            <a:endParaRPr lang="en-US" sz="3400" dirty="0"/>
          </a:p>
        </p:txBody>
      </p:sp>
    </p:spTree>
    <p:extLst>
      <p:ext uri="{BB962C8B-B14F-4D97-AF65-F5344CB8AC3E}">
        <p14:creationId xmlns:p14="http://schemas.microsoft.com/office/powerpoint/2010/main" val="3463096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058400" cy="4953000"/>
          </a:xfrm>
        </p:spPr>
        <p:txBody>
          <a:bodyPr>
            <a:normAutofit/>
          </a:bodyPr>
          <a:lstStyle/>
          <a:p>
            <a:pPr algn="just"/>
            <a:r>
              <a:rPr lang="en-US" sz="3000" b="1" dirty="0">
                <a:latin typeface="Open Sans"/>
              </a:rPr>
              <a:t>3. Jesus is the fulfillment of prophecy</a:t>
            </a:r>
            <a:endParaRPr lang="en-US" sz="3000" dirty="0">
              <a:latin typeface="Open Sans"/>
            </a:endParaRPr>
          </a:p>
          <a:p>
            <a:pPr marL="914400" indent="-393700" algn="just">
              <a:buFont typeface="Arial" panose="020B0604020202020204" pitchFamily="34" charset="0"/>
              <a:buChar char="•"/>
            </a:pPr>
            <a:r>
              <a:rPr lang="en-US" altLang="en-US" sz="2800" dirty="0">
                <a:latin typeface="Open Sans"/>
              </a:rPr>
              <a:t>Jesus’ reference to </a:t>
            </a:r>
            <a:r>
              <a:rPr lang="en-US" altLang="en-US" sz="2800" i="1" dirty="0">
                <a:latin typeface="Open Sans"/>
              </a:rPr>
              <a:t>‘My house’ </a:t>
            </a:r>
            <a:r>
              <a:rPr lang="en-US" altLang="en-US" sz="2800" dirty="0">
                <a:latin typeface="Open Sans"/>
              </a:rPr>
              <a:t>(V.12) is linked to the prophetic statement in Isaiah 56:7.</a:t>
            </a:r>
          </a:p>
          <a:p>
            <a:pPr marL="914400" indent="-393700" algn="just">
              <a:buFont typeface="Arial" panose="020B0604020202020204" pitchFamily="34" charset="0"/>
              <a:buChar char="•"/>
            </a:pPr>
            <a:r>
              <a:rPr lang="en-US" altLang="en-US" sz="2800" dirty="0">
                <a:latin typeface="Open Sans"/>
              </a:rPr>
              <a:t>Jesus’ entry into the Temple (Matt. 21:12) is the fulfillment of the Malachi 3:1 prophecy.</a:t>
            </a:r>
          </a:p>
          <a:p>
            <a:pPr marL="520700" algn="just" defTabSz="904875">
              <a:tabLst>
                <a:tab pos="9825038" algn="l"/>
                <a:tab pos="9883775" algn="l"/>
              </a:tabLst>
            </a:pPr>
            <a:r>
              <a:rPr lang="en-US" sz="4100" dirty="0">
                <a:latin typeface="Open Sans"/>
              </a:rPr>
              <a:t>			</a:t>
            </a:r>
          </a:p>
          <a:p>
            <a:pPr marL="520700">
              <a:defRPr/>
            </a:pPr>
            <a:endParaRPr lang="en-US" altLang="en-US" sz="2800" dirty="0">
              <a:latin typeface="Open Sans"/>
            </a:endParaRPr>
          </a:p>
          <a:p>
            <a:pPr marL="914400" indent="-393700" algn="just">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7223919" cy="838200"/>
          </a:xfrm>
          <a:solidFill>
            <a:srgbClr val="A51E22"/>
          </a:solidFill>
        </p:spPr>
        <p:txBody>
          <a:bodyPr>
            <a:normAutofit/>
          </a:bodyPr>
          <a:lstStyle/>
          <a:p>
            <a:r>
              <a:rPr lang="en-US" sz="3200" dirty="0"/>
              <a:t>  </a:t>
            </a:r>
            <a:r>
              <a:rPr lang="en-US" sz="3600" dirty="0"/>
              <a:t>WHAT WE ARE TO SEE</a:t>
            </a:r>
            <a:endParaRPr lang="en-US" sz="3400" dirty="0"/>
          </a:p>
        </p:txBody>
      </p:sp>
    </p:spTree>
    <p:extLst>
      <p:ext uri="{BB962C8B-B14F-4D97-AF65-F5344CB8AC3E}">
        <p14:creationId xmlns:p14="http://schemas.microsoft.com/office/powerpoint/2010/main" val="457655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058400" cy="4724400"/>
          </a:xfrm>
        </p:spPr>
        <p:txBody>
          <a:bodyPr>
            <a:normAutofit/>
          </a:bodyPr>
          <a:lstStyle/>
          <a:p>
            <a:pPr algn="just"/>
            <a:r>
              <a:rPr lang="en-US" sz="3200" b="1" dirty="0">
                <a:latin typeface="Open Sans"/>
              </a:rPr>
              <a:t>4. Jesus is worthy of praise</a:t>
            </a:r>
            <a:endParaRPr lang="en-US" sz="3200" dirty="0">
              <a:latin typeface="Open Sans"/>
            </a:endParaRPr>
          </a:p>
          <a:p>
            <a:pPr marL="914400" indent="-393700" algn="just">
              <a:buFont typeface="Arial" panose="020B0604020202020204" pitchFamily="34" charset="0"/>
              <a:buChar char="•"/>
            </a:pPr>
            <a:r>
              <a:rPr lang="en-US" sz="2800" dirty="0">
                <a:solidFill>
                  <a:schemeClr val="tx1"/>
                </a:solidFill>
                <a:latin typeface="Open Sans"/>
              </a:rPr>
              <a:t>The owner of the donkey deferred to Jesus.</a:t>
            </a:r>
          </a:p>
          <a:p>
            <a:pPr marL="914400" indent="-393700" algn="just">
              <a:buFont typeface="Arial" panose="020B0604020202020204" pitchFamily="34" charset="0"/>
              <a:buChar char="•"/>
            </a:pPr>
            <a:r>
              <a:rPr lang="en-US" sz="2800" dirty="0">
                <a:solidFill>
                  <a:schemeClr val="tx1"/>
                </a:solidFill>
                <a:latin typeface="Open Sans"/>
              </a:rPr>
              <a:t>The unbroken colt yielded to Jesus.</a:t>
            </a:r>
          </a:p>
          <a:p>
            <a:pPr marL="914400" indent="-393700" algn="just">
              <a:buFont typeface="Arial" panose="020B0604020202020204" pitchFamily="34" charset="0"/>
              <a:buChar char="•"/>
            </a:pPr>
            <a:r>
              <a:rPr lang="en-US" sz="2800" dirty="0">
                <a:solidFill>
                  <a:schemeClr val="tx1"/>
                </a:solidFill>
                <a:latin typeface="Open Sans"/>
              </a:rPr>
              <a:t>The money changers took orders from Jesus.</a:t>
            </a:r>
            <a:endParaRPr lang="en-US" sz="2800" dirty="0">
              <a:latin typeface="Open Sans"/>
            </a:endParaRPr>
          </a:p>
          <a:p>
            <a:pPr marL="914400" indent="-393700" algn="just">
              <a:buFont typeface="Arial" panose="020B0604020202020204" pitchFamily="34" charset="0"/>
              <a:buChar char="•"/>
            </a:pPr>
            <a:r>
              <a:rPr lang="en-US" sz="2800" dirty="0">
                <a:solidFill>
                  <a:schemeClr val="tx1"/>
                </a:solidFill>
                <a:latin typeface="Open Sans"/>
              </a:rPr>
              <a:t>Temple officials tried but could not intimidate/stop Jesus</a:t>
            </a:r>
            <a:endParaRPr lang="en-US" sz="2800" dirty="0">
              <a:latin typeface="Open Sans"/>
            </a:endParaRPr>
          </a:p>
          <a:p>
            <a:pPr marL="914400" indent="-393700" algn="just">
              <a:buFont typeface="Arial" panose="020B0604020202020204" pitchFamily="34" charset="0"/>
              <a:buChar char="•"/>
            </a:pPr>
            <a:r>
              <a:rPr lang="en-US" sz="2800" dirty="0">
                <a:solidFill>
                  <a:schemeClr val="tx1"/>
                </a:solidFill>
                <a:latin typeface="Open Sans"/>
              </a:rPr>
              <a:t>The crowds praised Jesus (over the protests of the Pharisees) and threw down their cloaks before Him</a:t>
            </a:r>
            <a:r>
              <a:rPr lang="en-US" sz="3000" dirty="0">
                <a:solidFill>
                  <a:schemeClr val="tx1"/>
                </a:solidFill>
                <a:latin typeface="Open Sans"/>
              </a:rPr>
              <a:t>.</a:t>
            </a:r>
            <a:endParaRPr lang="en-US" sz="3000" i="1" dirty="0">
              <a:latin typeface="Corbel" panose="020B0503020204020204" pitchFamily="34" charset="0"/>
            </a:endParaRPr>
          </a:p>
          <a:p>
            <a:pPr marL="914400" indent="-393700" algn="just">
              <a:buFont typeface="Arial" panose="020B0604020202020204" pitchFamily="34" charset="0"/>
              <a:buChar char="•"/>
            </a:pPr>
            <a:r>
              <a:rPr lang="en-US" sz="3000" dirty="0">
                <a:latin typeface="Corbel" panose="020B0503020204020204" pitchFamily="34" charset="0"/>
              </a:rPr>
              <a:t>Children praised Jesus.</a:t>
            </a:r>
            <a:r>
              <a:rPr lang="en-US" sz="3000" i="1" dirty="0">
                <a:latin typeface="Corbel" panose="020B0503020204020204" pitchFamily="34" charset="0"/>
              </a:rPr>
              <a:t> </a:t>
            </a:r>
            <a:r>
              <a:rPr lang="en-US" sz="4100" dirty="0">
                <a:latin typeface="Open Sans"/>
              </a:rPr>
              <a:t>			</a:t>
            </a:r>
          </a:p>
          <a:p>
            <a:pPr marL="520700">
              <a:defRPr/>
            </a:pPr>
            <a:endParaRPr lang="en-US" altLang="en-US" sz="2800" dirty="0">
              <a:latin typeface="Open Sans"/>
            </a:endParaRPr>
          </a:p>
          <a:p>
            <a:pPr marL="520700" algn="just"/>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7223919" cy="838200"/>
          </a:xfrm>
          <a:solidFill>
            <a:srgbClr val="A51E22"/>
          </a:solidFill>
        </p:spPr>
        <p:txBody>
          <a:bodyPr>
            <a:normAutofit/>
          </a:bodyPr>
          <a:lstStyle/>
          <a:p>
            <a:r>
              <a:rPr lang="en-US" sz="3200" dirty="0"/>
              <a:t>  </a:t>
            </a:r>
            <a:r>
              <a:rPr lang="en-US" sz="3600" dirty="0"/>
              <a:t>WHAT WE ARE TO SEE</a:t>
            </a:r>
            <a:endParaRPr lang="en-US" sz="3400" dirty="0"/>
          </a:p>
        </p:txBody>
      </p:sp>
    </p:spTree>
    <p:extLst>
      <p:ext uri="{BB962C8B-B14F-4D97-AF65-F5344CB8AC3E}">
        <p14:creationId xmlns:p14="http://schemas.microsoft.com/office/powerpoint/2010/main" val="2178395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par>
                          <p:cTn id="24" fill="hold">
                            <p:stCondLst>
                              <p:cond delay="12500"/>
                            </p:stCondLst>
                            <p:childTnLst>
                              <p:par>
                                <p:cTn id="25" presetID="10" presetClass="entr" presetSubtype="0" fill="hold" nodeType="afterEffect">
                                  <p:stCondLst>
                                    <p:cond delay="200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par>
                          <p:cTn id="28" fill="hold">
                            <p:stCondLst>
                              <p:cond delay="15000"/>
                            </p:stCondLst>
                            <p:childTnLst>
                              <p:par>
                                <p:cTn id="29" presetID="10" presetClass="entr" presetSubtype="0" fill="hold" nodeType="afterEffect">
                                  <p:stCondLst>
                                    <p:cond delay="2000"/>
                                  </p:stCondLst>
                                  <p:childTnLst>
                                    <p:set>
                                      <p:cBhvr>
                                        <p:cTn id="30" dur="1" fill="hold">
                                          <p:stCondLst>
                                            <p:cond delay="0"/>
                                          </p:stCondLst>
                                        </p:cTn>
                                        <p:tgtEl>
                                          <p:spTgt spid="2">
                                            <p:txEl>
                                              <p:pRg st="6" end="6"/>
                                            </p:txEl>
                                          </p:spTgt>
                                        </p:tgtEl>
                                        <p:attrNameLst>
                                          <p:attrName>style.visibility</p:attrName>
                                        </p:attrNameLst>
                                      </p:cBhvr>
                                      <p:to>
                                        <p:strVal val="visible"/>
                                      </p:to>
                                    </p:set>
                                    <p:animEffect transition="in" filter="fade">
                                      <p:cBhvr>
                                        <p:cTn id="31"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058400" cy="5486400"/>
          </a:xfrm>
        </p:spPr>
        <p:txBody>
          <a:bodyPr>
            <a:normAutofit/>
          </a:bodyPr>
          <a:lstStyle/>
          <a:p>
            <a:pPr algn="just"/>
            <a:r>
              <a:rPr lang="en-US" sz="3200" b="1" dirty="0">
                <a:latin typeface="Open Sans"/>
              </a:rPr>
              <a:t>5. Jesus makes us worthy </a:t>
            </a:r>
            <a:endParaRPr lang="en-US" sz="3200" dirty="0">
              <a:latin typeface="Open Sans"/>
            </a:endParaRPr>
          </a:p>
          <a:p>
            <a:pPr marL="914400" indent="-393700" algn="just">
              <a:buFont typeface="Arial" panose="020B0604020202020204" pitchFamily="34" charset="0"/>
              <a:buChar char="•"/>
            </a:pPr>
            <a:r>
              <a:rPr lang="en-US" sz="2800" dirty="0">
                <a:latin typeface="Open Sans"/>
              </a:rPr>
              <a:t>Jesus healed and made the ‘unworthy’ physically clean.</a:t>
            </a:r>
          </a:p>
          <a:p>
            <a:pPr marL="914400" indent="-393700" algn="just">
              <a:buFont typeface="Arial" panose="020B0604020202020204" pitchFamily="34" charset="0"/>
              <a:buChar char="•"/>
            </a:pPr>
            <a:r>
              <a:rPr lang="en-US" sz="2800" i="1" dirty="0">
                <a:solidFill>
                  <a:schemeClr val="tx1"/>
                </a:solidFill>
                <a:latin typeface="Open Sans"/>
              </a:rPr>
              <a:t>“…The blind and the crippled came to Him in the Temple, and He healed them.  The chief priests and the teachers of the Law became angry when they saw the wonderful things He was doing…” </a:t>
            </a:r>
            <a:r>
              <a:rPr lang="en-US" sz="2800" dirty="0">
                <a:solidFill>
                  <a:schemeClr val="tx1"/>
                </a:solidFill>
                <a:latin typeface="Open Sans"/>
              </a:rPr>
              <a:t>(Matthew 21:13-15) </a:t>
            </a:r>
          </a:p>
          <a:p>
            <a:pPr marL="914400" indent="-393700" algn="just">
              <a:buFont typeface="Arial" panose="020B0604020202020204" pitchFamily="34" charset="0"/>
              <a:buChar char="•"/>
            </a:pPr>
            <a:r>
              <a:rPr lang="en-US" sz="2800" i="1" dirty="0">
                <a:latin typeface="Open Sans"/>
              </a:rPr>
              <a:t>“…The days are coming,” declares the </a:t>
            </a:r>
            <a:r>
              <a:rPr lang="en-US" sz="2800" i="1" cap="small" dirty="0">
                <a:latin typeface="Open Sans"/>
              </a:rPr>
              <a:t>Lord</a:t>
            </a:r>
            <a:r>
              <a:rPr lang="en-US" sz="2800" i="1" dirty="0">
                <a:latin typeface="Open Sans"/>
              </a:rPr>
              <a:t>, “when I will make a new covenant with the people of Israel…I will forgive their wickedness and will remember their sins no more.”  </a:t>
            </a:r>
            <a:r>
              <a:rPr lang="en-US" sz="2800" dirty="0">
                <a:latin typeface="Open Sans"/>
              </a:rPr>
              <a:t>(Jeremiah  31:31-34)</a:t>
            </a:r>
          </a:p>
          <a:p>
            <a:pPr marL="914400" indent="-393700" algn="just">
              <a:buFont typeface="Arial" panose="020B0604020202020204" pitchFamily="34" charset="0"/>
              <a:buChar char="•"/>
            </a:pPr>
            <a:endParaRPr lang="en-US" sz="2800" dirty="0">
              <a:solidFill>
                <a:schemeClr val="tx1"/>
              </a:solidFill>
              <a:latin typeface="Open Sans"/>
            </a:endParaRPr>
          </a:p>
          <a:p>
            <a:pPr marL="520700" algn="just"/>
            <a:endParaRPr lang="en-US" sz="2800" dirty="0">
              <a:latin typeface="Open Sans"/>
            </a:endParaRPr>
          </a:p>
          <a:p>
            <a:pPr marL="520700">
              <a:defRPr/>
            </a:pPr>
            <a:endParaRPr lang="en-US" altLang="en-US" sz="2800" dirty="0">
              <a:latin typeface="Open Sans"/>
            </a:endParaRPr>
          </a:p>
          <a:p>
            <a:pPr marL="520700" algn="just"/>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7223919" cy="838200"/>
          </a:xfrm>
          <a:solidFill>
            <a:srgbClr val="A51E22"/>
          </a:solidFill>
        </p:spPr>
        <p:txBody>
          <a:bodyPr>
            <a:normAutofit/>
          </a:bodyPr>
          <a:lstStyle/>
          <a:p>
            <a:r>
              <a:rPr lang="en-US" sz="3200" dirty="0"/>
              <a:t>  </a:t>
            </a:r>
            <a:r>
              <a:rPr lang="en-US" sz="3600" dirty="0"/>
              <a:t>WHAT WE ARE TO SEE</a:t>
            </a:r>
            <a:endParaRPr lang="en-US" sz="3400" dirty="0"/>
          </a:p>
        </p:txBody>
      </p:sp>
    </p:spTree>
    <p:extLst>
      <p:ext uri="{BB962C8B-B14F-4D97-AF65-F5344CB8AC3E}">
        <p14:creationId xmlns:p14="http://schemas.microsoft.com/office/powerpoint/2010/main" val="2668765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058400" cy="4724400"/>
          </a:xfrm>
        </p:spPr>
        <p:txBody>
          <a:bodyPr>
            <a:normAutofit/>
          </a:bodyPr>
          <a:lstStyle/>
          <a:p>
            <a:pPr>
              <a:defRPr/>
            </a:pPr>
            <a:r>
              <a:rPr lang="en-US" sz="3200" b="1" dirty="0">
                <a:latin typeface="Open Sans"/>
              </a:rPr>
              <a:t>Our future</a:t>
            </a:r>
          </a:p>
          <a:p>
            <a:pPr marL="401638" algn="just">
              <a:defRPr/>
            </a:pPr>
            <a:r>
              <a:rPr lang="en-US" sz="2800" i="1" dirty="0">
                <a:latin typeface="Open Sans"/>
              </a:rPr>
              <a:t>“After this I looked, and there was an enormous crowd—no one could count all the people! They were from every race, tribe, nation, and language, and they stood in front of the throne and of the Lamb, dressed in white robes and holding </a:t>
            </a:r>
            <a:r>
              <a:rPr lang="en-US" sz="2800" b="1" i="1" dirty="0">
                <a:latin typeface="Open Sans"/>
              </a:rPr>
              <a:t>palm branches </a:t>
            </a:r>
            <a:r>
              <a:rPr lang="en-US" sz="2800" i="1" dirty="0">
                <a:latin typeface="Open Sans"/>
              </a:rPr>
              <a:t>in their hands.”  </a:t>
            </a:r>
            <a:r>
              <a:rPr lang="en-US" sz="2800" dirty="0">
                <a:latin typeface="Open Sans"/>
              </a:rPr>
              <a:t>(Revelation 7:9)</a:t>
            </a:r>
          </a:p>
          <a:p>
            <a:pPr marL="914400" indent="-393700" algn="just">
              <a:buFont typeface="Arial" panose="020B0604020202020204" pitchFamily="34" charset="0"/>
              <a:buChar char="•"/>
            </a:pPr>
            <a:endParaRPr lang="en-US" sz="2800" dirty="0">
              <a:solidFill>
                <a:schemeClr val="tx1"/>
              </a:solidFill>
              <a:latin typeface="Open Sans"/>
            </a:endParaRPr>
          </a:p>
          <a:p>
            <a:pPr marL="520700" algn="just"/>
            <a:r>
              <a:rPr lang="en-US" sz="2800" dirty="0">
                <a:latin typeface="Open Sans"/>
              </a:rPr>
              <a:t>		</a:t>
            </a:r>
          </a:p>
          <a:p>
            <a:pPr marL="520700">
              <a:defRPr/>
            </a:pPr>
            <a:endParaRPr lang="en-US" altLang="en-US" sz="2800" dirty="0">
              <a:latin typeface="Open Sans"/>
            </a:endParaRPr>
          </a:p>
          <a:p>
            <a:pPr marL="520700" algn="just"/>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7223919" cy="838200"/>
          </a:xfrm>
          <a:solidFill>
            <a:srgbClr val="A51E22"/>
          </a:solidFill>
        </p:spPr>
        <p:txBody>
          <a:bodyPr>
            <a:normAutofit/>
          </a:bodyPr>
          <a:lstStyle/>
          <a:p>
            <a:r>
              <a:rPr lang="en-US" sz="3200" dirty="0"/>
              <a:t>  </a:t>
            </a:r>
            <a:r>
              <a:rPr lang="en-US" sz="3600" dirty="0"/>
              <a:t>WHAT WE ARE TO SEE</a:t>
            </a:r>
            <a:endParaRPr lang="en-US" sz="3400" dirty="0"/>
          </a:p>
        </p:txBody>
      </p:sp>
    </p:spTree>
    <p:extLst>
      <p:ext uri="{BB962C8B-B14F-4D97-AF65-F5344CB8AC3E}">
        <p14:creationId xmlns:p14="http://schemas.microsoft.com/office/powerpoint/2010/main" val="3496982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7">
            <a:extLst>
              <a:ext uri="{FF2B5EF4-FFF2-40B4-BE49-F238E27FC236}">
                <a16:creationId xmlns:a16="http://schemas.microsoft.com/office/drawing/2014/main" id="{025B7FB9-8DFB-4B07-8F56-1B911BA53459}"/>
              </a:ext>
            </a:extLst>
          </p:cNvPr>
          <p:cNvGrpSpPr>
            <a:grpSpLocks/>
          </p:cNvGrpSpPr>
          <p:nvPr/>
        </p:nvGrpSpPr>
        <p:grpSpPr bwMode="auto">
          <a:xfrm>
            <a:off x="1905000" y="1828800"/>
            <a:ext cx="8290719" cy="3257550"/>
            <a:chOff x="105384600" y="106685442"/>
            <a:chExt cx="4475391" cy="2114550"/>
          </a:xfrm>
        </p:grpSpPr>
        <p:sp>
          <p:nvSpPr>
            <p:cNvPr id="5" name="Text Box 8">
              <a:extLst>
                <a:ext uri="{FF2B5EF4-FFF2-40B4-BE49-F238E27FC236}">
                  <a16:creationId xmlns:a16="http://schemas.microsoft.com/office/drawing/2014/main" id="{AED3B24E-A5A4-4EFB-8268-BBAB12A91D60}"/>
                </a:ext>
              </a:extLst>
            </p:cNvPr>
            <p:cNvSpPr txBox="1">
              <a:spLocks noChangeArrowheads="1"/>
            </p:cNvSpPr>
            <p:nvPr/>
          </p:nvSpPr>
          <p:spPr bwMode="auto">
            <a:xfrm rot="-1771279">
              <a:off x="106588314" y="107870909"/>
              <a:ext cx="894994" cy="775362"/>
            </a:xfrm>
            <a:prstGeom prst="rect">
              <a:avLst/>
            </a:prstGeom>
            <a:solidFill>
              <a:srgbClr val="FFFFFF"/>
            </a:solidFill>
            <a:ln>
              <a:noFill/>
            </a:ln>
            <a:extLst>
              <a:ext uri="{91240B29-F687-4F45-9708-019B960494DF}">
                <a14:hiddenLine xmlns:a14="http://schemas.microsoft.com/office/drawing/2010/main" w="19050" algn="in">
                  <a:solidFill>
                    <a:srgbClr val="000000"/>
                  </a:solidFill>
                  <a:miter lim="800000"/>
                  <a:headEnd/>
                  <a:tailEnd/>
                </a14:hiddenLine>
              </a:ext>
            </a:extLst>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6000" i="1" dirty="0">
                  <a:solidFill>
                    <a:srgbClr val="000000"/>
                  </a:solidFill>
                  <a:latin typeface="Forte" panose="03060902040502070203" pitchFamily="66" charset="0"/>
                </a:rPr>
                <a:t>of</a:t>
              </a:r>
              <a:endParaRPr lang="en-US" altLang="en-US" sz="3600" dirty="0"/>
            </a:p>
          </p:txBody>
        </p:sp>
        <p:sp>
          <p:nvSpPr>
            <p:cNvPr id="6" name="Text Box 9">
              <a:extLst>
                <a:ext uri="{FF2B5EF4-FFF2-40B4-BE49-F238E27FC236}">
                  <a16:creationId xmlns:a16="http://schemas.microsoft.com/office/drawing/2014/main" id="{C66CE9FC-9EB4-47BB-8AF9-94A33A360BB9}"/>
                </a:ext>
              </a:extLst>
            </p:cNvPr>
            <p:cNvSpPr txBox="1">
              <a:spLocks noChangeArrowheads="1"/>
            </p:cNvSpPr>
            <p:nvPr/>
          </p:nvSpPr>
          <p:spPr bwMode="auto">
            <a:xfrm>
              <a:off x="106545291" y="106708575"/>
              <a:ext cx="3314700" cy="1005567"/>
            </a:xfrm>
            <a:prstGeom prst="rect">
              <a:avLst/>
            </a:prstGeom>
            <a:solidFill>
              <a:srgbClr val="FFFFFF"/>
            </a:solidFill>
            <a:ln w="19050" algn="in">
              <a:solidFill>
                <a:srgbClr val="000000"/>
              </a:solidFill>
              <a:miter lim="800000"/>
              <a:headEnd/>
              <a:tailEnd/>
            </a:ln>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00" i="1" dirty="0">
                <a:latin typeface="Arial Black" panose="020B0A04020102020204" pitchFamily="34" charset="0"/>
              </a:endParaRPr>
            </a:p>
            <a:p>
              <a:pPr eaLnBrk="1" hangingPunct="1"/>
              <a:endParaRPr lang="en-US" altLang="en-US" sz="200" i="1" dirty="0">
                <a:latin typeface="Arial Black" panose="020B0A04020102020204" pitchFamily="34" charset="0"/>
              </a:endParaRPr>
            </a:p>
            <a:p>
              <a:pPr eaLnBrk="1" hangingPunct="1"/>
              <a:r>
                <a:rPr lang="en-US" altLang="en-US" sz="200" i="1" dirty="0">
                  <a:latin typeface="Arial Black" panose="020B0A04020102020204" pitchFamily="34" charset="0"/>
                </a:rPr>
                <a:t>                                  </a:t>
              </a:r>
            </a:p>
            <a:p>
              <a:pPr eaLnBrk="1" hangingPunct="1"/>
              <a:endParaRPr lang="en-US" altLang="en-US" sz="200" i="1" dirty="0">
                <a:latin typeface="Arial Black" panose="020B0A04020102020204" pitchFamily="34" charset="0"/>
              </a:endParaRPr>
            </a:p>
            <a:p>
              <a:pPr eaLnBrk="1" hangingPunct="1"/>
              <a:endParaRPr lang="en-US" altLang="en-US" sz="200" i="1" dirty="0">
                <a:latin typeface="Arial Black" panose="020B0A04020102020204" pitchFamily="34" charset="0"/>
              </a:endParaRPr>
            </a:p>
            <a:p>
              <a:pPr algn="ctr" eaLnBrk="1" hangingPunct="1"/>
              <a:r>
                <a:rPr lang="en-US" altLang="en-US" sz="8000" i="1" dirty="0">
                  <a:latin typeface="Arial Black" panose="020B0A04020102020204" pitchFamily="34" charset="0"/>
                </a:rPr>
                <a:t>Story</a:t>
              </a:r>
              <a:endParaRPr lang="en-US" altLang="en-US" sz="6600" i="1" dirty="0"/>
            </a:p>
          </p:txBody>
        </p:sp>
        <p:sp>
          <p:nvSpPr>
            <p:cNvPr id="7" name="Text Box 10">
              <a:extLst>
                <a:ext uri="{FF2B5EF4-FFF2-40B4-BE49-F238E27FC236}">
                  <a16:creationId xmlns:a16="http://schemas.microsoft.com/office/drawing/2014/main" id="{3F5A1A03-9359-4877-BD01-4F0CD1AF8885}"/>
                </a:ext>
              </a:extLst>
            </p:cNvPr>
            <p:cNvSpPr txBox="1">
              <a:spLocks noChangeArrowheads="1"/>
            </p:cNvSpPr>
            <p:nvPr/>
          </p:nvSpPr>
          <p:spPr bwMode="auto">
            <a:xfrm rot="-5400000">
              <a:off x="104935566" y="107171217"/>
              <a:ext cx="2114550" cy="1143000"/>
            </a:xfrm>
            <a:prstGeom prst="rect">
              <a:avLst/>
            </a:prstGeom>
            <a:solidFill>
              <a:srgbClr val="000000"/>
            </a:solidFill>
            <a:ln>
              <a:noFill/>
            </a:ln>
            <a:extLst>
              <a:ext uri="{91240B29-F687-4F45-9708-019B960494DF}">
                <a14:hiddenLine xmlns:a14="http://schemas.microsoft.com/office/drawing/2010/main" w="9525" algn="in">
                  <a:solidFill>
                    <a:srgbClr val="000000"/>
                  </a:solidFill>
                  <a:miter lim="800000"/>
                  <a:headEnd/>
                  <a:tailEnd/>
                </a14:hiddenLine>
              </a:ext>
            </a:extLst>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00" dirty="0">
                  <a:solidFill>
                    <a:srgbClr val="FFFFFF"/>
                  </a:solidFill>
                  <a:latin typeface="Arial Black" panose="020B0A04020102020204" pitchFamily="34" charset="0"/>
                </a:rPr>
                <a:t>   </a:t>
              </a: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r>
                <a:rPr lang="en-US" altLang="en-US" sz="200" dirty="0">
                  <a:solidFill>
                    <a:srgbClr val="FFFFFF"/>
                  </a:solidFill>
                  <a:latin typeface="Arial Black" panose="020B0A04020102020204" pitchFamily="34" charset="0"/>
                </a:rPr>
                <a:t>        </a:t>
              </a: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r>
                <a:rPr lang="en-US" altLang="en-US" sz="7200" dirty="0">
                  <a:solidFill>
                    <a:srgbClr val="FFFFFF"/>
                  </a:solidFill>
                  <a:latin typeface="Arial Black" panose="020B0A04020102020204" pitchFamily="34" charset="0"/>
                </a:rPr>
                <a:t>THE</a:t>
              </a:r>
              <a:endParaRPr lang="en-US" altLang="en-US" sz="2800" dirty="0"/>
            </a:p>
          </p:txBody>
        </p:sp>
        <p:sp>
          <p:nvSpPr>
            <p:cNvPr id="8" name="Text Box 11">
              <a:extLst>
                <a:ext uri="{FF2B5EF4-FFF2-40B4-BE49-F238E27FC236}">
                  <a16:creationId xmlns:a16="http://schemas.microsoft.com/office/drawing/2014/main" id="{8DB2A103-1468-429F-B010-0F744D6A8316}"/>
                </a:ext>
              </a:extLst>
            </p:cNvPr>
            <p:cNvSpPr txBox="1">
              <a:spLocks noChangeArrowheads="1"/>
            </p:cNvSpPr>
            <p:nvPr/>
          </p:nvSpPr>
          <p:spPr bwMode="auto">
            <a:xfrm>
              <a:off x="107451525" y="107714142"/>
              <a:ext cx="2400300" cy="1085850"/>
            </a:xfrm>
            <a:prstGeom prst="rect">
              <a:avLst/>
            </a:prstGeom>
            <a:solidFill>
              <a:srgbClr val="000000"/>
            </a:solidFill>
            <a:ln w="19050" algn="in">
              <a:solidFill>
                <a:srgbClr val="000000"/>
              </a:solidFill>
              <a:miter lim="800000"/>
              <a:headEnd/>
              <a:tailEnd/>
            </a:ln>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r>
                <a:rPr lang="en-US" altLang="en-US" sz="200" dirty="0">
                  <a:solidFill>
                    <a:srgbClr val="FFFFFF"/>
                  </a:solidFill>
                  <a:latin typeface="Arial Black" panose="020B0A04020102020204" pitchFamily="34" charset="0"/>
                </a:rPr>
                <a:t>              </a:t>
              </a:r>
            </a:p>
            <a:p>
              <a:pPr eaLnBrk="1" hangingPunct="1"/>
              <a:endParaRPr lang="en-US" altLang="en-US" sz="200" dirty="0">
                <a:solidFill>
                  <a:srgbClr val="FFFFFF"/>
                </a:solidFill>
                <a:latin typeface="Arial Black" panose="020B0A04020102020204" pitchFamily="34" charset="0"/>
              </a:endParaRPr>
            </a:p>
            <a:p>
              <a:pPr eaLnBrk="1" hangingPunct="1"/>
              <a:r>
                <a:rPr lang="en-US" altLang="en-US" sz="200" dirty="0">
                  <a:solidFill>
                    <a:srgbClr val="FFFFFF"/>
                  </a:solidFill>
                  <a:latin typeface="Arial Black" panose="020B0A04020102020204" pitchFamily="34" charset="0"/>
                </a:rPr>
                <a:t>             </a:t>
              </a: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algn="ctr" eaLnBrk="1" hangingPunct="1"/>
              <a:r>
                <a:rPr lang="en-US" altLang="en-US" sz="6600" dirty="0">
                  <a:solidFill>
                    <a:srgbClr val="FFFFFF"/>
                  </a:solidFill>
                  <a:latin typeface="Arial Black" panose="020B0A04020102020204" pitchFamily="34" charset="0"/>
                </a:rPr>
                <a:t>Jesus</a:t>
              </a:r>
              <a:endParaRPr lang="en-US" altLang="en-US" dirty="0"/>
            </a:p>
          </p:txBody>
        </p:sp>
        <p:sp>
          <p:nvSpPr>
            <p:cNvPr id="9" name="Line 12">
              <a:extLst>
                <a:ext uri="{FF2B5EF4-FFF2-40B4-BE49-F238E27FC236}">
                  <a16:creationId xmlns:a16="http://schemas.microsoft.com/office/drawing/2014/main" id="{A61E2335-F4BF-4124-81F8-0EA02F32FC8F}"/>
                </a:ext>
              </a:extLst>
            </p:cNvPr>
            <p:cNvSpPr>
              <a:spLocks noChangeShapeType="1"/>
            </p:cNvSpPr>
            <p:nvPr/>
          </p:nvSpPr>
          <p:spPr bwMode="auto">
            <a:xfrm>
              <a:off x="105384600" y="108799992"/>
              <a:ext cx="44577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36576" tIns="36576" rIns="36576" bIns="36576"/>
            <a:lstStyle/>
            <a:p>
              <a:endParaRPr lang="en-US"/>
            </a:p>
          </p:txBody>
        </p:sp>
      </p:grpSp>
      <p:sp>
        <p:nvSpPr>
          <p:cNvPr id="10" name="Rectangle 9">
            <a:extLst>
              <a:ext uri="{FF2B5EF4-FFF2-40B4-BE49-F238E27FC236}">
                <a16:creationId xmlns:a16="http://schemas.microsoft.com/office/drawing/2014/main" id="{0B26C840-C6B6-4C75-969B-5B41854E6650}"/>
              </a:ext>
            </a:extLst>
          </p:cNvPr>
          <p:cNvSpPr/>
          <p:nvPr/>
        </p:nvSpPr>
        <p:spPr>
          <a:xfrm>
            <a:off x="1889919" y="1581169"/>
            <a:ext cx="2590800" cy="247631"/>
          </a:xfrm>
          <a:prstGeom prst="rect">
            <a:avLst/>
          </a:prstGeom>
          <a:solidFill>
            <a:srgbClr val="FFFFFF"/>
          </a:solidFill>
          <a:ln w="571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3530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724400"/>
          </a:xfrm>
        </p:spPr>
        <p:txBody>
          <a:bodyPr>
            <a:normAutofit/>
          </a:bodyPr>
          <a:lstStyle/>
          <a:p>
            <a:pPr algn="just"/>
            <a:r>
              <a:rPr lang="en-US" sz="3000" b="1" dirty="0">
                <a:latin typeface="Open Sans"/>
              </a:rPr>
              <a:t> From Matthew 21</a:t>
            </a:r>
            <a:endParaRPr lang="en-US" sz="3000" dirty="0">
              <a:latin typeface="Open Sans"/>
            </a:endParaRPr>
          </a:p>
          <a:p>
            <a:pPr marL="914400" indent="-393700" algn="just">
              <a:buFont typeface="Arial" panose="020B0604020202020204" pitchFamily="34" charset="0"/>
              <a:buChar char="•"/>
            </a:pPr>
            <a:r>
              <a:rPr lang="en-US" sz="2800" i="1" dirty="0">
                <a:latin typeface="Open Sans"/>
              </a:rPr>
              <a:t>“</a:t>
            </a:r>
            <a:r>
              <a:rPr lang="en-US" altLang="en-US" sz="2800" i="1" dirty="0"/>
              <a:t>As they approached Jerusalem and came to </a:t>
            </a:r>
            <a:r>
              <a:rPr lang="en-US" altLang="en-US" sz="2800" i="1" dirty="0" err="1"/>
              <a:t>Bethphage</a:t>
            </a:r>
            <a:r>
              <a:rPr lang="en-US" altLang="en-US" sz="2800" i="1" dirty="0"/>
              <a:t> on the Mount of Olives, Jesus sent two disciples, saying to them, "Go to the village ahead of you, and at once you will find a donkey tied there, with her colt by her. Untie them and bring them to Me. If anyone says anything to you, tell him that the Lord needs them, and he will send them right away.” This took place to fulfill what was spoken through the prophet: </a:t>
            </a:r>
            <a:endParaRPr lang="en-US" sz="2800" i="1" dirty="0">
              <a:solidFill>
                <a:schemeClr val="tx1"/>
              </a:solidFill>
              <a:latin typeface="Open Sans"/>
            </a:endParaRPr>
          </a:p>
          <a:p>
            <a:endParaRPr lang="en-US" sz="2800"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7223919" cy="838200"/>
          </a:xfrm>
          <a:solidFill>
            <a:srgbClr val="A51E22"/>
          </a:solidFill>
        </p:spPr>
        <p:txBody>
          <a:bodyPr>
            <a:normAutofit/>
          </a:bodyPr>
          <a:lstStyle/>
          <a:p>
            <a:r>
              <a:rPr lang="en-US" sz="3200" dirty="0"/>
              <a:t>  </a:t>
            </a:r>
            <a:r>
              <a:rPr lang="en-US" sz="3600" dirty="0"/>
              <a:t>THE TRIUMPHAL ENTRY</a:t>
            </a:r>
            <a:endParaRPr lang="en-US" sz="3400" dirty="0"/>
          </a:p>
        </p:txBody>
      </p:sp>
    </p:spTree>
    <p:extLst>
      <p:ext uri="{BB962C8B-B14F-4D97-AF65-F5344CB8AC3E}">
        <p14:creationId xmlns:p14="http://schemas.microsoft.com/office/powerpoint/2010/main" val="1138714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105400"/>
          </a:xfrm>
        </p:spPr>
        <p:txBody>
          <a:bodyPr>
            <a:normAutofit/>
          </a:bodyPr>
          <a:lstStyle/>
          <a:p>
            <a:pPr algn="just"/>
            <a:r>
              <a:rPr lang="en-US" sz="3000" b="1" dirty="0">
                <a:latin typeface="Open Sans"/>
              </a:rPr>
              <a:t> From Matthew 21</a:t>
            </a:r>
            <a:endParaRPr lang="en-US" sz="3000" dirty="0">
              <a:latin typeface="Open Sans"/>
            </a:endParaRPr>
          </a:p>
          <a:p>
            <a:pPr marL="914400" indent="-393700" algn="just">
              <a:buFont typeface="Arial" panose="020B0604020202020204" pitchFamily="34" charset="0"/>
              <a:buChar char="•"/>
            </a:pPr>
            <a:r>
              <a:rPr lang="en-US" altLang="en-US" sz="2800" i="1" dirty="0"/>
              <a:t>"Say to the Daughter of Zion, ‘See, your king comes to you, gentle and riding on a donkey, on a colt, the foal of a donkey.’ The disciples went and did as Jesus had instructed them. They brought the donkey and the colt, placed their cloaks on them, and Jesus sat on them. A very large crowd spread their cloaks on the road, while others cut branches from the trees and spread them on the road. The crowds that went ahead of Him and those that followed shouted, ‘Hosanna to the Son of David!’" </a:t>
            </a:r>
          </a:p>
          <a:p>
            <a:pPr marL="914400" indent="-393700" algn="just">
              <a:buFont typeface="Arial" panose="020B0604020202020204" pitchFamily="34" charset="0"/>
              <a:buChar char="•"/>
            </a:pPr>
            <a:endParaRPr lang="en-US" sz="2800" dirty="0">
              <a:solidFill>
                <a:schemeClr val="tx1"/>
              </a:solidFill>
              <a:latin typeface="Open Sans"/>
            </a:endParaRPr>
          </a:p>
          <a:p>
            <a:endParaRPr lang="en-US" sz="2800"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7223919" cy="838200"/>
          </a:xfrm>
          <a:solidFill>
            <a:srgbClr val="A51E22"/>
          </a:solidFill>
        </p:spPr>
        <p:txBody>
          <a:bodyPr>
            <a:normAutofit/>
          </a:bodyPr>
          <a:lstStyle/>
          <a:p>
            <a:r>
              <a:rPr lang="en-US" sz="3200" dirty="0"/>
              <a:t>  </a:t>
            </a:r>
            <a:r>
              <a:rPr lang="en-US" sz="3600" dirty="0"/>
              <a:t>THE TRIUMPHAL ENTRY</a:t>
            </a:r>
            <a:endParaRPr lang="en-US" sz="3400" dirty="0"/>
          </a:p>
        </p:txBody>
      </p:sp>
    </p:spTree>
    <p:extLst>
      <p:ext uri="{BB962C8B-B14F-4D97-AF65-F5344CB8AC3E}">
        <p14:creationId xmlns:p14="http://schemas.microsoft.com/office/powerpoint/2010/main" val="3697698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953000"/>
          </a:xfrm>
        </p:spPr>
        <p:txBody>
          <a:bodyPr>
            <a:normAutofit/>
          </a:bodyPr>
          <a:lstStyle/>
          <a:p>
            <a:pPr algn="just"/>
            <a:r>
              <a:rPr lang="en-US" sz="3000" b="1" dirty="0">
                <a:latin typeface="Open Sans"/>
              </a:rPr>
              <a:t> From Matthew 21</a:t>
            </a:r>
            <a:endParaRPr lang="en-US" sz="3000" dirty="0">
              <a:latin typeface="Open Sans"/>
            </a:endParaRPr>
          </a:p>
          <a:p>
            <a:pPr marL="914400" indent="-393700" algn="just">
              <a:buFont typeface="Arial" panose="020B0604020202020204" pitchFamily="34" charset="0"/>
              <a:buChar char="•"/>
            </a:pPr>
            <a:r>
              <a:rPr lang="en-US" altLang="en-US" sz="2800" i="1" dirty="0"/>
              <a:t>“’Blessed is he who comes in the name of the Lord! "Hosanna in the highest!’ When Jesus entered Jerusalem, the whole city was stirred and asked, ‘Who is this?’ The crowds answered, ‘This is Jesus, the prophet from Nazareth in Galilee. The blind and the lame came to Him… and He healed them.’ But when the…priests…saw the wonderful things He did and the children shouting in the temple area, ‘Hosanna to the Son of David,’ they were indignant…”</a:t>
            </a:r>
            <a:endParaRPr lang="en-US" sz="2800" i="1"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7223919" cy="838200"/>
          </a:xfrm>
          <a:solidFill>
            <a:srgbClr val="A51E22"/>
          </a:solidFill>
        </p:spPr>
        <p:txBody>
          <a:bodyPr>
            <a:normAutofit/>
          </a:bodyPr>
          <a:lstStyle/>
          <a:p>
            <a:r>
              <a:rPr lang="en-US" sz="3200" dirty="0"/>
              <a:t>  </a:t>
            </a:r>
            <a:r>
              <a:rPr lang="en-US" sz="3600" dirty="0"/>
              <a:t>THE TRIUMPHAL ENTRY</a:t>
            </a:r>
            <a:endParaRPr lang="en-US" sz="3400" dirty="0"/>
          </a:p>
        </p:txBody>
      </p:sp>
    </p:spTree>
    <p:extLst>
      <p:ext uri="{BB962C8B-B14F-4D97-AF65-F5344CB8AC3E}">
        <p14:creationId xmlns:p14="http://schemas.microsoft.com/office/powerpoint/2010/main" val="3590170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000" b="1" dirty="0">
                <a:latin typeface="Open Sans"/>
              </a:rPr>
              <a:t> From Matthew 21</a:t>
            </a:r>
            <a:endParaRPr lang="en-US" sz="3000" dirty="0">
              <a:latin typeface="Open Sans"/>
            </a:endParaRPr>
          </a:p>
          <a:p>
            <a:pPr marL="914400" indent="-393700" algn="just">
              <a:buFont typeface="Arial" panose="020B0604020202020204" pitchFamily="34" charset="0"/>
              <a:buChar char="•"/>
            </a:pPr>
            <a:r>
              <a:rPr lang="en-US" altLang="en-US" sz="2800" i="1" dirty="0"/>
              <a:t>“’Do you hear what these children are saying?’ they asked... ‘Yes,’ replied Jesus, ‘have you never read, 'From the lips of children and infants you have ordained praise'?"</a:t>
            </a:r>
            <a:endParaRPr lang="en-US" sz="2800" i="1"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7223919" cy="838200"/>
          </a:xfrm>
          <a:solidFill>
            <a:srgbClr val="A51E22"/>
          </a:solidFill>
        </p:spPr>
        <p:txBody>
          <a:bodyPr>
            <a:normAutofit/>
          </a:bodyPr>
          <a:lstStyle/>
          <a:p>
            <a:r>
              <a:rPr lang="en-US" sz="3200" dirty="0"/>
              <a:t>  </a:t>
            </a:r>
            <a:r>
              <a:rPr lang="en-US" sz="3600" dirty="0"/>
              <a:t>THE TRIUMPHAL ENTRY</a:t>
            </a:r>
            <a:endParaRPr lang="en-US" sz="3400" dirty="0"/>
          </a:p>
        </p:txBody>
      </p:sp>
    </p:spTree>
    <p:extLst>
      <p:ext uri="{BB962C8B-B14F-4D97-AF65-F5344CB8AC3E}">
        <p14:creationId xmlns:p14="http://schemas.microsoft.com/office/powerpoint/2010/main" val="738275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000" b="1" dirty="0">
                <a:latin typeface="Open Sans"/>
              </a:rPr>
              <a:t> One of the few stories in all four Gospels</a:t>
            </a:r>
            <a:endParaRPr lang="en-US" sz="3000" dirty="0">
              <a:latin typeface="Open Sans"/>
            </a:endParaRPr>
          </a:p>
          <a:p>
            <a:pPr marL="914400" indent="-393700" algn="just">
              <a:buFont typeface="Arial" panose="020B0604020202020204" pitchFamily="34" charset="0"/>
              <a:buChar char="•"/>
            </a:pPr>
            <a:r>
              <a:rPr lang="en-US" altLang="en-US" sz="2800" kern="0" dirty="0">
                <a:latin typeface="Open Sans"/>
              </a:rPr>
              <a:t>John 12:12-10</a:t>
            </a:r>
          </a:p>
          <a:p>
            <a:pPr marL="914400" indent="-393700" algn="just">
              <a:buFont typeface="Arial" panose="020B0604020202020204" pitchFamily="34" charset="0"/>
              <a:buChar char="•"/>
            </a:pPr>
            <a:r>
              <a:rPr lang="en-US" altLang="en-US" sz="2800" kern="0" dirty="0">
                <a:latin typeface="Open Sans"/>
              </a:rPr>
              <a:t>Matt. 21:1-17</a:t>
            </a:r>
          </a:p>
          <a:p>
            <a:pPr marL="914400" indent="-393700" algn="just">
              <a:buFont typeface="Arial" panose="020B0604020202020204" pitchFamily="34" charset="0"/>
              <a:buChar char="•"/>
            </a:pPr>
            <a:r>
              <a:rPr lang="en-US" altLang="en-US" sz="2800" kern="0" dirty="0">
                <a:latin typeface="Open Sans"/>
              </a:rPr>
              <a:t>Mark 1:1-11</a:t>
            </a:r>
          </a:p>
          <a:p>
            <a:pPr marL="914400" indent="-393700" algn="just">
              <a:buFont typeface="Arial" panose="020B0604020202020204" pitchFamily="34" charset="0"/>
              <a:buChar char="•"/>
            </a:pPr>
            <a:r>
              <a:rPr lang="en-US" altLang="en-US" sz="2800" kern="0" dirty="0">
                <a:latin typeface="Open Sans"/>
              </a:rPr>
              <a:t>Luke 19:29-40</a:t>
            </a:r>
            <a:endParaRPr lang="en-US" sz="2800"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7223919" cy="838200"/>
          </a:xfrm>
          <a:solidFill>
            <a:srgbClr val="A51E22"/>
          </a:solidFill>
        </p:spPr>
        <p:txBody>
          <a:bodyPr>
            <a:normAutofit/>
          </a:bodyPr>
          <a:lstStyle/>
          <a:p>
            <a:r>
              <a:rPr lang="en-US" sz="3200" dirty="0"/>
              <a:t>  </a:t>
            </a:r>
            <a:r>
              <a:rPr lang="en-US" sz="3600" dirty="0"/>
              <a:t>THE TRIUMPHAL ENTRY</a:t>
            </a:r>
            <a:endParaRPr lang="en-US" sz="3400" dirty="0"/>
          </a:p>
        </p:txBody>
      </p:sp>
    </p:spTree>
    <p:extLst>
      <p:ext uri="{BB962C8B-B14F-4D97-AF65-F5344CB8AC3E}">
        <p14:creationId xmlns:p14="http://schemas.microsoft.com/office/powerpoint/2010/main" val="2849293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953000"/>
          </a:xfrm>
        </p:spPr>
        <p:txBody>
          <a:bodyPr>
            <a:normAutofit/>
          </a:bodyPr>
          <a:lstStyle/>
          <a:p>
            <a:pPr algn="just"/>
            <a:r>
              <a:rPr lang="en-US" sz="3000" b="1" dirty="0">
                <a:latin typeface="Open Sans"/>
              </a:rPr>
              <a:t>This event announces the culmination of God’s plan of the ages</a:t>
            </a:r>
            <a:endParaRPr lang="en-US" sz="3000" dirty="0">
              <a:latin typeface="Open Sans"/>
            </a:endParaRPr>
          </a:p>
          <a:p>
            <a:pPr marL="914400" indent="-393700" algn="just">
              <a:buFont typeface="Arial" panose="020B0604020202020204" pitchFamily="34" charset="0"/>
              <a:buChar char="•"/>
            </a:pPr>
            <a:r>
              <a:rPr lang="en-US" sz="2800" i="1" dirty="0">
                <a:latin typeface="Open Sans"/>
              </a:rPr>
              <a:t>“I will send them </a:t>
            </a:r>
            <a:r>
              <a:rPr lang="en-US" sz="2800" b="1" i="1" dirty="0">
                <a:latin typeface="Open Sans"/>
              </a:rPr>
              <a:t>a </a:t>
            </a:r>
            <a:r>
              <a:rPr lang="en-US" sz="2800" b="1" i="1" u="sng" dirty="0">
                <a:latin typeface="Open Sans"/>
              </a:rPr>
              <a:t>prophet</a:t>
            </a:r>
            <a:r>
              <a:rPr lang="en-US" sz="2800" i="1" dirty="0">
                <a:latin typeface="Open Sans"/>
              </a:rPr>
              <a:t>… from among their own people; I  will  tell him  what  to say,  and  he will tell  the  people  everything  I command.” </a:t>
            </a:r>
            <a:r>
              <a:rPr lang="en-US" sz="2800" dirty="0">
                <a:latin typeface="Open Sans"/>
              </a:rPr>
              <a:t>(Deuteronomy 18:18)</a:t>
            </a:r>
          </a:p>
          <a:p>
            <a:pPr marL="914400" indent="-393700" algn="just">
              <a:buFont typeface="Arial" panose="020B0604020202020204" pitchFamily="34" charset="0"/>
              <a:buChar char="•"/>
            </a:pPr>
            <a:r>
              <a:rPr lang="en-US" altLang="en-US" sz="2800" i="1" dirty="0">
                <a:latin typeface="Open Sans"/>
              </a:rPr>
              <a:t>“This </a:t>
            </a:r>
            <a:r>
              <a:rPr lang="en-US" altLang="en-US" sz="2800" b="1" i="1" dirty="0">
                <a:latin typeface="Open Sans"/>
              </a:rPr>
              <a:t>is the </a:t>
            </a:r>
            <a:r>
              <a:rPr lang="en-US" altLang="en-US" sz="2800" b="1" i="1" u="sng" dirty="0">
                <a:latin typeface="Open Sans"/>
              </a:rPr>
              <a:t>prophet</a:t>
            </a:r>
            <a:r>
              <a:rPr lang="en-US" altLang="en-US" sz="2800" b="1" i="1" dirty="0">
                <a:latin typeface="Open Sans"/>
              </a:rPr>
              <a:t> </a:t>
            </a:r>
            <a:r>
              <a:rPr lang="en-US" altLang="en-US" sz="2800" i="1" dirty="0">
                <a:latin typeface="Open Sans"/>
              </a:rPr>
              <a:t>Jesus, from Nazareth in Galilee.”</a:t>
            </a:r>
            <a:r>
              <a:rPr lang="en-US" altLang="en-US" sz="2800" dirty="0">
                <a:latin typeface="Open Sans"/>
              </a:rPr>
              <a:t>					                                (Matthew 21:11)                                                                           </a:t>
            </a: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7223919" cy="838200"/>
          </a:xfrm>
          <a:solidFill>
            <a:srgbClr val="A51E22"/>
          </a:solidFill>
        </p:spPr>
        <p:txBody>
          <a:bodyPr>
            <a:normAutofit/>
          </a:bodyPr>
          <a:lstStyle/>
          <a:p>
            <a:r>
              <a:rPr lang="en-US" sz="3200" dirty="0"/>
              <a:t>  </a:t>
            </a:r>
            <a:r>
              <a:rPr lang="en-US" sz="3600" dirty="0"/>
              <a:t>THE TRIUMPHAL ENTRY</a:t>
            </a:r>
            <a:endParaRPr lang="en-US" sz="3400" dirty="0"/>
          </a:p>
        </p:txBody>
      </p:sp>
    </p:spTree>
    <p:extLst>
      <p:ext uri="{BB962C8B-B14F-4D97-AF65-F5344CB8AC3E}">
        <p14:creationId xmlns:p14="http://schemas.microsoft.com/office/powerpoint/2010/main" val="988854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953000"/>
          </a:xfrm>
        </p:spPr>
        <p:txBody>
          <a:bodyPr>
            <a:normAutofit/>
          </a:bodyPr>
          <a:lstStyle/>
          <a:p>
            <a:pPr algn="just"/>
            <a:r>
              <a:rPr lang="en-US" sz="3000" b="1" dirty="0">
                <a:latin typeface="Open Sans"/>
              </a:rPr>
              <a:t>From Luke 19</a:t>
            </a:r>
            <a:endParaRPr lang="en-US" sz="3000" dirty="0">
              <a:latin typeface="Open Sans"/>
            </a:endParaRPr>
          </a:p>
          <a:p>
            <a:pPr marL="914400" indent="-393700" algn="just">
              <a:buFont typeface="Arial" panose="020B0604020202020204" pitchFamily="34" charset="0"/>
              <a:buChar char="•"/>
            </a:pPr>
            <a:r>
              <a:rPr lang="en-US" sz="2800" i="1" dirty="0">
                <a:latin typeface="Open Sans"/>
              </a:rPr>
              <a:t>“</a:t>
            </a:r>
            <a:r>
              <a:rPr lang="en-US" altLang="en-US" sz="2800" b="1" i="1" baseline="30000" dirty="0">
                <a:latin typeface="Open Sans"/>
              </a:rPr>
              <a:t>41</a:t>
            </a:r>
            <a:r>
              <a:rPr lang="en-US" altLang="en-US" sz="2800" i="1" dirty="0">
                <a:latin typeface="Open Sans"/>
              </a:rPr>
              <a:t>And when he drew near …the city, he wept over it, </a:t>
            </a:r>
            <a:r>
              <a:rPr lang="en-US" altLang="en-US" sz="2800" b="1" i="1" baseline="30000" dirty="0">
                <a:latin typeface="Open Sans"/>
              </a:rPr>
              <a:t>42 </a:t>
            </a:r>
            <a:r>
              <a:rPr lang="en-US" altLang="en-US" sz="2800" i="1" dirty="0">
                <a:latin typeface="Open Sans"/>
              </a:rPr>
              <a:t>saying, “Would that you…had known </a:t>
            </a:r>
            <a:r>
              <a:rPr lang="en-US" altLang="en-US" sz="2800" b="1" i="1" dirty="0">
                <a:solidFill>
                  <a:srgbClr val="C00000"/>
                </a:solidFill>
                <a:latin typeface="Open Sans"/>
              </a:rPr>
              <a:t>on </a:t>
            </a:r>
            <a:r>
              <a:rPr lang="en-US" altLang="en-US" sz="2800" b="1" i="1" u="sng" dirty="0">
                <a:solidFill>
                  <a:srgbClr val="C00000"/>
                </a:solidFill>
                <a:latin typeface="Open Sans"/>
              </a:rPr>
              <a:t>this day</a:t>
            </a:r>
            <a:r>
              <a:rPr lang="en-US" altLang="en-US" sz="2800" b="1" i="1" dirty="0">
                <a:solidFill>
                  <a:srgbClr val="C00000"/>
                </a:solidFill>
                <a:latin typeface="Open Sans"/>
              </a:rPr>
              <a:t> </a:t>
            </a:r>
            <a:r>
              <a:rPr lang="en-US" altLang="en-US" sz="2800" i="1" dirty="0">
                <a:latin typeface="Open Sans"/>
              </a:rPr>
              <a:t>the things that make for peace! …</a:t>
            </a:r>
            <a:r>
              <a:rPr lang="en-US" altLang="en-US" sz="2800" b="1" i="1" baseline="30000" dirty="0">
                <a:latin typeface="Open Sans"/>
              </a:rPr>
              <a:t>43</a:t>
            </a:r>
            <a:r>
              <a:rPr lang="en-US" altLang="en-US" sz="2800" i="1" dirty="0">
                <a:latin typeface="Open Sans"/>
              </a:rPr>
              <a:t>For the days will come…when your enemies will…surround you…And they will not leave one stone upon another in you, because you did not know </a:t>
            </a:r>
            <a:r>
              <a:rPr lang="en-US" altLang="en-US" sz="2800" b="1" i="1" dirty="0">
                <a:solidFill>
                  <a:srgbClr val="C00000"/>
                </a:solidFill>
                <a:latin typeface="Open Sans"/>
              </a:rPr>
              <a:t>the time of your visitation.” </a:t>
            </a:r>
            <a:endParaRPr lang="en-US" altLang="en-US" sz="2800" i="1"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7223919" cy="838200"/>
          </a:xfrm>
          <a:solidFill>
            <a:srgbClr val="A51E22"/>
          </a:solidFill>
        </p:spPr>
        <p:txBody>
          <a:bodyPr>
            <a:normAutofit/>
          </a:bodyPr>
          <a:lstStyle/>
          <a:p>
            <a:r>
              <a:rPr lang="en-US" sz="3200" dirty="0"/>
              <a:t>  </a:t>
            </a:r>
            <a:r>
              <a:rPr lang="en-US" sz="3600" dirty="0"/>
              <a:t>THE TRIUMPHAL ENTRY</a:t>
            </a:r>
            <a:endParaRPr lang="en-US" sz="3400" dirty="0"/>
          </a:p>
        </p:txBody>
      </p:sp>
    </p:spTree>
    <p:extLst>
      <p:ext uri="{BB962C8B-B14F-4D97-AF65-F5344CB8AC3E}">
        <p14:creationId xmlns:p14="http://schemas.microsoft.com/office/powerpoint/2010/main" val="4232942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029200"/>
          </a:xfrm>
        </p:spPr>
        <p:txBody>
          <a:bodyPr>
            <a:normAutofit/>
          </a:bodyPr>
          <a:lstStyle/>
          <a:p>
            <a:pPr algn="just"/>
            <a:r>
              <a:rPr lang="en-US" sz="3000" b="1" dirty="0">
                <a:latin typeface="Open Sans"/>
              </a:rPr>
              <a:t>From Daniel 9</a:t>
            </a:r>
            <a:endParaRPr lang="en-US" sz="3000" dirty="0">
              <a:latin typeface="Open Sans"/>
            </a:endParaRPr>
          </a:p>
          <a:p>
            <a:pPr marL="914400" indent="-393700" algn="just">
              <a:buFont typeface="Arial" panose="020B0604020202020204" pitchFamily="34" charset="0"/>
              <a:buChar char="•"/>
            </a:pPr>
            <a:r>
              <a:rPr lang="en-US" sz="2800" i="1" dirty="0">
                <a:latin typeface="Open Sans"/>
              </a:rPr>
              <a:t>“</a:t>
            </a:r>
            <a:r>
              <a:rPr lang="en-US" altLang="en-US" sz="2800" i="1" baseline="30000" dirty="0">
                <a:latin typeface="Open Sans"/>
              </a:rPr>
              <a:t>25</a:t>
            </a:r>
            <a:r>
              <a:rPr lang="en-US" altLang="en-US" sz="2800" i="1" dirty="0">
                <a:latin typeface="Open Sans"/>
              </a:rPr>
              <a:t>…Know and discern that from the </a:t>
            </a:r>
            <a:r>
              <a:rPr lang="en-US" altLang="en-US" sz="2800" b="1" i="1" dirty="0">
                <a:solidFill>
                  <a:srgbClr val="C00000"/>
                </a:solidFill>
                <a:latin typeface="Open Sans"/>
              </a:rPr>
              <a:t>issuing of a decree </a:t>
            </a:r>
            <a:r>
              <a:rPr lang="en-US" altLang="en-US" sz="2800" i="1" dirty="0">
                <a:latin typeface="Open Sans"/>
              </a:rPr>
              <a:t>to restore and rebuild Jerusalem </a:t>
            </a:r>
            <a:r>
              <a:rPr lang="en-US" altLang="en-US" sz="2800" b="1" i="1" dirty="0">
                <a:solidFill>
                  <a:srgbClr val="C00000"/>
                </a:solidFill>
                <a:latin typeface="Open Sans"/>
              </a:rPr>
              <a:t>until Messiah</a:t>
            </a:r>
            <a:r>
              <a:rPr lang="en-US" altLang="en-US" sz="2800" i="1" dirty="0">
                <a:latin typeface="Open Sans"/>
              </a:rPr>
              <a:t>… there will be </a:t>
            </a:r>
            <a:r>
              <a:rPr lang="en-US" altLang="en-US" sz="2800" b="1" i="1" dirty="0">
                <a:solidFill>
                  <a:srgbClr val="C00000"/>
                </a:solidFill>
                <a:latin typeface="Open Sans"/>
              </a:rPr>
              <a:t>seven weeks </a:t>
            </a:r>
            <a:r>
              <a:rPr lang="en-US" altLang="en-US" sz="2800" i="1" dirty="0">
                <a:latin typeface="Open Sans"/>
              </a:rPr>
              <a:t>and </a:t>
            </a:r>
            <a:r>
              <a:rPr lang="en-US" altLang="en-US" sz="2800" b="1" i="1" dirty="0">
                <a:solidFill>
                  <a:srgbClr val="C00000"/>
                </a:solidFill>
                <a:latin typeface="Open Sans"/>
              </a:rPr>
              <a:t>sixty-two weeks</a:t>
            </a:r>
            <a:r>
              <a:rPr lang="en-US" altLang="en-US" sz="2800" i="1" dirty="0">
                <a:solidFill>
                  <a:srgbClr val="C00000"/>
                </a:solidFill>
                <a:latin typeface="Open Sans"/>
              </a:rPr>
              <a:t>… </a:t>
            </a:r>
            <a:r>
              <a:rPr lang="en-US" altLang="en-US" sz="2800" i="1" baseline="30000" dirty="0">
                <a:latin typeface="Open Sans"/>
              </a:rPr>
              <a:t>26</a:t>
            </a:r>
            <a:r>
              <a:rPr lang="en-US" altLang="en-US" sz="2800" i="1" dirty="0">
                <a:latin typeface="Open Sans"/>
              </a:rPr>
              <a:t>Then …the Messiah will be </a:t>
            </a:r>
            <a:r>
              <a:rPr lang="en-US" altLang="en-US" sz="2800" b="1" i="1" dirty="0">
                <a:solidFill>
                  <a:srgbClr val="C00000"/>
                </a:solidFill>
                <a:latin typeface="Open Sans"/>
              </a:rPr>
              <a:t>cut off</a:t>
            </a:r>
            <a:r>
              <a:rPr lang="en-US" altLang="en-US" sz="2800" i="1" dirty="0">
                <a:latin typeface="Open Sans"/>
              </a:rPr>
              <a:t>…and the people …will </a:t>
            </a:r>
            <a:r>
              <a:rPr lang="en-US" altLang="en-US" sz="2800" b="1" i="1" dirty="0">
                <a:solidFill>
                  <a:srgbClr val="C00000"/>
                </a:solidFill>
                <a:latin typeface="Open Sans"/>
              </a:rPr>
              <a:t>destroy the city </a:t>
            </a:r>
            <a:r>
              <a:rPr lang="en-US" altLang="en-US" sz="2800" i="1" dirty="0">
                <a:latin typeface="Open Sans"/>
              </a:rPr>
              <a:t>and the sanctuary…there will  be </a:t>
            </a:r>
            <a:r>
              <a:rPr lang="en-US" altLang="en-US" sz="2800" b="1" i="1" dirty="0">
                <a:solidFill>
                  <a:srgbClr val="C00000"/>
                </a:solidFill>
                <a:latin typeface="Open Sans"/>
              </a:rPr>
              <a:t>war</a:t>
            </a:r>
            <a:r>
              <a:rPr lang="en-US" altLang="en-US" sz="2800" i="1" dirty="0">
                <a:latin typeface="Open Sans"/>
              </a:rPr>
              <a:t>; desolations are determined.”</a:t>
            </a:r>
            <a:endParaRPr lang="en-US" altLang="en-US" sz="2800" i="1" dirty="0">
              <a:solidFill>
                <a:schemeClr val="bg1"/>
              </a:solidFill>
              <a:latin typeface="Open Sans"/>
            </a:endParaRPr>
          </a:p>
          <a:p>
            <a:pPr marL="914400" indent="-393700" algn="just">
              <a:buFont typeface="Arial" panose="020B0604020202020204" pitchFamily="34" charset="0"/>
              <a:buChar char="•"/>
            </a:pPr>
            <a:r>
              <a:rPr lang="en-US" altLang="en-US" sz="2800" b="1" dirty="0">
                <a:latin typeface="Open Sans"/>
              </a:rPr>
              <a:t>March 14</a:t>
            </a:r>
            <a:r>
              <a:rPr lang="en-US" altLang="en-US" sz="2800" b="1" baseline="30000" dirty="0">
                <a:latin typeface="Open Sans"/>
              </a:rPr>
              <a:t>th</a:t>
            </a:r>
            <a:r>
              <a:rPr lang="en-US" altLang="en-US" sz="2800" b="1" dirty="0">
                <a:latin typeface="Open Sans"/>
              </a:rPr>
              <a:t>, 445 BC</a:t>
            </a:r>
          </a:p>
          <a:p>
            <a:pPr lvl="0"/>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7223919" cy="838200"/>
          </a:xfrm>
          <a:solidFill>
            <a:srgbClr val="A51E22"/>
          </a:solidFill>
        </p:spPr>
        <p:txBody>
          <a:bodyPr>
            <a:normAutofit/>
          </a:bodyPr>
          <a:lstStyle/>
          <a:p>
            <a:r>
              <a:rPr lang="en-US" sz="3200" dirty="0"/>
              <a:t>  </a:t>
            </a:r>
            <a:r>
              <a:rPr lang="en-US" sz="3600" dirty="0"/>
              <a:t>THE TRIUMPHAL ENTRY</a:t>
            </a:r>
            <a:endParaRPr lang="en-US" sz="3400" dirty="0"/>
          </a:p>
        </p:txBody>
      </p:sp>
    </p:spTree>
    <p:extLst>
      <p:ext uri="{BB962C8B-B14F-4D97-AF65-F5344CB8AC3E}">
        <p14:creationId xmlns:p14="http://schemas.microsoft.com/office/powerpoint/2010/main" val="1305871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4064</TotalTime>
  <Words>1271</Words>
  <Application>Microsoft Office PowerPoint</Application>
  <PresentationFormat>Custom</PresentationFormat>
  <Paragraphs>205</Paragraphs>
  <Slides>19</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Arial Black</vt:lpstr>
      <vt:lpstr>Calibri</vt:lpstr>
      <vt:lpstr>Corbel</vt:lpstr>
      <vt:lpstr>Forte</vt:lpstr>
      <vt:lpstr>Open Sans</vt:lpstr>
      <vt:lpstr>Office Theme</vt:lpstr>
      <vt:lpstr>PowerPoint Presentation</vt:lpstr>
      <vt:lpstr>  THE TRIUMPHAL ENTRY</vt:lpstr>
      <vt:lpstr>  THE TRIUMPHAL ENTRY</vt:lpstr>
      <vt:lpstr>  THE TRIUMPHAL ENTRY</vt:lpstr>
      <vt:lpstr>  THE TRIUMPHAL ENTRY</vt:lpstr>
      <vt:lpstr>  THE TRIUMPHAL ENTRY</vt:lpstr>
      <vt:lpstr>  THE TRIUMPHAL ENTRY</vt:lpstr>
      <vt:lpstr>  THE TRIUMPHAL ENTRY</vt:lpstr>
      <vt:lpstr>  THE TRIUMPHAL ENTRY</vt:lpstr>
      <vt:lpstr>  THE TRIUMPHAL ENTRY</vt:lpstr>
      <vt:lpstr>  WHAT WE ARE TO SEE</vt:lpstr>
      <vt:lpstr>  WHAT WE ARE TO SEE</vt:lpstr>
      <vt:lpstr>  WHAT WE ARE TO SEE</vt:lpstr>
      <vt:lpstr>  WHAT WE ARE TO SEE</vt:lpstr>
      <vt:lpstr>  WHAT WE ARE TO SEE</vt:lpstr>
      <vt:lpstr>  WHAT WE ARE TO SEE</vt:lpstr>
      <vt:lpstr>  WHAT WE ARE TO SEE</vt:lpstr>
      <vt:lpstr>  WHAT WE ARE TO SEE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Gary Ray</dc:creator>
  <cp:lastModifiedBy>Joe Kerr</cp:lastModifiedBy>
  <cp:revision>112</cp:revision>
  <dcterms:created xsi:type="dcterms:W3CDTF">2018-10-20T17:04:00Z</dcterms:created>
  <dcterms:modified xsi:type="dcterms:W3CDTF">2018-11-14T17:17:10Z</dcterms:modified>
</cp:coreProperties>
</file>