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274" r:id="rId48"/>
    <p:sldId id="323" r:id="rId49"/>
    <p:sldId id="258" r:id="rId5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Rectangle 7"/>
          <p:cNvSpPr>
            <a:spLocks noChangeArrowheads="1"/>
          </p:cNvSpPr>
          <p:nvPr userDrawn="1"/>
        </p:nvSpPr>
        <p:spPr bwMode="auto">
          <a:xfrm>
            <a:off x="0" y="381000"/>
            <a:ext cx="4632325" cy="787400"/>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3/18/2018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7982744"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7623049"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Preparing to Finish Well</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02406" y="4017963"/>
            <a:ext cx="4583371"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Hebrews 11:35-12:6</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Lord Himself will </a:t>
            </a:r>
            <a:r>
              <a:rPr lang="en-US" sz="2600" b="1" dirty="0">
                <a:latin typeface="Open Sans"/>
                <a:ea typeface="Verdana" panose="020B0604030504040204" pitchFamily="34" charset="0"/>
                <a:cs typeface="Verdana" panose="020B0604030504040204" pitchFamily="34" charset="0"/>
              </a:rPr>
              <a:t>descend from heaven with a shout</a:t>
            </a:r>
            <a:r>
              <a:rPr lang="en-US" sz="2600" dirty="0">
                <a:latin typeface="Open Sans"/>
                <a:ea typeface="Verdana" panose="020B0604030504040204" pitchFamily="34" charset="0"/>
                <a:cs typeface="Verdana" panose="020B0604030504040204" pitchFamily="34" charset="0"/>
              </a:rPr>
              <a:t>, with the voice of the archangel and with the trumpet of God, and the dead in Christ will rise first.” (1 Thess. 4:16)</a:t>
            </a:r>
          </a:p>
        </p:txBody>
      </p:sp>
      <p:sp>
        <p:nvSpPr>
          <p:cNvPr id="5" name="TextBox 12"/>
          <p:cNvSpPr txBox="1"/>
          <p:nvPr/>
        </p:nvSpPr>
        <p:spPr>
          <a:xfrm>
            <a:off x="1207008" y="29718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those who feared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spoke to one another, and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gave attention and heard it, and </a:t>
            </a:r>
            <a:r>
              <a:rPr lang="en-US" sz="2600" b="1" dirty="0">
                <a:latin typeface="Open Sans"/>
                <a:ea typeface="Verdana" panose="020B0604030504040204" pitchFamily="34" charset="0"/>
                <a:cs typeface="Verdana" panose="020B0604030504040204" pitchFamily="34" charset="0"/>
              </a:rPr>
              <a:t>a book of remembrance was written before Him for those who fear 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and who esteem His name. ‘</a:t>
            </a:r>
            <a:r>
              <a:rPr lang="en-US" sz="2600" b="1" dirty="0">
                <a:latin typeface="Open Sans"/>
                <a:ea typeface="Verdana" panose="020B0604030504040204" pitchFamily="34" charset="0"/>
                <a:cs typeface="Verdana" panose="020B0604030504040204" pitchFamily="34" charset="0"/>
              </a:rPr>
              <a:t>They will be Mine</a:t>
            </a:r>
            <a:r>
              <a:rPr lang="en-US" sz="2600" dirty="0">
                <a:latin typeface="Open Sans"/>
                <a:ea typeface="Verdana" panose="020B0604030504040204" pitchFamily="34" charset="0"/>
                <a:cs typeface="Verdana" panose="020B0604030504040204" pitchFamily="34" charset="0"/>
              </a:rPr>
              <a:t>,’ says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of hosts, ‘on the day that I prepare My own possession, and I will spare them as a man spares his own son who serves him.’” (Mal. 3:16-17)</a:t>
            </a:r>
          </a:p>
        </p:txBody>
      </p:sp>
      <p:grpSp>
        <p:nvGrpSpPr>
          <p:cNvPr id="7" name="Group 6"/>
          <p:cNvGrpSpPr/>
          <p:nvPr/>
        </p:nvGrpSpPr>
        <p:grpSpPr>
          <a:xfrm>
            <a:off x="10319" y="381000"/>
            <a:ext cx="11785600" cy="800219"/>
            <a:chOff x="10319" y="381000"/>
            <a:chExt cx="11785600" cy="800219"/>
          </a:xfrm>
        </p:grpSpPr>
        <p:sp>
          <p:nvSpPr>
            <p:cNvPr id="8" name="Rectangle 7"/>
            <p:cNvSpPr/>
            <p:nvPr/>
          </p:nvSpPr>
          <p:spPr>
            <a:xfrm>
              <a:off x="6919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1140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Finishing well doesn’t always mean finishing smoothly. </a:t>
              </a:r>
              <a:r>
                <a:rPr lang="en-US" sz="1400" b="1" dirty="0">
                  <a:solidFill>
                    <a:schemeClr val="bg1"/>
                  </a:solidFill>
                  <a:latin typeface="Open Sans"/>
                  <a:ea typeface="Verdana" panose="020B0604030504040204" pitchFamily="34" charset="0"/>
                  <a:cs typeface="Verdana" panose="020B0604030504040204" pitchFamily="34" charset="0"/>
                </a:rPr>
                <a:t>(Hebrews 11:36-38)</a:t>
              </a:r>
            </a:p>
          </p:txBody>
        </p:sp>
      </p:grpSp>
    </p:spTree>
    <p:extLst>
      <p:ext uri="{BB962C8B-B14F-4D97-AF65-F5344CB8AC3E}">
        <p14:creationId xmlns:p14="http://schemas.microsoft.com/office/powerpoint/2010/main" val="5085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behold, a voice out of the heavens said, ‘</a:t>
            </a:r>
            <a:r>
              <a:rPr lang="en-US" sz="2600" b="1" dirty="0">
                <a:latin typeface="Open Sans"/>
                <a:ea typeface="Verdana" panose="020B0604030504040204" pitchFamily="34" charset="0"/>
                <a:cs typeface="Verdana" panose="020B0604030504040204" pitchFamily="34" charset="0"/>
              </a:rPr>
              <a:t>This is My beloved Son, in whom I am well-pleased</a:t>
            </a:r>
            <a:r>
              <a:rPr lang="en-US" sz="2600" dirty="0">
                <a:latin typeface="Open Sans"/>
                <a:ea typeface="Verdana" panose="020B0604030504040204" pitchFamily="34" charset="0"/>
                <a:cs typeface="Verdana" panose="020B0604030504040204" pitchFamily="34" charset="0"/>
              </a:rPr>
              <a:t>.’” (Matt. 3:17)</a:t>
            </a:r>
          </a:p>
        </p:txBody>
      </p:sp>
      <p:sp>
        <p:nvSpPr>
          <p:cNvPr id="5" name="TextBox 12"/>
          <p:cNvSpPr txBox="1"/>
          <p:nvPr/>
        </p:nvSpPr>
        <p:spPr>
          <a:xfrm>
            <a:off x="1207008" y="2667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a cloud formed, overshadowing them, and a voice came out of the cloud, ‘</a:t>
            </a:r>
            <a:r>
              <a:rPr lang="en-US" sz="2600" b="1" dirty="0">
                <a:latin typeface="Open Sans"/>
                <a:ea typeface="Verdana" panose="020B0604030504040204" pitchFamily="34" charset="0"/>
                <a:cs typeface="Verdana" panose="020B0604030504040204" pitchFamily="34" charset="0"/>
              </a:rPr>
              <a:t>This is My beloved Son, listen to Him</a:t>
            </a:r>
            <a:r>
              <a:rPr lang="en-US" sz="2600" dirty="0">
                <a:latin typeface="Open Sans"/>
                <a:ea typeface="Verdana" panose="020B0604030504040204" pitchFamily="34" charset="0"/>
                <a:cs typeface="Verdana" panose="020B0604030504040204" pitchFamily="34" charset="0"/>
              </a:rPr>
              <a:t>!’” (Mark 9:7)</a:t>
            </a:r>
          </a:p>
        </p:txBody>
      </p:sp>
      <p:sp>
        <p:nvSpPr>
          <p:cNvPr id="7" name="Rectangle 6"/>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spTree>
    <p:extLst>
      <p:ext uri="{BB962C8B-B14F-4D97-AF65-F5344CB8AC3E}">
        <p14:creationId xmlns:p14="http://schemas.microsoft.com/office/powerpoint/2010/main" val="6476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 bestowed on Him the name which is above every name, so that at the name of Jesus </a:t>
            </a:r>
            <a:r>
              <a:rPr lang="en-US" sz="2600" b="1" dirty="0">
                <a:latin typeface="Open Sans"/>
                <a:ea typeface="Verdana" panose="020B0604030504040204" pitchFamily="34" charset="0"/>
                <a:cs typeface="Verdana" panose="020B0604030504040204" pitchFamily="34" charset="0"/>
              </a:rPr>
              <a:t>every knee will bow</a:t>
            </a:r>
            <a:r>
              <a:rPr lang="en-US" sz="2600" cap="small" dirty="0">
                <a:latin typeface="Open Sans"/>
                <a:ea typeface="Verdana" panose="020B0604030504040204" pitchFamily="34" charset="0"/>
                <a:cs typeface="Verdana" panose="020B0604030504040204" pitchFamily="34" charset="0"/>
              </a:rPr>
              <a:t>,</a:t>
            </a:r>
            <a:r>
              <a:rPr lang="en-US" sz="2600" dirty="0">
                <a:latin typeface="Open Sans"/>
                <a:ea typeface="Verdana" panose="020B0604030504040204" pitchFamily="34" charset="0"/>
                <a:cs typeface="Verdana" panose="020B0604030504040204" pitchFamily="34" charset="0"/>
              </a:rPr>
              <a:t> of those who are in heaven and on earth and under the earth, and that </a:t>
            </a:r>
            <a:r>
              <a:rPr lang="en-US" sz="2600" b="1" dirty="0">
                <a:latin typeface="Open Sans"/>
                <a:ea typeface="Verdana" panose="020B0604030504040204" pitchFamily="34" charset="0"/>
                <a:cs typeface="Verdana" panose="020B0604030504040204" pitchFamily="34" charset="0"/>
              </a:rPr>
              <a:t>every tongue will confess that Jesus Christ is Lord</a:t>
            </a:r>
            <a:r>
              <a:rPr lang="en-US" sz="2600" dirty="0">
                <a:latin typeface="Open Sans"/>
                <a:ea typeface="Verdana" panose="020B0604030504040204" pitchFamily="34" charset="0"/>
                <a:cs typeface="Verdana" panose="020B0604030504040204" pitchFamily="34" charset="0"/>
              </a:rPr>
              <a:t>, to the glory of God the Father.” (Phil. 2:9-11)</a:t>
            </a:r>
          </a:p>
        </p:txBody>
      </p:sp>
      <p:sp>
        <p:nvSpPr>
          <p:cNvPr id="5" name="TextBox 12"/>
          <p:cNvSpPr txBox="1"/>
          <p:nvPr/>
        </p:nvSpPr>
        <p:spPr>
          <a:xfrm>
            <a:off x="1207008" y="37338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every created thing which is in heaven and on the earth and under the earth and on the sea</a:t>
            </a:r>
            <a:r>
              <a:rPr lang="en-US" sz="2600" dirty="0">
                <a:latin typeface="Open Sans"/>
                <a:ea typeface="Verdana" panose="020B0604030504040204" pitchFamily="34" charset="0"/>
                <a:cs typeface="Verdana" panose="020B0604030504040204" pitchFamily="34" charset="0"/>
              </a:rPr>
              <a:t>, and all things in them, I heard saying, ‘To Him who sits on the throne, and to the Lamb, be blessing and honor and glory and dominion forever and ever.’…” 	(Rev. 5:13-14)</a:t>
            </a:r>
          </a:p>
        </p:txBody>
      </p:sp>
      <p:grpSp>
        <p:nvGrpSpPr>
          <p:cNvPr id="7" name="Group 6"/>
          <p:cNvGrpSpPr/>
          <p:nvPr/>
        </p:nvGrpSpPr>
        <p:grpSpPr>
          <a:xfrm>
            <a:off x="10319" y="381000"/>
            <a:ext cx="9652000" cy="800219"/>
            <a:chOff x="10319" y="381000"/>
            <a:chExt cx="9652000" cy="800219"/>
          </a:xfrm>
        </p:grpSpPr>
        <p:sp>
          <p:nvSpPr>
            <p:cNvPr id="8" name="Rectangle 7"/>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39912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as it is, they desire a better country, that is, a heavenly one. Therefore </a:t>
            </a:r>
            <a:r>
              <a:rPr lang="en-US" sz="2600" b="1" dirty="0">
                <a:latin typeface="Open Sans"/>
                <a:ea typeface="Verdana" panose="020B0604030504040204" pitchFamily="34" charset="0"/>
                <a:cs typeface="Verdana" panose="020B0604030504040204" pitchFamily="34" charset="0"/>
              </a:rPr>
              <a:t>God is not ashamed to be called their God</a:t>
            </a:r>
            <a:r>
              <a:rPr lang="en-US" sz="2600" dirty="0">
                <a:latin typeface="Open Sans"/>
                <a:ea typeface="Verdana" panose="020B0604030504040204" pitchFamily="34" charset="0"/>
                <a:cs typeface="Verdana" panose="020B0604030504040204" pitchFamily="34" charset="0"/>
              </a:rPr>
              <a:t>; for He has prepared a city for them.” (Heb. 11:16)</a:t>
            </a:r>
          </a:p>
        </p:txBody>
      </p:sp>
      <p:sp>
        <p:nvSpPr>
          <p:cNvPr id="5" name="TextBox 12"/>
          <p:cNvSpPr txBox="1"/>
          <p:nvPr/>
        </p:nvSpPr>
        <p:spPr>
          <a:xfrm>
            <a:off x="1207008" y="29718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“…men of whom </a:t>
            </a:r>
            <a:r>
              <a:rPr lang="en-US" sz="2600" b="1" dirty="0">
                <a:latin typeface="Open Sans"/>
                <a:ea typeface="Verdana" panose="020B0604030504040204" pitchFamily="34" charset="0"/>
                <a:cs typeface="Verdana" panose="020B0604030504040204" pitchFamily="34" charset="0"/>
              </a:rPr>
              <a:t>the world was not worthy</a:t>
            </a:r>
            <a:r>
              <a:rPr lang="en-US" sz="2600" dirty="0">
                <a:latin typeface="Open Sans"/>
                <a:ea typeface="Verdana" panose="020B0604030504040204" pitchFamily="34" charset="0"/>
                <a:cs typeface="Verdana" panose="020B0604030504040204" pitchFamily="34" charset="0"/>
              </a:rPr>
              <a:t>…” (Heb. 11:38)</a:t>
            </a:r>
          </a:p>
        </p:txBody>
      </p:sp>
      <p:grpSp>
        <p:nvGrpSpPr>
          <p:cNvPr id="7" name="Group 6"/>
          <p:cNvGrpSpPr/>
          <p:nvPr/>
        </p:nvGrpSpPr>
        <p:grpSpPr>
          <a:xfrm>
            <a:off x="10319" y="381000"/>
            <a:ext cx="9652000" cy="800219"/>
            <a:chOff x="10319" y="381000"/>
            <a:chExt cx="9652000" cy="800219"/>
          </a:xfrm>
        </p:grpSpPr>
        <p:sp>
          <p:nvSpPr>
            <p:cNvPr id="8" name="Rectangle 7"/>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41178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“Now it came about when he had finished speaking to Saul, that the soul of </a:t>
            </a:r>
            <a:r>
              <a:rPr lang="en-US" sz="2600" b="1" dirty="0">
                <a:latin typeface="Open Sans"/>
                <a:ea typeface="Verdana" panose="020B0604030504040204" pitchFamily="34" charset="0"/>
                <a:cs typeface="Verdana" panose="020B0604030504040204" pitchFamily="34" charset="0"/>
              </a:rPr>
              <a:t>Jonathan was knit to the soul of David</a:t>
            </a:r>
            <a:r>
              <a:rPr lang="en-US" sz="2600" dirty="0">
                <a:latin typeface="Open Sans"/>
                <a:ea typeface="Verdana" panose="020B0604030504040204" pitchFamily="34" charset="0"/>
                <a:cs typeface="Verdana" panose="020B0604030504040204" pitchFamily="34" charset="0"/>
              </a:rPr>
              <a:t>, and Jonathan loved him as himself.” (1 Sam. 18:1)</a:t>
            </a:r>
          </a:p>
        </p:txBody>
      </p:sp>
      <p:grpSp>
        <p:nvGrpSpPr>
          <p:cNvPr id="5" name="Group 4"/>
          <p:cNvGrpSpPr/>
          <p:nvPr/>
        </p:nvGrpSpPr>
        <p:grpSpPr>
          <a:xfrm>
            <a:off x="10319" y="381000"/>
            <a:ext cx="9652000" cy="800219"/>
            <a:chOff x="10319" y="381000"/>
            <a:chExt cx="9652000" cy="800219"/>
          </a:xfrm>
        </p:grpSpPr>
        <p:sp>
          <p:nvSpPr>
            <p:cNvPr id="7" name="Rectangle 6"/>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34616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what more shall I say? For time will fail me if I tell of Gideon, Barak, </a:t>
            </a:r>
            <a:r>
              <a:rPr lang="en-US" sz="2600" b="1" dirty="0">
                <a:latin typeface="Open Sans"/>
                <a:ea typeface="Verdana" panose="020B0604030504040204" pitchFamily="34" charset="0"/>
                <a:cs typeface="Verdana" panose="020B0604030504040204" pitchFamily="34" charset="0"/>
              </a:rPr>
              <a:t>Samson</a:t>
            </a:r>
            <a:r>
              <a:rPr lang="en-US" sz="2600" dirty="0">
                <a:latin typeface="Open Sans"/>
                <a:ea typeface="Verdana" panose="020B0604030504040204" pitchFamily="34" charset="0"/>
                <a:cs typeface="Verdana" panose="020B0604030504040204" pitchFamily="34" charset="0"/>
              </a:rPr>
              <a:t>, Jephthah, of David and Samuel and the prophets.” (Heb. 11:32)</a:t>
            </a:r>
          </a:p>
        </p:txBody>
      </p:sp>
      <p:sp>
        <p:nvSpPr>
          <p:cNvPr id="5" name="TextBox 12"/>
          <p:cNvSpPr txBox="1"/>
          <p:nvPr/>
        </p:nvSpPr>
        <p:spPr>
          <a:xfrm>
            <a:off x="1207008" y="2952609"/>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behold, you shall conceive and give birth to a son…and </a:t>
            </a:r>
            <a:r>
              <a:rPr lang="en-US" sz="2600" b="1" dirty="0">
                <a:latin typeface="Open Sans"/>
                <a:ea typeface="Verdana" panose="020B0604030504040204" pitchFamily="34" charset="0"/>
                <a:cs typeface="Verdana" panose="020B0604030504040204" pitchFamily="34" charset="0"/>
              </a:rPr>
              <a:t>he shall begin to deliver Israel </a:t>
            </a:r>
            <a:r>
              <a:rPr lang="en-US" sz="2600" dirty="0">
                <a:latin typeface="Open Sans"/>
                <a:ea typeface="Verdana" panose="020B0604030504040204" pitchFamily="34" charset="0"/>
                <a:cs typeface="Verdana" panose="020B0604030504040204" pitchFamily="34" charset="0"/>
              </a:rPr>
              <a:t>from the hands of the Philistines.” (Judges 13:5)</a:t>
            </a:r>
          </a:p>
        </p:txBody>
      </p:sp>
      <p:sp>
        <p:nvSpPr>
          <p:cNvPr id="7" name="TextBox 12"/>
          <p:cNvSpPr txBox="1"/>
          <p:nvPr/>
        </p:nvSpPr>
        <p:spPr>
          <a:xfrm>
            <a:off x="1207008" y="438121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The Spirit of 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came upon him mightily, so that he tore him</a:t>
            </a:r>
            <a:r>
              <a:rPr lang="en-US" sz="2600" dirty="0">
                <a:latin typeface="Open Sans"/>
                <a:ea typeface="Verdana" panose="020B0604030504040204" pitchFamily="34" charset="0"/>
                <a:cs typeface="Verdana" panose="020B0604030504040204" pitchFamily="34" charset="0"/>
              </a:rPr>
              <a:t> as one tears a young goat though he had nothing in his hand…” (Judges 14:6)</a:t>
            </a:r>
          </a:p>
        </p:txBody>
      </p:sp>
      <p:grpSp>
        <p:nvGrpSpPr>
          <p:cNvPr id="8" name="Group 7"/>
          <p:cNvGrpSpPr/>
          <p:nvPr/>
        </p:nvGrpSpPr>
        <p:grpSpPr>
          <a:xfrm>
            <a:off x="10319" y="381000"/>
            <a:ext cx="9652000" cy="800219"/>
            <a:chOff x="10319" y="381000"/>
            <a:chExt cx="9652000" cy="800219"/>
          </a:xfrm>
        </p:grpSpPr>
        <p:sp>
          <p:nvSpPr>
            <p:cNvPr id="10" name="Rectangle 9"/>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408869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without faith it is impossible to please Him, for he who comes to God </a:t>
            </a:r>
            <a:r>
              <a:rPr lang="en-US" sz="2600" b="1" dirty="0">
                <a:latin typeface="Open Sans"/>
                <a:ea typeface="Verdana" panose="020B0604030504040204" pitchFamily="34" charset="0"/>
                <a:cs typeface="Verdana" panose="020B0604030504040204" pitchFamily="34" charset="0"/>
              </a:rPr>
              <a:t>must believe that He is </a:t>
            </a:r>
            <a:r>
              <a:rPr lang="en-US" sz="2600" dirty="0">
                <a:latin typeface="Open Sans"/>
                <a:ea typeface="Verdana" panose="020B0604030504040204" pitchFamily="34" charset="0"/>
                <a:cs typeface="Verdana" panose="020B0604030504040204" pitchFamily="34" charset="0"/>
              </a:rPr>
              <a:t>and that </a:t>
            </a:r>
            <a:r>
              <a:rPr lang="en-US" sz="2600" b="1" dirty="0">
                <a:latin typeface="Open Sans"/>
                <a:ea typeface="Verdana" panose="020B0604030504040204" pitchFamily="34" charset="0"/>
                <a:cs typeface="Verdana" panose="020B0604030504040204" pitchFamily="34" charset="0"/>
              </a:rPr>
              <a:t>He is a rewarder of those who seek Him</a:t>
            </a:r>
            <a:r>
              <a:rPr lang="en-US" sz="2600" dirty="0">
                <a:latin typeface="Open Sans"/>
                <a:ea typeface="Verdana" panose="020B0604030504040204" pitchFamily="34" charset="0"/>
                <a:cs typeface="Verdana" panose="020B0604030504040204" pitchFamily="34" charset="0"/>
              </a:rPr>
              <a:t>.” (Heb. 11:6)</a:t>
            </a:r>
          </a:p>
        </p:txBody>
      </p:sp>
      <p:sp>
        <p:nvSpPr>
          <p:cNvPr id="5" name="TextBox 12"/>
          <p:cNvSpPr txBox="1"/>
          <p:nvPr/>
        </p:nvSpPr>
        <p:spPr>
          <a:xfrm>
            <a:off x="1207008" y="2971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Samson said, ‘</a:t>
            </a:r>
            <a:r>
              <a:rPr lang="en-US" sz="2600" b="1" dirty="0">
                <a:latin typeface="Open Sans"/>
                <a:ea typeface="Verdana" panose="020B0604030504040204" pitchFamily="34" charset="0"/>
                <a:cs typeface="Verdana" panose="020B0604030504040204" pitchFamily="34" charset="0"/>
              </a:rPr>
              <a:t>Let me die with the Philistines</a:t>
            </a:r>
            <a:r>
              <a:rPr lang="en-US" sz="2600" dirty="0">
                <a:latin typeface="Open Sans"/>
                <a:ea typeface="Verdana" panose="020B0604030504040204" pitchFamily="34" charset="0"/>
                <a:cs typeface="Verdana" panose="020B0604030504040204" pitchFamily="34" charset="0"/>
              </a:rPr>
              <a:t>!’ And he bent with all his might so that the house fell on the lords and all the people who were in it…” (Judges 16:30)</a:t>
            </a:r>
          </a:p>
        </p:txBody>
      </p:sp>
      <p:grpSp>
        <p:nvGrpSpPr>
          <p:cNvPr id="7" name="Group 6"/>
          <p:cNvGrpSpPr/>
          <p:nvPr/>
        </p:nvGrpSpPr>
        <p:grpSpPr>
          <a:xfrm>
            <a:off x="10319" y="381000"/>
            <a:ext cx="9652000" cy="800219"/>
            <a:chOff x="10319" y="381000"/>
            <a:chExt cx="9652000" cy="800219"/>
          </a:xfrm>
        </p:grpSpPr>
        <p:sp>
          <p:nvSpPr>
            <p:cNvPr id="8" name="Rectangle 7"/>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8251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a:t>
            </a:r>
            <a:r>
              <a:rPr lang="en-US" sz="2600" b="1" dirty="0">
                <a:latin typeface="Open Sans"/>
                <a:ea typeface="Verdana" panose="020B0604030504040204" pitchFamily="34" charset="0"/>
                <a:cs typeface="Verdana" panose="020B0604030504040204" pitchFamily="34" charset="0"/>
              </a:rPr>
              <a:t>everyone who confesses Me before men, I will also confess him before My Father </a:t>
            </a:r>
            <a:r>
              <a:rPr lang="en-US" sz="2600" dirty="0">
                <a:latin typeface="Open Sans"/>
                <a:ea typeface="Verdana" panose="020B0604030504040204" pitchFamily="34" charset="0"/>
                <a:cs typeface="Verdana" panose="020B0604030504040204" pitchFamily="34" charset="0"/>
              </a:rPr>
              <a:t>who is in heaven. But whoever denies Me before men, I will also deny him before My Father who is in heaven.” (Matt. 10:32-33)</a:t>
            </a:r>
          </a:p>
        </p:txBody>
      </p:sp>
      <p:grpSp>
        <p:nvGrpSpPr>
          <p:cNvPr id="5" name="Group 4"/>
          <p:cNvGrpSpPr/>
          <p:nvPr/>
        </p:nvGrpSpPr>
        <p:grpSpPr>
          <a:xfrm>
            <a:off x="10319" y="381000"/>
            <a:ext cx="9652000" cy="800219"/>
            <a:chOff x="10319" y="381000"/>
            <a:chExt cx="9652000" cy="800219"/>
          </a:xfrm>
        </p:grpSpPr>
        <p:sp>
          <p:nvSpPr>
            <p:cNvPr id="7" name="Rectangle 6"/>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86901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said to Satan, ‘Have you considered My servant Job? For </a:t>
            </a:r>
            <a:r>
              <a:rPr lang="en-US" sz="2600" b="1" dirty="0">
                <a:latin typeface="Open Sans"/>
                <a:ea typeface="Verdana" panose="020B0604030504040204" pitchFamily="34" charset="0"/>
                <a:cs typeface="Verdana" panose="020B0604030504040204" pitchFamily="34" charset="0"/>
              </a:rPr>
              <a:t>there is no one like him on the earth</a:t>
            </a:r>
            <a:r>
              <a:rPr lang="en-US" sz="2600" dirty="0">
                <a:latin typeface="Open Sans"/>
                <a:ea typeface="Verdana" panose="020B0604030504040204" pitchFamily="34" charset="0"/>
                <a:cs typeface="Verdana" panose="020B0604030504040204" pitchFamily="34" charset="0"/>
              </a:rPr>
              <a:t>, a blameless and upright man, fearing God and turning away from evil.’” (Job 1:8)</a:t>
            </a:r>
          </a:p>
        </p:txBody>
      </p:sp>
      <p:sp>
        <p:nvSpPr>
          <p:cNvPr id="5" name="TextBox 12"/>
          <p:cNvSpPr txBox="1"/>
          <p:nvPr/>
        </p:nvSpPr>
        <p:spPr>
          <a:xfrm>
            <a:off x="1207008" y="2971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“It came about after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had spoken these words to Job, that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said to </a:t>
            </a:r>
            <a:r>
              <a:rPr lang="en-US" sz="2600" dirty="0" err="1">
                <a:latin typeface="Open Sans"/>
                <a:ea typeface="Verdana" panose="020B0604030504040204" pitchFamily="34" charset="0"/>
                <a:cs typeface="Verdana" panose="020B0604030504040204" pitchFamily="34" charset="0"/>
              </a:rPr>
              <a:t>Eliphaz</a:t>
            </a:r>
            <a:r>
              <a:rPr lang="en-US" sz="2600" dirty="0">
                <a:latin typeface="Open Sans"/>
                <a:ea typeface="Verdana" panose="020B0604030504040204" pitchFamily="34" charset="0"/>
                <a:cs typeface="Verdana" panose="020B0604030504040204" pitchFamily="34" charset="0"/>
              </a:rPr>
              <a:t> the </a:t>
            </a:r>
            <a:r>
              <a:rPr lang="en-US" sz="2600" dirty="0" err="1">
                <a:latin typeface="Open Sans"/>
                <a:ea typeface="Verdana" panose="020B0604030504040204" pitchFamily="34" charset="0"/>
                <a:cs typeface="Verdana" panose="020B0604030504040204" pitchFamily="34" charset="0"/>
              </a:rPr>
              <a:t>Temanite</a:t>
            </a:r>
            <a:r>
              <a:rPr lang="en-US" sz="2600" dirty="0">
                <a:latin typeface="Open Sans"/>
                <a:ea typeface="Verdana" panose="020B0604030504040204" pitchFamily="34" charset="0"/>
                <a:cs typeface="Verdana" panose="020B0604030504040204" pitchFamily="34" charset="0"/>
              </a:rPr>
              <a:t>, ‘My wrath is kindled against you and against your two friends, because you have not spoken of Me what is right as </a:t>
            </a:r>
            <a:r>
              <a:rPr lang="en-US" sz="2600" b="1" dirty="0">
                <a:latin typeface="Open Sans"/>
                <a:ea typeface="Verdana" panose="020B0604030504040204" pitchFamily="34" charset="0"/>
                <a:cs typeface="Verdana" panose="020B0604030504040204" pitchFamily="34" charset="0"/>
              </a:rPr>
              <a:t>My servant Job has</a:t>
            </a:r>
            <a:r>
              <a:rPr lang="en-US" sz="2600" dirty="0">
                <a:latin typeface="Open Sans"/>
                <a:ea typeface="Verdana" panose="020B0604030504040204" pitchFamily="34" charset="0"/>
                <a:cs typeface="Verdana" panose="020B0604030504040204" pitchFamily="34" charset="0"/>
              </a:rPr>
              <a:t>.’” (Job 42:7)</a:t>
            </a:r>
          </a:p>
        </p:txBody>
      </p:sp>
      <p:grpSp>
        <p:nvGrpSpPr>
          <p:cNvPr id="7" name="Group 6"/>
          <p:cNvGrpSpPr/>
          <p:nvPr/>
        </p:nvGrpSpPr>
        <p:grpSpPr>
          <a:xfrm>
            <a:off x="10319" y="381000"/>
            <a:ext cx="9652000" cy="800219"/>
            <a:chOff x="10319" y="381000"/>
            <a:chExt cx="9652000" cy="800219"/>
          </a:xfrm>
        </p:grpSpPr>
        <p:sp>
          <p:nvSpPr>
            <p:cNvPr id="8" name="Rectangle 7"/>
            <p:cNvSpPr/>
            <p:nvPr/>
          </p:nvSpPr>
          <p:spPr>
            <a:xfrm>
              <a:off x="6919119" y="381000"/>
              <a:ext cx="2743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9499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Finishing well gets you affirmation from God. </a:t>
              </a:r>
              <a:r>
                <a:rPr lang="en-US" sz="1400" b="1" dirty="0">
                  <a:solidFill>
                    <a:schemeClr val="bg1"/>
                  </a:solidFill>
                  <a:latin typeface="Open Sans"/>
                  <a:ea typeface="Verdana" panose="020B0604030504040204" pitchFamily="34" charset="0"/>
                  <a:cs typeface="Verdana" panose="020B0604030504040204" pitchFamily="34" charset="0"/>
                </a:rPr>
                <a:t>(Hebrews 11:38)</a:t>
              </a:r>
            </a:p>
          </p:txBody>
        </p:sp>
      </p:grpSp>
    </p:spTree>
    <p:extLst>
      <p:ext uri="{BB962C8B-B14F-4D97-AF65-F5344CB8AC3E}">
        <p14:creationId xmlns:p14="http://schemas.microsoft.com/office/powerpoint/2010/main" val="14109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had provided something better for us, so that </a:t>
            </a:r>
            <a:r>
              <a:rPr lang="en-US" sz="2600" b="1" dirty="0">
                <a:latin typeface="Open Sans"/>
                <a:ea typeface="Verdana" panose="020B0604030504040204" pitchFamily="34" charset="0"/>
                <a:cs typeface="Verdana" panose="020B0604030504040204" pitchFamily="34" charset="0"/>
              </a:rPr>
              <a:t>apart from us they would not be made perfect</a:t>
            </a:r>
            <a:r>
              <a:rPr lang="en-US" sz="2600" dirty="0">
                <a:latin typeface="Open Sans"/>
                <a:ea typeface="Verdana" panose="020B0604030504040204" pitchFamily="34" charset="0"/>
                <a:cs typeface="Verdana" panose="020B0604030504040204" pitchFamily="34" charset="0"/>
              </a:rPr>
              <a:t>.” (Heb. 11:40)</a:t>
            </a:r>
          </a:p>
        </p:txBody>
      </p:sp>
      <p:sp>
        <p:nvSpPr>
          <p:cNvPr id="5" name="Rectangle 4"/>
          <p:cNvSpPr/>
          <p:nvPr/>
        </p:nvSpPr>
        <p:spPr>
          <a:xfrm>
            <a:off x="6919119" y="381000"/>
            <a:ext cx="3276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100330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Finishing well demands that we work as a team. </a:t>
            </a:r>
            <a:r>
              <a:rPr lang="en-US" sz="1400" b="1" dirty="0">
                <a:solidFill>
                  <a:schemeClr val="bg1"/>
                </a:solidFill>
                <a:latin typeface="Open Sans"/>
                <a:ea typeface="Verdana" panose="020B0604030504040204" pitchFamily="34" charset="0"/>
                <a:cs typeface="Verdana" panose="020B0604030504040204" pitchFamily="34" charset="0"/>
              </a:rPr>
              <a:t>(Hebrews 11:40)</a:t>
            </a:r>
          </a:p>
        </p:txBody>
      </p:sp>
    </p:spTree>
    <p:extLst>
      <p:ext uri="{BB962C8B-B14F-4D97-AF65-F5344CB8AC3E}">
        <p14:creationId xmlns:p14="http://schemas.microsoft.com/office/powerpoint/2010/main" val="219056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I run in such a way, as </a:t>
            </a:r>
            <a:r>
              <a:rPr lang="en-US" sz="2600" b="1" dirty="0">
                <a:latin typeface="Open Sans"/>
                <a:ea typeface="Verdana" panose="020B0604030504040204" pitchFamily="34" charset="0"/>
                <a:cs typeface="Verdana" panose="020B0604030504040204" pitchFamily="34" charset="0"/>
              </a:rPr>
              <a:t>not without aim</a:t>
            </a:r>
            <a:r>
              <a:rPr lang="en-US" sz="2600" dirty="0">
                <a:latin typeface="Open Sans"/>
                <a:ea typeface="Verdana" panose="020B0604030504040204" pitchFamily="34" charset="0"/>
                <a:cs typeface="Verdana" panose="020B0604030504040204" pitchFamily="34" charset="0"/>
              </a:rPr>
              <a:t>; I box in such a way, as </a:t>
            </a:r>
            <a:r>
              <a:rPr lang="en-US" sz="2600" b="1" dirty="0">
                <a:latin typeface="Open Sans"/>
                <a:ea typeface="Verdana" panose="020B0604030504040204" pitchFamily="34" charset="0"/>
                <a:cs typeface="Verdana" panose="020B0604030504040204" pitchFamily="34" charset="0"/>
              </a:rPr>
              <a:t>not beating the air</a:t>
            </a:r>
            <a:r>
              <a:rPr lang="en-US" sz="2600" dirty="0">
                <a:latin typeface="Open Sans"/>
                <a:ea typeface="Verdana" panose="020B0604030504040204" pitchFamily="34" charset="0"/>
                <a:cs typeface="Verdana" panose="020B0604030504040204" pitchFamily="34" charset="0"/>
              </a:rPr>
              <a:t>; but I discipline my body and make it my slave, so that, after I have preached to others, </a:t>
            </a:r>
            <a:r>
              <a:rPr lang="en-US" sz="2600" b="1" dirty="0">
                <a:latin typeface="Open Sans"/>
                <a:ea typeface="Verdana" panose="020B0604030504040204" pitchFamily="34" charset="0"/>
                <a:cs typeface="Verdana" panose="020B0604030504040204" pitchFamily="34" charset="0"/>
              </a:rPr>
              <a:t>I myself will not be disqualified</a:t>
            </a:r>
            <a:r>
              <a:rPr lang="en-US" sz="2600" dirty="0">
                <a:latin typeface="Open Sans"/>
                <a:ea typeface="Verdana" panose="020B0604030504040204" pitchFamily="34" charset="0"/>
                <a:cs typeface="Verdana" panose="020B0604030504040204" pitchFamily="34" charset="0"/>
              </a:rPr>
              <a:t>.” (1 Cor. 9:26-27)</a:t>
            </a:r>
          </a:p>
        </p:txBody>
      </p:sp>
      <p:sp>
        <p:nvSpPr>
          <p:cNvPr id="4" name="TextBox 12"/>
          <p:cNvSpPr txBox="1"/>
          <p:nvPr/>
        </p:nvSpPr>
        <p:spPr>
          <a:xfrm>
            <a:off x="1207008" y="3429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I have fought the good fight</a:t>
            </a:r>
            <a:r>
              <a:rPr lang="en-US" sz="2600" dirty="0">
                <a:latin typeface="Open Sans"/>
                <a:ea typeface="Verdana" panose="020B0604030504040204" pitchFamily="34" charset="0"/>
                <a:cs typeface="Verdana" panose="020B0604030504040204" pitchFamily="34" charset="0"/>
              </a:rPr>
              <a:t>, I have finished the course, I have kept the faith; in the future </a:t>
            </a:r>
            <a:r>
              <a:rPr lang="en-US" sz="2600" b="1" dirty="0">
                <a:latin typeface="Open Sans"/>
                <a:ea typeface="Verdana" panose="020B0604030504040204" pitchFamily="34" charset="0"/>
                <a:cs typeface="Verdana" panose="020B0604030504040204" pitchFamily="34" charset="0"/>
              </a:rPr>
              <a:t>there is laid up for me the crown of righteousness</a:t>
            </a:r>
            <a:r>
              <a:rPr lang="en-US" sz="2600" dirty="0">
                <a:latin typeface="Open Sans"/>
                <a:ea typeface="Verdana" panose="020B0604030504040204" pitchFamily="34" charset="0"/>
                <a:cs typeface="Verdana" panose="020B0604030504040204" pitchFamily="34" charset="0"/>
              </a:rPr>
              <a:t>, which the Lord, the righteous Judge, will award to me on that day…” (1 Tim. 4:6-8)</a:t>
            </a:r>
          </a:p>
        </p:txBody>
      </p:sp>
      <p:sp>
        <p:nvSpPr>
          <p:cNvPr id="5" name="Rectangle 4"/>
          <p:cNvSpPr/>
          <p:nvPr/>
        </p:nvSpPr>
        <p:spPr>
          <a:xfrm>
            <a:off x="4175919" y="384048"/>
            <a:ext cx="556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405825"/>
            <a:ext cx="95758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Preparing to Finish Well </a:t>
            </a:r>
            <a:r>
              <a:rPr lang="en-US" sz="3200" b="1" dirty="0">
                <a:solidFill>
                  <a:schemeClr val="bg1"/>
                </a:solidFill>
                <a:latin typeface="Open Sans"/>
                <a:ea typeface="Verdana" panose="020B0604030504040204" pitchFamily="34" charset="0"/>
                <a:cs typeface="Verdana" panose="020B0604030504040204" pitchFamily="34" charset="0"/>
              </a:rPr>
              <a:t>(Hebrews 11:35-12:6)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put all things in subjection under His feet, and gave </a:t>
            </a:r>
            <a:r>
              <a:rPr lang="en-US" sz="2600" b="1" dirty="0">
                <a:latin typeface="Open Sans"/>
                <a:ea typeface="Verdana" panose="020B0604030504040204" pitchFamily="34" charset="0"/>
                <a:cs typeface="Verdana" panose="020B0604030504040204" pitchFamily="34" charset="0"/>
              </a:rPr>
              <a:t>Him as head over all things </a:t>
            </a:r>
            <a:r>
              <a:rPr lang="en-US" sz="2600" dirty="0">
                <a:latin typeface="Open Sans"/>
                <a:ea typeface="Verdana" panose="020B0604030504040204" pitchFamily="34" charset="0"/>
                <a:cs typeface="Verdana" panose="020B0604030504040204" pitchFamily="34" charset="0"/>
              </a:rPr>
              <a:t>to the church.” (Eph. 1:22)</a:t>
            </a:r>
          </a:p>
        </p:txBody>
      </p:sp>
      <p:sp>
        <p:nvSpPr>
          <p:cNvPr id="5"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you will receive </a:t>
            </a:r>
            <a:r>
              <a:rPr lang="en-US" sz="2600" b="1" dirty="0">
                <a:latin typeface="Open Sans"/>
                <a:ea typeface="Verdana" panose="020B0604030504040204" pitchFamily="34" charset="0"/>
                <a:cs typeface="Verdana" panose="020B0604030504040204" pitchFamily="34" charset="0"/>
              </a:rPr>
              <a:t>power when the Holy Spirit </a:t>
            </a:r>
            <a:r>
              <a:rPr lang="en-US" sz="2600" dirty="0">
                <a:latin typeface="Open Sans"/>
                <a:ea typeface="Verdana" panose="020B0604030504040204" pitchFamily="34" charset="0"/>
                <a:cs typeface="Verdana" panose="020B0604030504040204" pitchFamily="34" charset="0"/>
              </a:rPr>
              <a:t>has come upon you…” (Acts 1:8)</a:t>
            </a:r>
          </a:p>
        </p:txBody>
      </p:sp>
      <p:sp>
        <p:nvSpPr>
          <p:cNvPr id="7" name="TextBox 12"/>
          <p:cNvSpPr txBox="1"/>
          <p:nvPr/>
        </p:nvSpPr>
        <p:spPr>
          <a:xfrm>
            <a:off x="1207008" y="3657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consider Him </a:t>
            </a:r>
            <a:r>
              <a:rPr lang="en-US" sz="2600" dirty="0">
                <a:latin typeface="Open Sans"/>
                <a:ea typeface="Verdana" panose="020B0604030504040204" pitchFamily="34" charset="0"/>
                <a:cs typeface="Verdana" panose="020B0604030504040204" pitchFamily="34" charset="0"/>
              </a:rPr>
              <a:t>who has endured such hostility by sinners against Himself, so that you will not grow weary and lose heart.” (Heb. 12:3)</a:t>
            </a:r>
          </a:p>
        </p:txBody>
      </p:sp>
      <p:grpSp>
        <p:nvGrpSpPr>
          <p:cNvPr id="8" name="Group 7"/>
          <p:cNvGrpSpPr/>
          <p:nvPr/>
        </p:nvGrpSpPr>
        <p:grpSpPr>
          <a:xfrm>
            <a:off x="10319" y="381000"/>
            <a:ext cx="10185400" cy="800219"/>
            <a:chOff x="10319" y="381000"/>
            <a:chExt cx="10185400" cy="800219"/>
          </a:xfrm>
        </p:grpSpPr>
        <p:sp>
          <p:nvSpPr>
            <p:cNvPr id="10" name="Rectangle 9"/>
            <p:cNvSpPr/>
            <p:nvPr/>
          </p:nvSpPr>
          <p:spPr>
            <a:xfrm>
              <a:off x="6919119" y="381000"/>
              <a:ext cx="3276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100330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Finishing well demands that we work as a team. </a:t>
              </a:r>
              <a:r>
                <a:rPr lang="en-US" sz="1400" b="1" dirty="0">
                  <a:solidFill>
                    <a:schemeClr val="bg1"/>
                  </a:solidFill>
                  <a:latin typeface="Open Sans"/>
                  <a:ea typeface="Verdana" panose="020B0604030504040204" pitchFamily="34" charset="0"/>
                  <a:cs typeface="Verdana" panose="020B0604030504040204" pitchFamily="34" charset="0"/>
                </a:rPr>
                <a:t>(Hebrews 11:40)</a:t>
              </a:r>
            </a:p>
          </p:txBody>
        </p:sp>
      </p:grpSp>
    </p:spTree>
    <p:extLst>
      <p:ext uri="{BB962C8B-B14F-4D97-AF65-F5344CB8AC3E}">
        <p14:creationId xmlns:p14="http://schemas.microsoft.com/office/powerpoint/2010/main" val="287179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the whole body were an eye, where would the hearing be? If the whole were hearing, where would the sense of smell be? But now </a:t>
            </a:r>
            <a:r>
              <a:rPr lang="en-US" sz="2600" b="1" dirty="0">
                <a:latin typeface="Open Sans"/>
                <a:ea typeface="Verdana" panose="020B0604030504040204" pitchFamily="34" charset="0"/>
                <a:cs typeface="Verdana" panose="020B0604030504040204" pitchFamily="34" charset="0"/>
              </a:rPr>
              <a:t>God has placed the members, each one of them, in the body, just as He desired</a:t>
            </a:r>
            <a:r>
              <a:rPr lang="en-US" sz="2600" dirty="0">
                <a:latin typeface="Open Sans"/>
                <a:ea typeface="Verdana" panose="020B0604030504040204" pitchFamily="34" charset="0"/>
                <a:cs typeface="Verdana" panose="020B0604030504040204" pitchFamily="34" charset="0"/>
              </a:rPr>
              <a:t>.” (1 Cor. 12:17-18)</a:t>
            </a:r>
          </a:p>
        </p:txBody>
      </p:sp>
      <p:grpSp>
        <p:nvGrpSpPr>
          <p:cNvPr id="5" name="Group 4"/>
          <p:cNvGrpSpPr/>
          <p:nvPr/>
        </p:nvGrpSpPr>
        <p:grpSpPr>
          <a:xfrm>
            <a:off x="10319" y="381000"/>
            <a:ext cx="10185400" cy="800219"/>
            <a:chOff x="10319" y="381000"/>
            <a:chExt cx="10185400" cy="800219"/>
          </a:xfrm>
        </p:grpSpPr>
        <p:sp>
          <p:nvSpPr>
            <p:cNvPr id="7" name="Rectangle 6"/>
            <p:cNvSpPr/>
            <p:nvPr/>
          </p:nvSpPr>
          <p:spPr>
            <a:xfrm>
              <a:off x="6919119" y="381000"/>
              <a:ext cx="3276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00330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Finishing well demands that we work as a team. </a:t>
              </a:r>
              <a:r>
                <a:rPr lang="en-US" sz="1400" b="1" dirty="0">
                  <a:solidFill>
                    <a:schemeClr val="bg1"/>
                  </a:solidFill>
                  <a:latin typeface="Open Sans"/>
                  <a:ea typeface="Verdana" panose="020B0604030504040204" pitchFamily="34" charset="0"/>
                  <a:cs typeface="Verdana" panose="020B0604030504040204" pitchFamily="34" charset="0"/>
                </a:rPr>
                <a:t>(Hebrews 11:40)</a:t>
              </a:r>
            </a:p>
          </p:txBody>
        </p:sp>
      </p:grpSp>
    </p:spTree>
    <p:extLst>
      <p:ext uri="{BB962C8B-B14F-4D97-AF65-F5344CB8AC3E}">
        <p14:creationId xmlns:p14="http://schemas.microsoft.com/office/powerpoint/2010/main" val="9522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“By faith Joseph, </a:t>
            </a:r>
            <a:r>
              <a:rPr lang="en-US" sz="2600" b="1" dirty="0">
                <a:latin typeface="Open Sans"/>
                <a:ea typeface="Verdana" panose="020B0604030504040204" pitchFamily="34" charset="0"/>
                <a:cs typeface="Verdana" panose="020B0604030504040204" pitchFamily="34" charset="0"/>
              </a:rPr>
              <a:t>when he was dying</a:t>
            </a:r>
            <a:r>
              <a:rPr lang="en-US" sz="2600" dirty="0">
                <a:latin typeface="Open Sans"/>
                <a:ea typeface="Verdana" panose="020B0604030504040204" pitchFamily="34" charset="0"/>
                <a:cs typeface="Verdana" panose="020B0604030504040204" pitchFamily="34" charset="0"/>
              </a:rPr>
              <a:t>, made mention of the exodus of the sons of Israel, and </a:t>
            </a:r>
            <a:r>
              <a:rPr lang="en-US" sz="2600" b="1" dirty="0">
                <a:latin typeface="Open Sans"/>
                <a:ea typeface="Verdana" panose="020B0604030504040204" pitchFamily="34" charset="0"/>
                <a:cs typeface="Verdana" panose="020B0604030504040204" pitchFamily="34" charset="0"/>
              </a:rPr>
              <a:t>gave orders concerning his bones</a:t>
            </a:r>
            <a:r>
              <a:rPr lang="en-US" sz="2600" dirty="0">
                <a:latin typeface="Open Sans"/>
                <a:ea typeface="Verdana" panose="020B0604030504040204" pitchFamily="34" charset="0"/>
                <a:cs typeface="Verdana" panose="020B0604030504040204" pitchFamily="34" charset="0"/>
              </a:rPr>
              <a:t>.” (Heb. 11:22)</a:t>
            </a:r>
          </a:p>
        </p:txBody>
      </p:sp>
      <p:sp>
        <p:nvSpPr>
          <p:cNvPr id="7" name="TextBox 12"/>
          <p:cNvSpPr txBox="1"/>
          <p:nvPr/>
        </p:nvSpPr>
        <p:spPr>
          <a:xfrm>
            <a:off x="1207008" y="28956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“Two are better than one because they have a good return for their labor. For if </a:t>
            </a:r>
            <a:r>
              <a:rPr lang="en-US" sz="2600" b="1" dirty="0">
                <a:latin typeface="Open Sans"/>
                <a:ea typeface="Verdana" panose="020B0604030504040204" pitchFamily="34" charset="0"/>
                <a:cs typeface="Verdana" panose="020B0604030504040204" pitchFamily="34" charset="0"/>
              </a:rPr>
              <a:t>either of them falls, the one will lift up his companion</a:t>
            </a:r>
            <a:r>
              <a:rPr lang="en-US" sz="2600" dirty="0">
                <a:latin typeface="Open Sans"/>
                <a:ea typeface="Verdana" panose="020B0604030504040204" pitchFamily="34" charset="0"/>
                <a:cs typeface="Verdana" panose="020B0604030504040204" pitchFamily="34" charset="0"/>
              </a:rPr>
              <a:t>. But woe to the one who falls when there is not another to lift him up.” (Eccl. 4:9-10)</a:t>
            </a:r>
          </a:p>
        </p:txBody>
      </p:sp>
      <p:sp>
        <p:nvSpPr>
          <p:cNvPr id="8" name="TextBox 12"/>
          <p:cNvSpPr txBox="1"/>
          <p:nvPr/>
        </p:nvSpPr>
        <p:spPr>
          <a:xfrm>
            <a:off x="1207008" y="47244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“Brethren, even if anyone is caught in any trespass, you who are spiritual, </a:t>
            </a:r>
            <a:r>
              <a:rPr lang="en-US" sz="2600" b="1" dirty="0">
                <a:latin typeface="Open Sans"/>
                <a:ea typeface="Verdana" panose="020B0604030504040204" pitchFamily="34" charset="0"/>
                <a:cs typeface="Verdana" panose="020B0604030504040204" pitchFamily="34" charset="0"/>
              </a:rPr>
              <a:t>restore such a one in a spirit of gentleness</a:t>
            </a:r>
            <a:r>
              <a:rPr lang="en-US" sz="2600" dirty="0">
                <a:latin typeface="Open Sans"/>
                <a:ea typeface="Verdana" panose="020B0604030504040204" pitchFamily="34" charset="0"/>
                <a:cs typeface="Verdana" panose="020B0604030504040204" pitchFamily="34" charset="0"/>
              </a:rPr>
              <a:t>; each one looking to yourself, so that you too will not be tempted.” (Gal. 6:1)</a:t>
            </a:r>
          </a:p>
        </p:txBody>
      </p:sp>
      <p:grpSp>
        <p:nvGrpSpPr>
          <p:cNvPr id="10" name="Group 9"/>
          <p:cNvGrpSpPr/>
          <p:nvPr/>
        </p:nvGrpSpPr>
        <p:grpSpPr>
          <a:xfrm>
            <a:off x="10319" y="381000"/>
            <a:ext cx="10185400" cy="800219"/>
            <a:chOff x="10319" y="381000"/>
            <a:chExt cx="10185400" cy="800219"/>
          </a:xfrm>
        </p:grpSpPr>
        <p:sp>
          <p:nvSpPr>
            <p:cNvPr id="11" name="Rectangle 10"/>
            <p:cNvSpPr/>
            <p:nvPr/>
          </p:nvSpPr>
          <p:spPr>
            <a:xfrm>
              <a:off x="6919119" y="381000"/>
              <a:ext cx="3276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100330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Finishing well demands that we work as a team. </a:t>
              </a:r>
              <a:r>
                <a:rPr lang="en-US" sz="1400" b="1" dirty="0">
                  <a:solidFill>
                    <a:schemeClr val="bg1"/>
                  </a:solidFill>
                  <a:latin typeface="Open Sans"/>
                  <a:ea typeface="Verdana" panose="020B0604030504040204" pitchFamily="34" charset="0"/>
                  <a:cs typeface="Verdana" panose="020B0604030504040204" pitchFamily="34" charset="0"/>
                </a:rPr>
                <a:t>(Hebrews 11:40)</a:t>
              </a:r>
            </a:p>
          </p:txBody>
        </p:sp>
      </p:grpSp>
    </p:spTree>
    <p:extLst>
      <p:ext uri="{BB962C8B-B14F-4D97-AF65-F5344CB8AC3E}">
        <p14:creationId xmlns:p14="http://schemas.microsoft.com/office/powerpoint/2010/main" val="37509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329320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Pursue peace with all men</a:t>
            </a:r>
            <a:r>
              <a:rPr lang="en-US" sz="2600" dirty="0">
                <a:latin typeface="Open Sans"/>
                <a:ea typeface="Verdana" panose="020B0604030504040204" pitchFamily="34" charset="0"/>
                <a:cs typeface="Verdana" panose="020B0604030504040204" pitchFamily="34" charset="0"/>
              </a:rPr>
              <a:t>, and the sanctification without which no one will see the Lord. See to it that no one comes short of the grace of God; that </a:t>
            </a:r>
            <a:r>
              <a:rPr lang="en-US" sz="2600" b="1" dirty="0">
                <a:latin typeface="Open Sans"/>
                <a:ea typeface="Verdana" panose="020B0604030504040204" pitchFamily="34" charset="0"/>
                <a:cs typeface="Verdana" panose="020B0604030504040204" pitchFamily="34" charset="0"/>
              </a:rPr>
              <a:t>no root of bitterness </a:t>
            </a:r>
            <a:r>
              <a:rPr lang="en-US" sz="2600" dirty="0">
                <a:latin typeface="Open Sans"/>
                <a:ea typeface="Verdana" panose="020B0604030504040204" pitchFamily="34" charset="0"/>
                <a:cs typeface="Verdana" panose="020B0604030504040204" pitchFamily="34" charset="0"/>
              </a:rPr>
              <a:t>springing up causes trouble, and by it many be defiled; </a:t>
            </a:r>
            <a:r>
              <a:rPr lang="en-US" sz="2600" b="1" dirty="0">
                <a:latin typeface="Open Sans"/>
                <a:ea typeface="Verdana" panose="020B0604030504040204" pitchFamily="34" charset="0"/>
                <a:cs typeface="Verdana" panose="020B0604030504040204" pitchFamily="34" charset="0"/>
              </a:rPr>
              <a:t>that there be no immoral or godless person like Esau</a:t>
            </a:r>
            <a:r>
              <a:rPr lang="en-US" sz="2600" dirty="0">
                <a:latin typeface="Open Sans"/>
                <a:ea typeface="Verdana" panose="020B0604030504040204" pitchFamily="34" charset="0"/>
                <a:cs typeface="Verdana" panose="020B0604030504040204" pitchFamily="34" charset="0"/>
              </a:rPr>
              <a:t>, who sold his own birthright for a single meal. For you know that even afterwards, when he desired to inherit the blessing, he was rejected, for he found no place for repentance, though he sought for it with tears.” (Heb. 12:14-17)</a:t>
            </a:r>
          </a:p>
        </p:txBody>
      </p:sp>
      <p:grpSp>
        <p:nvGrpSpPr>
          <p:cNvPr id="5" name="Group 4"/>
          <p:cNvGrpSpPr/>
          <p:nvPr/>
        </p:nvGrpSpPr>
        <p:grpSpPr>
          <a:xfrm>
            <a:off x="10319" y="381000"/>
            <a:ext cx="10185400" cy="800219"/>
            <a:chOff x="10319" y="381000"/>
            <a:chExt cx="10185400" cy="800219"/>
          </a:xfrm>
        </p:grpSpPr>
        <p:sp>
          <p:nvSpPr>
            <p:cNvPr id="7" name="Rectangle 6"/>
            <p:cNvSpPr/>
            <p:nvPr/>
          </p:nvSpPr>
          <p:spPr>
            <a:xfrm>
              <a:off x="6919119" y="381000"/>
              <a:ext cx="3276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00330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Finishing well demands that we work as a team. </a:t>
              </a:r>
              <a:r>
                <a:rPr lang="en-US" sz="1400" b="1" dirty="0">
                  <a:solidFill>
                    <a:schemeClr val="bg1"/>
                  </a:solidFill>
                  <a:latin typeface="Open Sans"/>
                  <a:ea typeface="Verdana" panose="020B0604030504040204" pitchFamily="34" charset="0"/>
                  <a:cs typeface="Verdana" panose="020B0604030504040204" pitchFamily="34" charset="0"/>
                </a:rPr>
                <a:t>(Hebrews 11:40)</a:t>
              </a:r>
            </a:p>
          </p:txBody>
        </p:sp>
      </p:grpSp>
    </p:spTree>
    <p:extLst>
      <p:ext uri="{BB962C8B-B14F-4D97-AF65-F5344CB8AC3E}">
        <p14:creationId xmlns:p14="http://schemas.microsoft.com/office/powerpoint/2010/main" val="10096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SimSun-ExtB" panose="02010609060101010101" pitchFamily="49" charset="-122"/>
                <a:cs typeface="Verdana" panose="020B0604030504040204" pitchFamily="34" charset="0"/>
              </a:rPr>
              <a:t>“Therefore, since we have so great a cloud of witnesses surrounding us, let us also </a:t>
            </a:r>
            <a:r>
              <a:rPr lang="en-US" sz="2600" b="1" dirty="0">
                <a:latin typeface="Open Sans"/>
                <a:ea typeface="SimSun-ExtB" panose="02010609060101010101" pitchFamily="49" charset="-122"/>
                <a:cs typeface="Verdana" panose="020B0604030504040204" pitchFamily="34" charset="0"/>
              </a:rPr>
              <a:t>lay aside every encumbrance</a:t>
            </a:r>
            <a:r>
              <a:rPr lang="en-US" sz="2600" dirty="0">
                <a:latin typeface="Open Sans"/>
                <a:ea typeface="SimSun-ExtB" panose="02010609060101010101" pitchFamily="49" charset="-122"/>
                <a:cs typeface="Verdana" panose="020B0604030504040204" pitchFamily="34" charset="0"/>
              </a:rPr>
              <a:t> and the sin which so easily entangles us, and let us run with endurance the race that is set before us.” (Heb. 12:1)</a:t>
            </a:r>
          </a:p>
        </p:txBody>
      </p:sp>
      <p:grpSp>
        <p:nvGrpSpPr>
          <p:cNvPr id="5" name="Group 4"/>
          <p:cNvGrpSpPr/>
          <p:nvPr/>
        </p:nvGrpSpPr>
        <p:grpSpPr>
          <a:xfrm>
            <a:off x="10319" y="381000"/>
            <a:ext cx="10185400" cy="800219"/>
            <a:chOff x="10319" y="381000"/>
            <a:chExt cx="10185400" cy="800219"/>
          </a:xfrm>
        </p:grpSpPr>
        <p:sp>
          <p:nvSpPr>
            <p:cNvPr id="7" name="Rectangle 6"/>
            <p:cNvSpPr/>
            <p:nvPr/>
          </p:nvSpPr>
          <p:spPr>
            <a:xfrm>
              <a:off x="6919119" y="381000"/>
              <a:ext cx="3276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00330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Finishing well demands that we work as a team. </a:t>
              </a:r>
              <a:r>
                <a:rPr lang="en-US" sz="1400" b="1" dirty="0">
                  <a:solidFill>
                    <a:schemeClr val="bg1"/>
                  </a:solidFill>
                  <a:latin typeface="Open Sans"/>
                  <a:ea typeface="Verdana" panose="020B0604030504040204" pitchFamily="34" charset="0"/>
                  <a:cs typeface="Verdana" panose="020B0604030504040204" pitchFamily="34" charset="0"/>
                </a:rPr>
                <a:t>(Hebrews 11:40)</a:t>
              </a:r>
            </a:p>
          </p:txBody>
        </p:sp>
      </p:grpSp>
    </p:spTree>
    <p:extLst>
      <p:ext uri="{BB962C8B-B14F-4D97-AF65-F5344CB8AC3E}">
        <p14:creationId xmlns:p14="http://schemas.microsoft.com/office/powerpoint/2010/main" val="7890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One thing I have asked </a:t>
            </a:r>
            <a:r>
              <a:rPr lang="en-US" sz="2600" dirty="0">
                <a:latin typeface="Open Sans"/>
                <a:ea typeface="Verdana" panose="020B0604030504040204" pitchFamily="34" charset="0"/>
                <a:cs typeface="Verdana" panose="020B0604030504040204" pitchFamily="34" charset="0"/>
              </a:rPr>
              <a:t>from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that </a:t>
            </a:r>
            <a:r>
              <a:rPr lang="en-US" sz="2600" b="1" dirty="0">
                <a:latin typeface="Open Sans"/>
                <a:ea typeface="Verdana" panose="020B0604030504040204" pitchFamily="34" charset="0"/>
                <a:cs typeface="Verdana" panose="020B0604030504040204" pitchFamily="34" charset="0"/>
              </a:rPr>
              <a:t>I shall seek</a:t>
            </a:r>
            <a:r>
              <a:rPr lang="en-US" sz="2600" dirty="0">
                <a:latin typeface="Open Sans"/>
                <a:ea typeface="Verdana" panose="020B0604030504040204" pitchFamily="34" charset="0"/>
                <a:cs typeface="Verdana" panose="020B0604030504040204" pitchFamily="34" charset="0"/>
              </a:rPr>
              <a:t>: that I may dwell in the house of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all the days of my life, to behold the beauty of the </a:t>
            </a:r>
            <a:r>
              <a:rPr lang="en-US" sz="2600" cap="small" dirty="0">
                <a:latin typeface="Open Sans"/>
                <a:ea typeface="Verdana" panose="020B0604030504040204" pitchFamily="34" charset="0"/>
                <a:cs typeface="Verdana" panose="020B0604030504040204" pitchFamily="34" charset="0"/>
              </a:rPr>
              <a:t>Lord </a:t>
            </a:r>
            <a:r>
              <a:rPr lang="en-US" sz="2600" dirty="0">
                <a:latin typeface="Open Sans"/>
                <a:ea typeface="Verdana" panose="020B0604030504040204" pitchFamily="34" charset="0"/>
                <a:cs typeface="Verdana" panose="020B0604030504040204" pitchFamily="34" charset="0"/>
              </a:rPr>
              <a:t>and to meditate in His temple.” (Psalm 27:4)</a:t>
            </a:r>
          </a:p>
        </p:txBody>
      </p:sp>
      <p:sp>
        <p:nvSpPr>
          <p:cNvPr id="5" name="Rectangle 4"/>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spTree>
    <p:extLst>
      <p:ext uri="{BB962C8B-B14F-4D97-AF65-F5344CB8AC3E}">
        <p14:creationId xmlns:p14="http://schemas.microsoft.com/office/powerpoint/2010/main" val="116827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one thing I do</a:t>
            </a:r>
            <a:r>
              <a:rPr lang="en-US" sz="2600" dirty="0">
                <a:latin typeface="Open Sans"/>
                <a:ea typeface="Verdana" panose="020B0604030504040204" pitchFamily="34" charset="0"/>
                <a:cs typeface="Verdana" panose="020B0604030504040204" pitchFamily="34" charset="0"/>
              </a:rPr>
              <a:t>: forgetting what lies behind and </a:t>
            </a:r>
            <a:r>
              <a:rPr lang="en-US" sz="2600" b="1" dirty="0">
                <a:latin typeface="Open Sans"/>
                <a:ea typeface="Verdana" panose="020B0604030504040204" pitchFamily="34" charset="0"/>
                <a:cs typeface="Verdana" panose="020B0604030504040204" pitchFamily="34" charset="0"/>
              </a:rPr>
              <a:t>reaching forward to what lies ahead</a:t>
            </a:r>
            <a:r>
              <a:rPr lang="en-US" sz="2600" dirty="0">
                <a:latin typeface="Open Sans"/>
                <a:ea typeface="Verdana" panose="020B0604030504040204" pitchFamily="34" charset="0"/>
                <a:cs typeface="Verdana" panose="020B0604030504040204" pitchFamily="34" charset="0"/>
              </a:rPr>
              <a:t>, I press on toward the goal for the prize of </a:t>
            </a:r>
            <a:r>
              <a:rPr lang="en-US" sz="2600" b="1" dirty="0">
                <a:latin typeface="Open Sans"/>
                <a:ea typeface="Verdana" panose="020B0604030504040204" pitchFamily="34" charset="0"/>
                <a:cs typeface="Verdana" panose="020B0604030504040204" pitchFamily="34" charset="0"/>
              </a:rPr>
              <a:t>the upward call </a:t>
            </a:r>
            <a:r>
              <a:rPr lang="en-US" sz="2600" dirty="0">
                <a:latin typeface="Open Sans"/>
                <a:ea typeface="Verdana" panose="020B0604030504040204" pitchFamily="34" charset="0"/>
                <a:cs typeface="Verdana" panose="020B0604030504040204" pitchFamily="34" charset="0"/>
              </a:rPr>
              <a:t>of God in Christ Jesus.” (Phil. 3:13-14)</a:t>
            </a:r>
          </a:p>
        </p:txBody>
      </p:sp>
      <p:sp>
        <p:nvSpPr>
          <p:cNvPr id="5" name="TextBox 12"/>
          <p:cNvSpPr txBox="1"/>
          <p:nvPr/>
        </p:nvSpPr>
        <p:spPr>
          <a:xfrm>
            <a:off x="1207008" y="2971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do not consider my life of any account as dear to myself, so </a:t>
            </a:r>
            <a:r>
              <a:rPr lang="en-US" sz="2600" b="1" dirty="0">
                <a:latin typeface="Open Sans"/>
                <a:ea typeface="Verdana" panose="020B0604030504040204" pitchFamily="34" charset="0"/>
                <a:cs typeface="Verdana" panose="020B0604030504040204" pitchFamily="34" charset="0"/>
              </a:rPr>
              <a:t>that I may finish my course </a:t>
            </a:r>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the ministry </a:t>
            </a:r>
            <a:r>
              <a:rPr lang="en-US" sz="2600" dirty="0">
                <a:latin typeface="Open Sans"/>
                <a:ea typeface="Verdana" panose="020B0604030504040204" pitchFamily="34" charset="0"/>
                <a:cs typeface="Verdana" panose="020B0604030504040204" pitchFamily="34" charset="0"/>
              </a:rPr>
              <a:t>which I received from the Lord Jesus, to testify solemnly of the gospel of the grace of God.” (Acts 20:24)</a:t>
            </a:r>
          </a:p>
        </p:txBody>
      </p:sp>
      <p:grpSp>
        <p:nvGrpSpPr>
          <p:cNvPr id="7" name="Group 6"/>
          <p:cNvGrpSpPr/>
          <p:nvPr/>
        </p:nvGrpSpPr>
        <p:grpSpPr>
          <a:xfrm>
            <a:off x="10319" y="381000"/>
            <a:ext cx="9880600" cy="800219"/>
            <a:chOff x="10319" y="381000"/>
            <a:chExt cx="9880600" cy="800219"/>
          </a:xfrm>
        </p:grpSpPr>
        <p:sp>
          <p:nvSpPr>
            <p:cNvPr id="8" name="Rectangle 7"/>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grpSp>
    </p:spTree>
    <p:extLst>
      <p:ext uri="{BB962C8B-B14F-4D97-AF65-F5344CB8AC3E}">
        <p14:creationId xmlns:p14="http://schemas.microsoft.com/office/powerpoint/2010/main" val="161556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i="1" dirty="0">
                <a:latin typeface="Open Sans"/>
                <a:ea typeface="Verdana" panose="020B0604030504040204" pitchFamily="34" charset="0"/>
                <a:cs typeface="Verdana" panose="020B0604030504040204" pitchFamily="34" charset="0"/>
              </a:rPr>
              <a:t>“…</a:t>
            </a:r>
            <a:r>
              <a:rPr lang="en-US" sz="2600" dirty="0">
                <a:latin typeface="Open Sans"/>
                <a:ea typeface="Verdana" panose="020B0604030504040204" pitchFamily="34" charset="0"/>
                <a:cs typeface="Verdana" panose="020B0604030504040204" pitchFamily="34" charset="0"/>
              </a:rPr>
              <a:t>The woman who is unmarried, and the virgin, is concerned about the things of the Lord, that she may be holy both in body and spirit; but </a:t>
            </a:r>
            <a:r>
              <a:rPr lang="en-US" sz="2600" b="1" dirty="0">
                <a:latin typeface="Open Sans"/>
                <a:ea typeface="Verdana" panose="020B0604030504040204" pitchFamily="34" charset="0"/>
                <a:cs typeface="Verdana" panose="020B0604030504040204" pitchFamily="34" charset="0"/>
              </a:rPr>
              <a:t>one who is married is concerned about the things of the world</a:t>
            </a:r>
            <a:r>
              <a:rPr lang="en-US" sz="2600" dirty="0">
                <a:latin typeface="Open Sans"/>
                <a:ea typeface="Verdana" panose="020B0604030504040204" pitchFamily="34" charset="0"/>
                <a:cs typeface="Verdana" panose="020B0604030504040204" pitchFamily="34" charset="0"/>
              </a:rPr>
              <a:t>, how she may please her husband. This I say … to secure </a:t>
            </a:r>
            <a:r>
              <a:rPr lang="en-US" sz="2600" b="1" dirty="0">
                <a:latin typeface="Open Sans"/>
                <a:ea typeface="Verdana" panose="020B0604030504040204" pitchFamily="34" charset="0"/>
                <a:cs typeface="Verdana" panose="020B0604030504040204" pitchFamily="34" charset="0"/>
              </a:rPr>
              <a:t>undistracted devotion to the Lord</a:t>
            </a:r>
            <a:r>
              <a:rPr lang="en-US" sz="2600" dirty="0">
                <a:latin typeface="Open Sans"/>
                <a:ea typeface="Verdana" panose="020B0604030504040204" pitchFamily="34" charset="0"/>
                <a:cs typeface="Verdana" panose="020B0604030504040204" pitchFamily="34" charset="0"/>
              </a:rPr>
              <a:t>.” (1 Cor. 7:34-35)</a:t>
            </a:r>
          </a:p>
        </p:txBody>
      </p:sp>
      <p:grpSp>
        <p:nvGrpSpPr>
          <p:cNvPr id="5" name="Group 4"/>
          <p:cNvGrpSpPr/>
          <p:nvPr/>
        </p:nvGrpSpPr>
        <p:grpSpPr>
          <a:xfrm>
            <a:off x="10319" y="381000"/>
            <a:ext cx="9880600" cy="800219"/>
            <a:chOff x="10319" y="381000"/>
            <a:chExt cx="9880600" cy="800219"/>
          </a:xfrm>
        </p:grpSpPr>
        <p:sp>
          <p:nvSpPr>
            <p:cNvPr id="7" name="Rectangle 6"/>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grpSp>
    </p:spTree>
    <p:extLst>
      <p:ext uri="{BB962C8B-B14F-4D97-AF65-F5344CB8AC3E}">
        <p14:creationId xmlns:p14="http://schemas.microsoft.com/office/powerpoint/2010/main" val="35433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Son of Man has come </a:t>
            </a:r>
            <a:r>
              <a:rPr lang="en-US" sz="2600" b="1" dirty="0">
                <a:latin typeface="Open Sans"/>
                <a:ea typeface="Verdana" panose="020B0604030504040204" pitchFamily="34" charset="0"/>
                <a:cs typeface="Verdana" panose="020B0604030504040204" pitchFamily="34" charset="0"/>
              </a:rPr>
              <a:t>to seek and to save that which was lost</a:t>
            </a:r>
            <a:r>
              <a:rPr lang="en-US" sz="2600" dirty="0">
                <a:latin typeface="Open Sans"/>
                <a:ea typeface="Verdana" panose="020B0604030504040204" pitchFamily="34" charset="0"/>
                <a:cs typeface="Verdana" panose="020B0604030504040204" pitchFamily="34" charset="0"/>
              </a:rPr>
              <a:t>.” (Luke 19:10)</a:t>
            </a:r>
          </a:p>
        </p:txBody>
      </p:sp>
      <p:sp>
        <p:nvSpPr>
          <p:cNvPr id="5"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after He had </a:t>
            </a:r>
            <a:r>
              <a:rPr lang="en-US" sz="2600" b="1" dirty="0">
                <a:latin typeface="Open Sans"/>
                <a:ea typeface="Verdana" panose="020B0604030504040204" pitchFamily="34" charset="0"/>
                <a:cs typeface="Verdana" panose="020B0604030504040204" pitchFamily="34" charset="0"/>
              </a:rPr>
              <a:t>fasted forty days and forty nights</a:t>
            </a:r>
            <a:r>
              <a:rPr lang="en-US" sz="2600" dirty="0">
                <a:latin typeface="Open Sans"/>
                <a:ea typeface="Verdana" panose="020B0604030504040204" pitchFamily="34" charset="0"/>
                <a:cs typeface="Verdana" panose="020B0604030504040204" pitchFamily="34" charset="0"/>
              </a:rPr>
              <a:t>…the tempter came and said to Him, ‘If You are the Son of God, command that these stones become bread.’” (Matt. 4:2-3)</a:t>
            </a:r>
          </a:p>
        </p:txBody>
      </p:sp>
      <p:sp>
        <p:nvSpPr>
          <p:cNvPr id="7" name="TextBox 12"/>
          <p:cNvSpPr txBox="1"/>
          <p:nvPr/>
        </p:nvSpPr>
        <p:spPr>
          <a:xfrm>
            <a:off x="1207008" y="39624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a:t>
            </a:r>
            <a:r>
              <a:rPr lang="en-US" sz="2600" b="1" dirty="0">
                <a:latin typeface="Open Sans"/>
                <a:ea typeface="Verdana" panose="020B0604030504040204" pitchFamily="34" charset="0"/>
                <a:cs typeface="Verdana" panose="020B0604030504040204" pitchFamily="34" charset="0"/>
              </a:rPr>
              <a:t>had to pass through Samaria</a:t>
            </a:r>
            <a:r>
              <a:rPr lang="en-US" sz="2600" dirty="0">
                <a:latin typeface="Open Sans"/>
                <a:ea typeface="Verdana" panose="020B0604030504040204" pitchFamily="34" charset="0"/>
                <a:cs typeface="Verdana" panose="020B0604030504040204" pitchFamily="34" charset="0"/>
              </a:rPr>
              <a:t>.” (John 4:4)</a:t>
            </a:r>
          </a:p>
        </p:txBody>
      </p:sp>
      <p:sp>
        <p:nvSpPr>
          <p:cNvPr id="8" name="TextBox 12"/>
          <p:cNvSpPr txBox="1"/>
          <p:nvPr/>
        </p:nvSpPr>
        <p:spPr>
          <a:xfrm>
            <a:off x="1207008" y="46482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them, ‘My </a:t>
            </a:r>
            <a:r>
              <a:rPr lang="en-US" sz="2600" b="1" dirty="0">
                <a:latin typeface="Open Sans"/>
                <a:ea typeface="Verdana" panose="020B0604030504040204" pitchFamily="34" charset="0"/>
                <a:cs typeface="Verdana" panose="020B0604030504040204" pitchFamily="34" charset="0"/>
              </a:rPr>
              <a:t>food is to do the will of Him who sent Me </a:t>
            </a:r>
            <a:r>
              <a:rPr lang="en-US" sz="2600" dirty="0">
                <a:latin typeface="Open Sans"/>
                <a:ea typeface="Verdana" panose="020B0604030504040204" pitchFamily="34" charset="0"/>
                <a:cs typeface="Verdana" panose="020B0604030504040204" pitchFamily="34" charset="0"/>
              </a:rPr>
              <a:t>and to accomplish His work… Behold, I say to you, lift up your eyes and </a:t>
            </a:r>
            <a:r>
              <a:rPr lang="en-US" sz="2600" b="1" dirty="0">
                <a:latin typeface="Open Sans"/>
                <a:ea typeface="Verdana" panose="020B0604030504040204" pitchFamily="34" charset="0"/>
                <a:cs typeface="Verdana" panose="020B0604030504040204" pitchFamily="34" charset="0"/>
              </a:rPr>
              <a:t>look on the fields</a:t>
            </a:r>
            <a:r>
              <a:rPr lang="en-US" sz="2600" dirty="0">
                <a:latin typeface="Open Sans"/>
                <a:ea typeface="Verdana" panose="020B0604030504040204" pitchFamily="34" charset="0"/>
                <a:cs typeface="Verdana" panose="020B0604030504040204" pitchFamily="34" charset="0"/>
              </a:rPr>
              <a:t>, that they are white for harvest.’” (John 4:34-35)</a:t>
            </a:r>
          </a:p>
        </p:txBody>
      </p:sp>
      <p:grpSp>
        <p:nvGrpSpPr>
          <p:cNvPr id="10" name="Group 9"/>
          <p:cNvGrpSpPr/>
          <p:nvPr/>
        </p:nvGrpSpPr>
        <p:grpSpPr>
          <a:xfrm>
            <a:off x="10319" y="381000"/>
            <a:ext cx="9880600" cy="800219"/>
            <a:chOff x="10319" y="381000"/>
            <a:chExt cx="9880600" cy="800219"/>
          </a:xfrm>
        </p:grpSpPr>
        <p:sp>
          <p:nvSpPr>
            <p:cNvPr id="11" name="Rectangle 10"/>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grpSp>
    </p:spTree>
    <p:extLst>
      <p:ext uri="{BB962C8B-B14F-4D97-AF65-F5344CB8AC3E}">
        <p14:creationId xmlns:p14="http://schemas.microsoft.com/office/powerpoint/2010/main" val="11087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a:t>
            </a:r>
            <a:r>
              <a:rPr lang="en-US" sz="2600" b="1" dirty="0">
                <a:latin typeface="Open Sans"/>
                <a:ea typeface="Verdana" panose="020B0604030504040204" pitchFamily="34" charset="0"/>
                <a:cs typeface="Verdana" panose="020B0604030504040204" pitchFamily="34" charset="0"/>
              </a:rPr>
              <a:t>Jesus</a:t>
            </a:r>
            <a:r>
              <a:rPr lang="en-US" sz="2600" dirty="0">
                <a:latin typeface="Open Sans"/>
                <a:ea typeface="Verdana" panose="020B0604030504040204" pitchFamily="34" charset="0"/>
                <a:cs typeface="Verdana" panose="020B0604030504040204" pitchFamily="34" charset="0"/>
              </a:rPr>
              <a:t>, perceiving that they were intending to come and take Him by force to make Him king, </a:t>
            </a:r>
            <a:r>
              <a:rPr lang="en-US" sz="2600" b="1" dirty="0">
                <a:latin typeface="Open Sans"/>
                <a:ea typeface="Verdana" panose="020B0604030504040204" pitchFamily="34" charset="0"/>
                <a:cs typeface="Verdana" panose="020B0604030504040204" pitchFamily="34" charset="0"/>
              </a:rPr>
              <a:t>withdrew again to the mountain </a:t>
            </a:r>
            <a:r>
              <a:rPr lang="en-US" sz="2600" dirty="0">
                <a:latin typeface="Open Sans"/>
                <a:ea typeface="Verdana" panose="020B0604030504040204" pitchFamily="34" charset="0"/>
                <a:cs typeface="Verdana" panose="020B0604030504040204" pitchFamily="34" charset="0"/>
              </a:rPr>
              <a:t>by Himself alone.” (John 6:15)</a:t>
            </a:r>
          </a:p>
        </p:txBody>
      </p:sp>
      <p:sp>
        <p:nvSpPr>
          <p:cNvPr id="7" name="TextBox 12"/>
          <p:cNvSpPr txBox="1"/>
          <p:nvPr/>
        </p:nvSpPr>
        <p:spPr>
          <a:xfrm>
            <a:off x="1207008" y="2971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was stating the matter plainly. And Peter took Him aside and began to rebuke Him. But turning around and seeing His disciples, He rebuked Peter and said, ‘Get behind Me, Satan; for </a:t>
            </a:r>
            <a:r>
              <a:rPr lang="en-US" sz="2600" b="1" dirty="0">
                <a:latin typeface="Open Sans"/>
                <a:ea typeface="Verdana" panose="020B0604030504040204" pitchFamily="34" charset="0"/>
                <a:cs typeface="Verdana" panose="020B0604030504040204" pitchFamily="34" charset="0"/>
              </a:rPr>
              <a:t>you are not setting your mind on God’s interests</a:t>
            </a:r>
            <a:r>
              <a:rPr lang="en-US" sz="2600" dirty="0">
                <a:latin typeface="Open Sans"/>
                <a:ea typeface="Verdana" panose="020B0604030504040204" pitchFamily="34" charset="0"/>
                <a:cs typeface="Verdana" panose="020B0604030504040204" pitchFamily="34" charset="0"/>
              </a:rPr>
              <a:t>, but man’s.’” (Mark 8:32-33)</a:t>
            </a:r>
          </a:p>
        </p:txBody>
      </p:sp>
      <p:grpSp>
        <p:nvGrpSpPr>
          <p:cNvPr id="8" name="Group 7"/>
          <p:cNvGrpSpPr/>
          <p:nvPr/>
        </p:nvGrpSpPr>
        <p:grpSpPr>
          <a:xfrm>
            <a:off x="10319" y="381000"/>
            <a:ext cx="9880600" cy="800219"/>
            <a:chOff x="10319" y="381000"/>
            <a:chExt cx="9880600" cy="800219"/>
          </a:xfrm>
        </p:grpSpPr>
        <p:sp>
          <p:nvSpPr>
            <p:cNvPr id="10" name="Rectangle 9"/>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grpSp>
    </p:spTree>
    <p:extLst>
      <p:ext uri="{BB962C8B-B14F-4D97-AF65-F5344CB8AC3E}">
        <p14:creationId xmlns:p14="http://schemas.microsoft.com/office/powerpoint/2010/main" val="147891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“Women received back their dead by resurrection; and others were tortured, </a:t>
            </a:r>
            <a:r>
              <a:rPr lang="en-US" sz="2600" b="1" dirty="0">
                <a:latin typeface="Open Sans"/>
                <a:ea typeface="Verdana" panose="020B0604030504040204" pitchFamily="34" charset="0"/>
                <a:cs typeface="Verdana" panose="020B0604030504040204" pitchFamily="34" charset="0"/>
              </a:rPr>
              <a:t>not accepting their release</a:t>
            </a:r>
            <a:r>
              <a:rPr lang="en-US" sz="2600" dirty="0">
                <a:latin typeface="Open Sans"/>
                <a:ea typeface="Verdana" panose="020B0604030504040204" pitchFamily="34" charset="0"/>
                <a:cs typeface="Verdana" panose="020B0604030504040204" pitchFamily="34" charset="0"/>
              </a:rPr>
              <a:t>, so that they might </a:t>
            </a:r>
            <a:r>
              <a:rPr lang="en-US" sz="2600" b="1" dirty="0">
                <a:latin typeface="Open Sans"/>
                <a:ea typeface="Verdana" panose="020B0604030504040204" pitchFamily="34" charset="0"/>
                <a:cs typeface="Verdana" panose="020B0604030504040204" pitchFamily="34" charset="0"/>
              </a:rPr>
              <a:t>obtain a better resurrection</a:t>
            </a:r>
            <a:r>
              <a:rPr lang="en-US" sz="2600" dirty="0">
                <a:latin typeface="Open Sans"/>
                <a:ea typeface="Verdana" panose="020B0604030504040204" pitchFamily="34" charset="0"/>
                <a:cs typeface="Verdana" panose="020B0604030504040204" pitchFamily="34" charset="0"/>
              </a:rPr>
              <a:t>.” (Heb. 11:35)</a:t>
            </a:r>
          </a:p>
        </p:txBody>
      </p:sp>
      <p:sp>
        <p:nvSpPr>
          <p:cNvPr id="5" name="Rectangle 4"/>
          <p:cNvSpPr/>
          <p:nvPr/>
        </p:nvSpPr>
        <p:spPr>
          <a:xfrm>
            <a:off x="6919119" y="381000"/>
            <a:ext cx="510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12014200" cy="769441"/>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000" b="1" dirty="0">
                <a:solidFill>
                  <a:schemeClr val="bg1"/>
                </a:solidFill>
                <a:latin typeface="Open Sans"/>
                <a:ea typeface="Verdana" panose="020B0604030504040204" pitchFamily="34" charset="0"/>
                <a:cs typeface="Verdana" panose="020B0604030504040204" pitchFamily="34" charset="0"/>
              </a:rPr>
              <a:t>Finishing well requires the ability to see beyond the finish line. </a:t>
            </a:r>
            <a:r>
              <a:rPr lang="en-US" sz="1400" b="1" dirty="0">
                <a:solidFill>
                  <a:schemeClr val="bg1"/>
                </a:solidFill>
                <a:latin typeface="Open Sans"/>
                <a:ea typeface="Verdana" panose="020B0604030504040204" pitchFamily="34" charset="0"/>
                <a:cs typeface="Verdana" panose="020B0604030504040204" pitchFamily="34" charset="0"/>
              </a:rPr>
              <a:t>(Hebrews 11:35)</a:t>
            </a:r>
          </a:p>
        </p:txBody>
      </p:sp>
    </p:spTree>
    <p:extLst>
      <p:ext uri="{BB962C8B-B14F-4D97-AF65-F5344CB8AC3E}">
        <p14:creationId xmlns:p14="http://schemas.microsoft.com/office/powerpoint/2010/main" val="42742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days were approaching for His ascension, </a:t>
            </a:r>
            <a:r>
              <a:rPr lang="en-US" sz="2600" b="1" dirty="0">
                <a:latin typeface="Open Sans"/>
                <a:ea typeface="Verdana" panose="020B0604030504040204" pitchFamily="34" charset="0"/>
                <a:cs typeface="Verdana" panose="020B0604030504040204" pitchFamily="34" charset="0"/>
              </a:rPr>
              <a:t>He was determined to go to Jerusalem</a:t>
            </a:r>
            <a:r>
              <a:rPr lang="en-US" sz="2600" dirty="0">
                <a:latin typeface="Open Sans"/>
                <a:ea typeface="Verdana" panose="020B0604030504040204" pitchFamily="34" charset="0"/>
                <a:cs typeface="Verdana" panose="020B0604030504040204" pitchFamily="34" charset="0"/>
              </a:rPr>
              <a:t>.” (Luke 9:51)</a:t>
            </a:r>
          </a:p>
        </p:txBody>
      </p:sp>
      <p:sp>
        <p:nvSpPr>
          <p:cNvPr id="7"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glorified You on the earth, having </a:t>
            </a:r>
            <a:r>
              <a:rPr lang="en-US" sz="2600" b="1" dirty="0">
                <a:latin typeface="Open Sans"/>
                <a:ea typeface="Verdana" panose="020B0604030504040204" pitchFamily="34" charset="0"/>
                <a:cs typeface="Verdana" panose="020B0604030504040204" pitchFamily="34" charset="0"/>
              </a:rPr>
              <a:t>accomplished the work </a:t>
            </a:r>
            <a:r>
              <a:rPr lang="en-US" sz="2600" dirty="0">
                <a:latin typeface="Open Sans"/>
                <a:ea typeface="Verdana" panose="020B0604030504040204" pitchFamily="34" charset="0"/>
                <a:cs typeface="Verdana" panose="020B0604030504040204" pitchFamily="34" charset="0"/>
              </a:rPr>
              <a:t>which You have given Me to do.” (John 17:4)</a:t>
            </a:r>
          </a:p>
        </p:txBody>
      </p:sp>
      <p:sp>
        <p:nvSpPr>
          <p:cNvPr id="8" name="TextBox 12"/>
          <p:cNvSpPr txBox="1"/>
          <p:nvPr/>
        </p:nvSpPr>
        <p:spPr>
          <a:xfrm>
            <a:off x="1207008" y="3733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when Jesus had received the sour wine, He said, “</a:t>
            </a:r>
            <a:r>
              <a:rPr lang="en-US" sz="2600" b="1" dirty="0">
                <a:latin typeface="Open Sans"/>
                <a:ea typeface="Verdana" panose="020B0604030504040204" pitchFamily="34" charset="0"/>
                <a:cs typeface="Verdana" panose="020B0604030504040204" pitchFamily="34" charset="0"/>
              </a:rPr>
              <a:t>It is finished</a:t>
            </a:r>
            <a:r>
              <a:rPr lang="en-US" sz="2600" dirty="0">
                <a:latin typeface="Open Sans"/>
                <a:ea typeface="Verdana" panose="020B0604030504040204" pitchFamily="34" charset="0"/>
                <a:cs typeface="Verdana" panose="020B0604030504040204" pitchFamily="34" charset="0"/>
              </a:rPr>
              <a:t>!” And He bowed His head and gave up His spirit.” (John 19:30)</a:t>
            </a:r>
          </a:p>
        </p:txBody>
      </p:sp>
      <p:grpSp>
        <p:nvGrpSpPr>
          <p:cNvPr id="10" name="Group 9"/>
          <p:cNvGrpSpPr/>
          <p:nvPr/>
        </p:nvGrpSpPr>
        <p:grpSpPr>
          <a:xfrm>
            <a:off x="10319" y="381000"/>
            <a:ext cx="9880600" cy="800219"/>
            <a:chOff x="10319" y="381000"/>
            <a:chExt cx="9880600" cy="800219"/>
          </a:xfrm>
        </p:grpSpPr>
        <p:sp>
          <p:nvSpPr>
            <p:cNvPr id="11" name="Rectangle 10"/>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grpSp>
    </p:spTree>
    <p:extLst>
      <p:ext uri="{BB962C8B-B14F-4D97-AF65-F5344CB8AC3E}">
        <p14:creationId xmlns:p14="http://schemas.microsoft.com/office/powerpoint/2010/main" val="21138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said, ‘Come!’ And Peter got out of the boat, and walked on the water and came toward Jesus. But </a:t>
            </a:r>
            <a:r>
              <a:rPr lang="en-US" sz="2600" b="1" dirty="0">
                <a:latin typeface="Open Sans"/>
                <a:ea typeface="Verdana" panose="020B0604030504040204" pitchFamily="34" charset="0"/>
                <a:cs typeface="Verdana" panose="020B0604030504040204" pitchFamily="34" charset="0"/>
              </a:rPr>
              <a:t>seeing the wind</a:t>
            </a:r>
            <a:r>
              <a:rPr lang="en-US" sz="2600" dirty="0">
                <a:latin typeface="Open Sans"/>
                <a:ea typeface="Verdana" panose="020B0604030504040204" pitchFamily="34" charset="0"/>
                <a:cs typeface="Verdana" panose="020B0604030504040204" pitchFamily="34" charset="0"/>
              </a:rPr>
              <a:t>, he became frightened, and beginning to sink, he cried out, ‘</a:t>
            </a:r>
            <a:r>
              <a:rPr lang="en-US" sz="2600" b="1" dirty="0">
                <a:latin typeface="Open Sans"/>
                <a:ea typeface="Verdana" panose="020B0604030504040204" pitchFamily="34" charset="0"/>
                <a:cs typeface="Verdana" panose="020B0604030504040204" pitchFamily="34" charset="0"/>
              </a:rPr>
              <a:t>Lord, save me</a:t>
            </a:r>
            <a:r>
              <a:rPr lang="en-US" sz="2600" dirty="0">
                <a:latin typeface="Open Sans"/>
                <a:ea typeface="Verdana" panose="020B0604030504040204" pitchFamily="34" charset="0"/>
                <a:cs typeface="Verdana" panose="020B0604030504040204" pitchFamily="34" charset="0"/>
              </a:rPr>
              <a:t>!’” ( </a:t>
            </a:r>
            <a:r>
              <a:rPr lang="en-US" sz="2600" dirty="0">
                <a:latin typeface="Open Sans"/>
              </a:rPr>
              <a:t>Matt. 14:29-30)</a:t>
            </a:r>
            <a:endParaRPr lang="en-US" sz="2600" dirty="0">
              <a:latin typeface="Open Sans"/>
              <a:ea typeface="Verdana" panose="020B0604030504040204" pitchFamily="34" charset="0"/>
              <a:cs typeface="Verdana" panose="020B0604030504040204" pitchFamily="34" charset="0"/>
            </a:endParaRPr>
          </a:p>
        </p:txBody>
      </p:sp>
      <p:sp>
        <p:nvSpPr>
          <p:cNvPr id="7" name="TextBox 12"/>
          <p:cNvSpPr txBox="1"/>
          <p:nvPr/>
        </p:nvSpPr>
        <p:spPr>
          <a:xfrm>
            <a:off x="1207008" y="3352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Fixing our eyes on Jesus</a:t>
            </a:r>
            <a:r>
              <a:rPr lang="en-US" sz="2600" dirty="0">
                <a:latin typeface="Open Sans"/>
                <a:ea typeface="Verdana" panose="020B0604030504040204" pitchFamily="34" charset="0"/>
                <a:cs typeface="Verdana" panose="020B0604030504040204" pitchFamily="34" charset="0"/>
              </a:rPr>
              <a:t>, the author and </a:t>
            </a:r>
            <a:r>
              <a:rPr lang="en-US" sz="2600" dirty="0" err="1">
                <a:latin typeface="Open Sans"/>
                <a:ea typeface="Verdana" panose="020B0604030504040204" pitchFamily="34" charset="0"/>
                <a:cs typeface="Verdana" panose="020B0604030504040204" pitchFamily="34" charset="0"/>
              </a:rPr>
              <a:t>perfecter</a:t>
            </a:r>
            <a:r>
              <a:rPr lang="en-US" sz="2600" dirty="0">
                <a:latin typeface="Open Sans"/>
                <a:ea typeface="Verdana" panose="020B0604030504040204" pitchFamily="34" charset="0"/>
                <a:cs typeface="Verdana" panose="020B0604030504040204" pitchFamily="34" charset="0"/>
              </a:rPr>
              <a:t> of faith…” ( Heb. 12:2)</a:t>
            </a:r>
          </a:p>
        </p:txBody>
      </p:sp>
      <p:sp>
        <p:nvSpPr>
          <p:cNvPr id="8" name="TextBox 12"/>
          <p:cNvSpPr txBox="1"/>
          <p:nvPr/>
        </p:nvSpPr>
        <p:spPr>
          <a:xfrm>
            <a:off x="1207008" y="4419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“Whom have I in heaven but You? And </a:t>
            </a:r>
            <a:r>
              <a:rPr lang="en-US" sz="2600" b="1" dirty="0">
                <a:latin typeface="Open Sans"/>
                <a:ea typeface="Verdana" panose="020B0604030504040204" pitchFamily="34" charset="0"/>
                <a:cs typeface="Verdana" panose="020B0604030504040204" pitchFamily="34" charset="0"/>
              </a:rPr>
              <a:t>besides You</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I desire nothing on earth</a:t>
            </a:r>
            <a:r>
              <a:rPr lang="en-US" sz="2600" dirty="0">
                <a:latin typeface="Open Sans"/>
                <a:ea typeface="Verdana" panose="020B0604030504040204" pitchFamily="34" charset="0"/>
                <a:cs typeface="Verdana" panose="020B0604030504040204" pitchFamily="34" charset="0"/>
              </a:rPr>
              <a:t>.” (Psalm 73:25)</a:t>
            </a:r>
          </a:p>
        </p:txBody>
      </p:sp>
      <p:grpSp>
        <p:nvGrpSpPr>
          <p:cNvPr id="10" name="Group 9"/>
          <p:cNvGrpSpPr/>
          <p:nvPr/>
        </p:nvGrpSpPr>
        <p:grpSpPr>
          <a:xfrm>
            <a:off x="10319" y="381000"/>
            <a:ext cx="9880600" cy="800219"/>
            <a:chOff x="10319" y="381000"/>
            <a:chExt cx="9880600" cy="800219"/>
          </a:xfrm>
        </p:grpSpPr>
        <p:sp>
          <p:nvSpPr>
            <p:cNvPr id="11" name="Rectangle 10"/>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96520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Finishing well can be inhibited by distractions. </a:t>
              </a:r>
              <a:r>
                <a:rPr lang="en-US" sz="1400" b="1" dirty="0">
                  <a:solidFill>
                    <a:schemeClr val="bg1"/>
                  </a:solidFill>
                  <a:latin typeface="Open Sans"/>
                  <a:ea typeface="Verdana" panose="020B0604030504040204" pitchFamily="34" charset="0"/>
                  <a:cs typeface="Verdana" panose="020B0604030504040204" pitchFamily="34" charset="0"/>
                </a:rPr>
                <a:t>(Hebrews 12:1-3)</a:t>
              </a:r>
            </a:p>
          </p:txBody>
        </p:sp>
      </p:grpSp>
    </p:spTree>
    <p:extLst>
      <p:ext uri="{BB962C8B-B14F-4D97-AF65-F5344CB8AC3E}">
        <p14:creationId xmlns:p14="http://schemas.microsoft.com/office/powerpoint/2010/main" val="98359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Demas, having loved this present world, has deserted me </a:t>
            </a:r>
            <a:r>
              <a:rPr lang="en-US" sz="2600" dirty="0">
                <a:latin typeface="Open Sans"/>
                <a:ea typeface="Verdana" panose="020B0604030504040204" pitchFamily="34" charset="0"/>
                <a:cs typeface="Verdana" panose="020B0604030504040204" pitchFamily="34" charset="0"/>
              </a:rPr>
              <a:t>and gone to Thessalonica; </a:t>
            </a:r>
            <a:r>
              <a:rPr lang="en-US" sz="2600" dirty="0" err="1">
                <a:latin typeface="Open Sans"/>
                <a:ea typeface="Verdana" panose="020B0604030504040204" pitchFamily="34" charset="0"/>
                <a:cs typeface="Verdana" panose="020B0604030504040204" pitchFamily="34" charset="0"/>
              </a:rPr>
              <a:t>Crescens</a:t>
            </a:r>
            <a:r>
              <a:rPr lang="en-US" sz="2600" dirty="0">
                <a:latin typeface="Open Sans"/>
                <a:ea typeface="Verdana" panose="020B0604030504040204" pitchFamily="34" charset="0"/>
                <a:cs typeface="Verdana" panose="020B0604030504040204" pitchFamily="34" charset="0"/>
              </a:rPr>
              <a:t> has gone to Galatia, Titus to Dalmatia.” (</a:t>
            </a:r>
            <a:r>
              <a:rPr lang="en-US" sz="2600" dirty="0">
                <a:latin typeface="Open Sans"/>
              </a:rPr>
              <a:t>2 Tim. 4:10)</a:t>
            </a:r>
            <a:endParaRPr lang="en-US" sz="2600" dirty="0">
              <a:latin typeface="Open Sans"/>
              <a:ea typeface="Verdana" panose="020B0604030504040204" pitchFamily="34" charset="0"/>
              <a:cs typeface="Verdana" panose="020B0604030504040204" pitchFamily="34" charset="0"/>
            </a:endParaRPr>
          </a:p>
        </p:txBody>
      </p:sp>
      <p:sp>
        <p:nvSpPr>
          <p:cNvPr id="7" name="TextBox 12"/>
          <p:cNvSpPr txBox="1"/>
          <p:nvPr/>
        </p:nvSpPr>
        <p:spPr>
          <a:xfrm>
            <a:off x="1207008" y="2895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my first defense no one supported me, but </a:t>
            </a:r>
            <a:r>
              <a:rPr lang="en-US" sz="2600" b="1" dirty="0">
                <a:latin typeface="Open Sans"/>
                <a:ea typeface="Verdana" panose="020B0604030504040204" pitchFamily="34" charset="0"/>
                <a:cs typeface="Verdana" panose="020B0604030504040204" pitchFamily="34" charset="0"/>
              </a:rPr>
              <a:t>all deserted me</a:t>
            </a:r>
            <a:r>
              <a:rPr lang="en-US" sz="2600" dirty="0">
                <a:latin typeface="Open Sans"/>
                <a:ea typeface="Verdana" panose="020B0604030504040204" pitchFamily="34" charset="0"/>
                <a:cs typeface="Verdana" panose="020B0604030504040204" pitchFamily="34" charset="0"/>
              </a:rPr>
              <a:t>;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But </a:t>
            </a:r>
            <a:r>
              <a:rPr lang="en-US" sz="2600" b="1" dirty="0">
                <a:latin typeface="Open Sans"/>
                <a:ea typeface="Verdana" panose="020B0604030504040204" pitchFamily="34" charset="0"/>
                <a:cs typeface="Verdana" panose="020B0604030504040204" pitchFamily="34" charset="0"/>
              </a:rPr>
              <a:t>the Lord stood with me </a:t>
            </a:r>
            <a:r>
              <a:rPr lang="en-US" sz="2600" dirty="0">
                <a:latin typeface="Open Sans"/>
                <a:ea typeface="Verdana" panose="020B0604030504040204" pitchFamily="34" charset="0"/>
                <a:cs typeface="Verdana" panose="020B0604030504040204" pitchFamily="34" charset="0"/>
              </a:rPr>
              <a:t>and strengthened me…” (2 Tim. 4:16-17)</a:t>
            </a:r>
          </a:p>
        </p:txBody>
      </p:sp>
      <p:sp>
        <p:nvSpPr>
          <p:cNvPr id="8" name="TextBox 12"/>
          <p:cNvSpPr txBox="1"/>
          <p:nvPr/>
        </p:nvSpPr>
        <p:spPr>
          <a:xfrm>
            <a:off x="1207008" y="4392811"/>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“Because lawlessness is increased, most people’s </a:t>
            </a:r>
            <a:r>
              <a:rPr lang="en-US" sz="2600" b="1" dirty="0">
                <a:latin typeface="Open Sans"/>
                <a:ea typeface="Verdana" panose="020B0604030504040204" pitchFamily="34" charset="0"/>
                <a:cs typeface="Verdana" panose="020B0604030504040204" pitchFamily="34" charset="0"/>
              </a:rPr>
              <a:t>love will grow cold</a:t>
            </a:r>
            <a:r>
              <a:rPr lang="en-US" sz="2600" dirty="0">
                <a:latin typeface="Open Sans"/>
                <a:ea typeface="Verdana" panose="020B0604030504040204" pitchFamily="34" charset="0"/>
                <a:cs typeface="Verdana" panose="020B0604030504040204" pitchFamily="34" charset="0"/>
              </a:rPr>
              <a:t>.” (Matt. 24:12)</a:t>
            </a:r>
          </a:p>
        </p:txBody>
      </p:sp>
      <p:sp>
        <p:nvSpPr>
          <p:cNvPr id="10" name="Rectangle 9"/>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spTree>
    <p:extLst>
      <p:ext uri="{BB962C8B-B14F-4D97-AF65-F5344CB8AC3E}">
        <p14:creationId xmlns:p14="http://schemas.microsoft.com/office/powerpoint/2010/main" val="25445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were running well; </a:t>
            </a:r>
            <a:r>
              <a:rPr lang="en-US" sz="2600" b="1" dirty="0">
                <a:latin typeface="Open Sans"/>
                <a:ea typeface="Verdana" panose="020B0604030504040204" pitchFamily="34" charset="0"/>
                <a:cs typeface="Verdana" panose="020B0604030504040204" pitchFamily="34" charset="0"/>
              </a:rPr>
              <a:t>who hindered you </a:t>
            </a:r>
            <a:r>
              <a:rPr lang="en-US" sz="2600" dirty="0">
                <a:latin typeface="Open Sans"/>
                <a:ea typeface="Verdana" panose="020B0604030504040204" pitchFamily="34" charset="0"/>
                <a:cs typeface="Verdana" panose="020B0604030504040204" pitchFamily="34" charset="0"/>
              </a:rPr>
              <a:t>from obeying the truth?” (Gal. 5:7)</a:t>
            </a:r>
          </a:p>
        </p:txBody>
      </p:sp>
      <p:sp>
        <p:nvSpPr>
          <p:cNvPr id="7"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Do not love the world </a:t>
            </a:r>
            <a:r>
              <a:rPr lang="en-US" sz="2600" dirty="0">
                <a:latin typeface="Open Sans"/>
                <a:ea typeface="Verdana" panose="020B0604030504040204" pitchFamily="34" charset="0"/>
                <a:cs typeface="Verdana" panose="020B0604030504040204" pitchFamily="34" charset="0"/>
              </a:rPr>
              <a:t>nor the things in the world. If anyone loves the world, the love of the Father is not in him.” (1 John 2:15)</a:t>
            </a:r>
          </a:p>
        </p:txBody>
      </p:sp>
      <p:grpSp>
        <p:nvGrpSpPr>
          <p:cNvPr id="12" name="Group 11"/>
          <p:cNvGrpSpPr/>
          <p:nvPr/>
        </p:nvGrpSpPr>
        <p:grpSpPr>
          <a:xfrm>
            <a:off x="10319" y="381000"/>
            <a:ext cx="8661400" cy="800219"/>
            <a:chOff x="10319" y="381000"/>
            <a:chExt cx="8661400" cy="800219"/>
          </a:xfrm>
        </p:grpSpPr>
        <p:sp>
          <p:nvSpPr>
            <p:cNvPr id="13" name="Rectangle 12"/>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16735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“Samuel said, ‘Is it not true, though </a:t>
            </a:r>
            <a:r>
              <a:rPr lang="en-US" sz="2600" b="1" dirty="0">
                <a:latin typeface="Open Sans"/>
                <a:ea typeface="Verdana" panose="020B0604030504040204" pitchFamily="34" charset="0"/>
                <a:cs typeface="Verdana" panose="020B0604030504040204" pitchFamily="34" charset="0"/>
              </a:rPr>
              <a:t>you were little in your own eyes</a:t>
            </a:r>
            <a:r>
              <a:rPr lang="en-US" sz="2600" dirty="0">
                <a:latin typeface="Open Sans"/>
                <a:ea typeface="Verdana" panose="020B0604030504040204" pitchFamily="34" charset="0"/>
                <a:cs typeface="Verdana" panose="020B0604030504040204" pitchFamily="34" charset="0"/>
              </a:rPr>
              <a:t>, you were made the head of the tribes of Israel? And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anointed you king over Israel.’” (1 Sam. 15:17)</a:t>
            </a:r>
          </a:p>
        </p:txBody>
      </p:sp>
      <p:sp>
        <p:nvSpPr>
          <p:cNvPr id="7" name="TextBox 12"/>
          <p:cNvSpPr txBox="1"/>
          <p:nvPr/>
        </p:nvSpPr>
        <p:spPr>
          <a:xfrm>
            <a:off x="1207008" y="3143071"/>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a:t>
            </a:r>
            <a:r>
              <a:rPr lang="en-US" sz="2600" b="1" dirty="0">
                <a:latin typeface="Open Sans"/>
                <a:ea typeface="Verdana" panose="020B0604030504040204" pitchFamily="34" charset="0"/>
                <a:cs typeface="Verdana" panose="020B0604030504040204" pitchFamily="34" charset="0"/>
              </a:rPr>
              <a:t>Saul became very angry</a:t>
            </a:r>
            <a:r>
              <a:rPr lang="en-US" sz="2600" dirty="0">
                <a:latin typeface="Open Sans"/>
                <a:ea typeface="Verdana" panose="020B0604030504040204" pitchFamily="34" charset="0"/>
                <a:cs typeface="Verdana" panose="020B0604030504040204" pitchFamily="34" charset="0"/>
              </a:rPr>
              <a:t>… “They have </a:t>
            </a:r>
            <a:r>
              <a:rPr lang="en-US" sz="2600" b="1" dirty="0">
                <a:latin typeface="Open Sans"/>
                <a:ea typeface="Verdana" panose="020B0604030504040204" pitchFamily="34" charset="0"/>
                <a:cs typeface="Verdana" panose="020B0604030504040204" pitchFamily="34" charset="0"/>
              </a:rPr>
              <a:t>ascribed to David ten thousands</a:t>
            </a:r>
            <a:r>
              <a:rPr lang="en-US" sz="2600" dirty="0">
                <a:latin typeface="Open Sans"/>
                <a:ea typeface="Verdana" panose="020B0604030504040204" pitchFamily="34" charset="0"/>
                <a:cs typeface="Verdana" panose="020B0604030504040204" pitchFamily="34" charset="0"/>
              </a:rPr>
              <a:t>, but to me they have ascribed thousands…” (1 Sam. 18:8)</a:t>
            </a:r>
          </a:p>
        </p:txBody>
      </p:sp>
      <p:sp>
        <p:nvSpPr>
          <p:cNvPr id="8" name="TextBox 12"/>
          <p:cNvSpPr txBox="1"/>
          <p:nvPr/>
        </p:nvSpPr>
        <p:spPr>
          <a:xfrm>
            <a:off x="1207008" y="4392811"/>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Philistines …found </a:t>
            </a:r>
            <a:r>
              <a:rPr lang="en-US" sz="2600" b="1" dirty="0">
                <a:latin typeface="Open Sans"/>
                <a:ea typeface="Verdana" panose="020B0604030504040204" pitchFamily="34" charset="0"/>
                <a:cs typeface="Verdana" panose="020B0604030504040204" pitchFamily="34" charset="0"/>
              </a:rPr>
              <a:t>Saul</a:t>
            </a:r>
            <a:r>
              <a:rPr lang="en-US" sz="2600" dirty="0">
                <a:latin typeface="Open Sans"/>
                <a:ea typeface="Verdana" panose="020B0604030504040204" pitchFamily="34" charset="0"/>
                <a:cs typeface="Verdana" panose="020B0604030504040204" pitchFamily="34" charset="0"/>
              </a:rPr>
              <a:t> and his three sons </a:t>
            </a:r>
            <a:r>
              <a:rPr lang="en-US" sz="2600" b="1" dirty="0">
                <a:latin typeface="Open Sans"/>
                <a:ea typeface="Verdana" panose="020B0604030504040204" pitchFamily="34" charset="0"/>
                <a:cs typeface="Verdana" panose="020B0604030504040204" pitchFamily="34" charset="0"/>
              </a:rPr>
              <a:t>fallen</a:t>
            </a:r>
            <a:r>
              <a:rPr lang="en-US" sz="2600" dirty="0">
                <a:latin typeface="Open Sans"/>
                <a:ea typeface="Verdana" panose="020B0604030504040204" pitchFamily="34" charset="0"/>
                <a:cs typeface="Verdana" panose="020B0604030504040204" pitchFamily="34" charset="0"/>
              </a:rPr>
              <a:t> on Mount </a:t>
            </a:r>
            <a:r>
              <a:rPr lang="en-US" sz="2600" dirty="0" err="1">
                <a:latin typeface="Open Sans"/>
                <a:ea typeface="Verdana" panose="020B0604030504040204" pitchFamily="34" charset="0"/>
                <a:cs typeface="Verdana" panose="020B0604030504040204" pitchFamily="34" charset="0"/>
              </a:rPr>
              <a:t>Gilboa</a:t>
            </a:r>
            <a:r>
              <a:rPr lang="en-US" sz="2600" dirty="0">
                <a:latin typeface="Open Sans"/>
                <a:ea typeface="Verdana" panose="020B0604030504040204" pitchFamily="34" charset="0"/>
                <a:cs typeface="Verdana" panose="020B0604030504040204" pitchFamily="34" charset="0"/>
              </a:rPr>
              <a:t>. They </a:t>
            </a:r>
            <a:r>
              <a:rPr lang="en-US" sz="2600" b="1" dirty="0">
                <a:latin typeface="Open Sans"/>
                <a:ea typeface="Verdana" panose="020B0604030504040204" pitchFamily="34" charset="0"/>
                <a:cs typeface="Verdana" panose="020B0604030504040204" pitchFamily="34" charset="0"/>
              </a:rPr>
              <a:t>cut off his head </a:t>
            </a:r>
            <a:r>
              <a:rPr lang="en-US" sz="2600" dirty="0">
                <a:latin typeface="Open Sans"/>
                <a:ea typeface="Verdana" panose="020B0604030504040204" pitchFamily="34" charset="0"/>
                <a:cs typeface="Verdana" panose="020B0604030504040204" pitchFamily="34" charset="0"/>
              </a:rPr>
              <a:t>… and they </a:t>
            </a:r>
            <a:r>
              <a:rPr lang="en-US" sz="2600" b="1" dirty="0">
                <a:latin typeface="Open Sans"/>
                <a:ea typeface="Verdana" panose="020B0604030504040204" pitchFamily="34" charset="0"/>
                <a:cs typeface="Verdana" panose="020B0604030504040204" pitchFamily="34" charset="0"/>
              </a:rPr>
              <a:t>fastened his body to the wall </a:t>
            </a:r>
            <a:r>
              <a:rPr lang="en-US" sz="2600" dirty="0">
                <a:latin typeface="Open Sans"/>
                <a:ea typeface="Verdana" panose="020B0604030504040204" pitchFamily="34" charset="0"/>
                <a:cs typeface="Verdana" panose="020B0604030504040204" pitchFamily="34" charset="0"/>
              </a:rPr>
              <a:t>of Beth-</a:t>
            </a:r>
            <a:r>
              <a:rPr lang="en-US" sz="2600" dirty="0" err="1">
                <a:latin typeface="Open Sans"/>
                <a:ea typeface="Verdana" panose="020B0604030504040204" pitchFamily="34" charset="0"/>
                <a:cs typeface="Verdana" panose="020B0604030504040204" pitchFamily="34" charset="0"/>
              </a:rPr>
              <a:t>shan</a:t>
            </a:r>
            <a:r>
              <a:rPr lang="en-US" sz="2600" dirty="0">
                <a:latin typeface="Open Sans"/>
                <a:ea typeface="Verdana" panose="020B0604030504040204" pitchFamily="34" charset="0"/>
                <a:cs typeface="Verdana" panose="020B0604030504040204" pitchFamily="34" charset="0"/>
              </a:rPr>
              <a:t>.” (1 Sam. 31:8-10)</a:t>
            </a:r>
          </a:p>
        </p:txBody>
      </p:sp>
      <p:grpSp>
        <p:nvGrpSpPr>
          <p:cNvPr id="13" name="Group 12"/>
          <p:cNvGrpSpPr/>
          <p:nvPr/>
        </p:nvGrpSpPr>
        <p:grpSpPr>
          <a:xfrm>
            <a:off x="10319" y="381000"/>
            <a:ext cx="8661400" cy="800219"/>
            <a:chOff x="10319" y="381000"/>
            <a:chExt cx="8661400" cy="800219"/>
          </a:xfrm>
        </p:grpSpPr>
        <p:sp>
          <p:nvSpPr>
            <p:cNvPr id="14" name="Rectangle 13"/>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19316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consider Him who has endured such hostility by sinners against Himself, so that you will </a:t>
            </a:r>
            <a:r>
              <a:rPr lang="en-US" sz="2600" b="1" dirty="0">
                <a:latin typeface="Open Sans"/>
                <a:ea typeface="Verdana" panose="020B0604030504040204" pitchFamily="34" charset="0"/>
                <a:cs typeface="Verdana" panose="020B0604030504040204" pitchFamily="34" charset="0"/>
              </a:rPr>
              <a:t>not grow weary and lose heart</a:t>
            </a:r>
            <a:r>
              <a:rPr lang="en-US" sz="2600" dirty="0">
                <a:latin typeface="Open Sans"/>
                <a:ea typeface="Verdana" panose="020B0604030504040204" pitchFamily="34" charset="0"/>
                <a:cs typeface="Verdana" panose="020B0604030504040204" pitchFamily="34" charset="0"/>
              </a:rPr>
              <a:t>.” (Heb. 12:3)</a:t>
            </a:r>
          </a:p>
        </p:txBody>
      </p:sp>
      <p:grpSp>
        <p:nvGrpSpPr>
          <p:cNvPr id="10" name="Group 9"/>
          <p:cNvGrpSpPr/>
          <p:nvPr/>
        </p:nvGrpSpPr>
        <p:grpSpPr>
          <a:xfrm>
            <a:off x="10319" y="381000"/>
            <a:ext cx="8661400" cy="800219"/>
            <a:chOff x="10319" y="381000"/>
            <a:chExt cx="8661400" cy="800219"/>
          </a:xfrm>
        </p:grpSpPr>
        <p:sp>
          <p:nvSpPr>
            <p:cNvPr id="11" name="Rectangle 10"/>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411776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be transformed </a:t>
            </a:r>
            <a:r>
              <a:rPr lang="en-US" sz="2600" b="1" dirty="0">
                <a:latin typeface="Open Sans"/>
                <a:ea typeface="Verdana" panose="020B0604030504040204" pitchFamily="34" charset="0"/>
                <a:cs typeface="Verdana" panose="020B0604030504040204" pitchFamily="34" charset="0"/>
              </a:rPr>
              <a:t>by the renewing of your mind</a:t>
            </a:r>
            <a:r>
              <a:rPr lang="en-US" sz="2600" dirty="0">
                <a:latin typeface="Open Sans"/>
                <a:ea typeface="Verdana" panose="020B0604030504040204" pitchFamily="34" charset="0"/>
                <a:cs typeface="Verdana" panose="020B0604030504040204" pitchFamily="34" charset="0"/>
              </a:rPr>
              <a:t>…” (Rom. 12:2)</a:t>
            </a:r>
          </a:p>
        </p:txBody>
      </p:sp>
      <p:sp>
        <p:nvSpPr>
          <p:cNvPr id="8" name="TextBox 12"/>
          <p:cNvSpPr txBox="1"/>
          <p:nvPr/>
        </p:nvSpPr>
        <p:spPr>
          <a:xfrm>
            <a:off x="1207008" y="2209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“…we are </a:t>
            </a:r>
            <a:r>
              <a:rPr lang="en-US" sz="2600" b="1" dirty="0">
                <a:latin typeface="Open Sans"/>
                <a:ea typeface="Verdana" panose="020B0604030504040204" pitchFamily="34" charset="0"/>
                <a:cs typeface="Verdana" panose="020B0604030504040204" pitchFamily="34" charset="0"/>
              </a:rPr>
              <a:t>taking every thought captive </a:t>
            </a:r>
            <a:r>
              <a:rPr lang="en-US" sz="2600" dirty="0">
                <a:latin typeface="Open Sans"/>
                <a:ea typeface="Verdana" panose="020B0604030504040204" pitchFamily="34" charset="0"/>
                <a:cs typeface="Verdana" panose="020B0604030504040204" pitchFamily="34" charset="0"/>
              </a:rPr>
              <a:t>to the obedience of Christ.” (2 Cor. 10:5)</a:t>
            </a:r>
          </a:p>
        </p:txBody>
      </p:sp>
      <p:sp>
        <p:nvSpPr>
          <p:cNvPr id="10" name="TextBox 12"/>
          <p:cNvSpPr txBox="1"/>
          <p:nvPr/>
        </p:nvSpPr>
        <p:spPr>
          <a:xfrm>
            <a:off x="1207008" y="32004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“Finally, brethren, whatever is </a:t>
            </a:r>
            <a:r>
              <a:rPr lang="en-US" sz="2600" b="1" dirty="0">
                <a:latin typeface="Open Sans"/>
                <a:ea typeface="Verdana" panose="020B0604030504040204" pitchFamily="34" charset="0"/>
                <a:cs typeface="Verdana" panose="020B0604030504040204" pitchFamily="34" charset="0"/>
              </a:rPr>
              <a:t>true</a:t>
            </a:r>
            <a:r>
              <a:rPr lang="en-US" sz="2600" dirty="0">
                <a:latin typeface="Open Sans"/>
                <a:ea typeface="Verdana" panose="020B0604030504040204" pitchFamily="34" charset="0"/>
                <a:cs typeface="Verdana" panose="020B0604030504040204" pitchFamily="34" charset="0"/>
              </a:rPr>
              <a:t>, whatever is </a:t>
            </a:r>
            <a:r>
              <a:rPr lang="en-US" sz="2600" b="1" dirty="0">
                <a:latin typeface="Open Sans"/>
                <a:ea typeface="Verdana" panose="020B0604030504040204" pitchFamily="34" charset="0"/>
                <a:cs typeface="Verdana" panose="020B0604030504040204" pitchFamily="34" charset="0"/>
              </a:rPr>
              <a:t>honorable</a:t>
            </a:r>
            <a:r>
              <a:rPr lang="en-US" sz="2600" dirty="0">
                <a:latin typeface="Open Sans"/>
                <a:ea typeface="Verdana" panose="020B0604030504040204" pitchFamily="34" charset="0"/>
                <a:cs typeface="Verdana" panose="020B0604030504040204" pitchFamily="34" charset="0"/>
              </a:rPr>
              <a:t>, whatever is </a:t>
            </a:r>
            <a:r>
              <a:rPr lang="en-US" sz="2600" b="1" dirty="0">
                <a:latin typeface="Open Sans"/>
                <a:ea typeface="Verdana" panose="020B0604030504040204" pitchFamily="34" charset="0"/>
                <a:cs typeface="Verdana" panose="020B0604030504040204" pitchFamily="34" charset="0"/>
              </a:rPr>
              <a:t>right</a:t>
            </a:r>
            <a:r>
              <a:rPr lang="en-US" sz="2600" dirty="0">
                <a:latin typeface="Open Sans"/>
                <a:ea typeface="Verdana" panose="020B0604030504040204" pitchFamily="34" charset="0"/>
                <a:cs typeface="Verdana" panose="020B0604030504040204" pitchFamily="34" charset="0"/>
              </a:rPr>
              <a:t>, whatever is </a:t>
            </a:r>
            <a:r>
              <a:rPr lang="en-US" sz="2600" b="1" dirty="0">
                <a:latin typeface="Open Sans"/>
                <a:ea typeface="Verdana" panose="020B0604030504040204" pitchFamily="34" charset="0"/>
                <a:cs typeface="Verdana" panose="020B0604030504040204" pitchFamily="34" charset="0"/>
              </a:rPr>
              <a:t>pure</a:t>
            </a:r>
            <a:r>
              <a:rPr lang="en-US" sz="2600" dirty="0">
                <a:latin typeface="Open Sans"/>
                <a:ea typeface="Verdana" panose="020B0604030504040204" pitchFamily="34" charset="0"/>
                <a:cs typeface="Verdana" panose="020B0604030504040204" pitchFamily="34" charset="0"/>
              </a:rPr>
              <a:t>, whatever is </a:t>
            </a:r>
            <a:r>
              <a:rPr lang="en-US" sz="2600" b="1" dirty="0">
                <a:latin typeface="Open Sans"/>
                <a:ea typeface="Verdana" panose="020B0604030504040204" pitchFamily="34" charset="0"/>
                <a:cs typeface="Verdana" panose="020B0604030504040204" pitchFamily="34" charset="0"/>
              </a:rPr>
              <a:t>lovely</a:t>
            </a:r>
            <a:r>
              <a:rPr lang="en-US" sz="2600" dirty="0">
                <a:latin typeface="Open Sans"/>
                <a:ea typeface="Verdana" panose="020B0604030504040204" pitchFamily="34" charset="0"/>
                <a:cs typeface="Verdana" panose="020B0604030504040204" pitchFamily="34" charset="0"/>
              </a:rPr>
              <a:t>, whatever is of </a:t>
            </a:r>
            <a:r>
              <a:rPr lang="en-US" sz="2600" b="1" dirty="0">
                <a:latin typeface="Open Sans"/>
                <a:ea typeface="Verdana" panose="020B0604030504040204" pitchFamily="34" charset="0"/>
                <a:cs typeface="Verdana" panose="020B0604030504040204" pitchFamily="34" charset="0"/>
              </a:rPr>
              <a:t>good repute</a:t>
            </a:r>
            <a:r>
              <a:rPr lang="en-US" sz="2600" dirty="0">
                <a:latin typeface="Open Sans"/>
                <a:ea typeface="Verdana" panose="020B0604030504040204" pitchFamily="34" charset="0"/>
                <a:cs typeface="Verdana" panose="020B0604030504040204" pitchFamily="34" charset="0"/>
              </a:rPr>
              <a:t>, if there is any </a:t>
            </a:r>
            <a:r>
              <a:rPr lang="en-US" sz="2600" b="1" dirty="0">
                <a:latin typeface="Open Sans"/>
                <a:ea typeface="Verdana" panose="020B0604030504040204" pitchFamily="34" charset="0"/>
                <a:cs typeface="Verdana" panose="020B0604030504040204" pitchFamily="34" charset="0"/>
              </a:rPr>
              <a:t>excellence</a:t>
            </a:r>
            <a:r>
              <a:rPr lang="en-US" sz="2600" dirty="0">
                <a:latin typeface="Open Sans"/>
                <a:ea typeface="Verdana" panose="020B0604030504040204" pitchFamily="34" charset="0"/>
                <a:cs typeface="Verdana" panose="020B0604030504040204" pitchFamily="34" charset="0"/>
              </a:rPr>
              <a:t> and if anything worthy of </a:t>
            </a:r>
            <a:r>
              <a:rPr lang="en-US" sz="2600" b="1" dirty="0">
                <a:latin typeface="Open Sans"/>
                <a:ea typeface="Verdana" panose="020B0604030504040204" pitchFamily="34" charset="0"/>
                <a:cs typeface="Verdana" panose="020B0604030504040204" pitchFamily="34" charset="0"/>
              </a:rPr>
              <a:t>praise</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dwell on these things</a:t>
            </a:r>
            <a:r>
              <a:rPr lang="en-US" sz="2600" dirty="0">
                <a:latin typeface="Open Sans"/>
                <a:ea typeface="Verdana" panose="020B0604030504040204" pitchFamily="34" charset="0"/>
                <a:cs typeface="Verdana" panose="020B0604030504040204" pitchFamily="34" charset="0"/>
              </a:rPr>
              <a:t>.” 	(Phil. 4:8)</a:t>
            </a:r>
          </a:p>
        </p:txBody>
      </p:sp>
      <p:grpSp>
        <p:nvGrpSpPr>
          <p:cNvPr id="13" name="Group 12"/>
          <p:cNvGrpSpPr/>
          <p:nvPr/>
        </p:nvGrpSpPr>
        <p:grpSpPr>
          <a:xfrm>
            <a:off x="10319" y="381000"/>
            <a:ext cx="8661400" cy="800219"/>
            <a:chOff x="10319" y="381000"/>
            <a:chExt cx="8661400" cy="800219"/>
          </a:xfrm>
        </p:grpSpPr>
        <p:sp>
          <p:nvSpPr>
            <p:cNvPr id="14" name="Rectangle 13"/>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169763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the </a:t>
            </a:r>
            <a:r>
              <a:rPr lang="en-US" sz="2600" b="1" dirty="0">
                <a:latin typeface="Open Sans"/>
                <a:ea typeface="Verdana" panose="020B0604030504040204" pitchFamily="34" charset="0"/>
                <a:cs typeface="Verdana" panose="020B0604030504040204" pitchFamily="34" charset="0"/>
              </a:rPr>
              <a:t>one who endures to the end</a:t>
            </a:r>
            <a:r>
              <a:rPr lang="en-US" sz="2600" dirty="0">
                <a:latin typeface="Open Sans"/>
                <a:ea typeface="Verdana" panose="020B0604030504040204" pitchFamily="34" charset="0"/>
                <a:cs typeface="Verdana" panose="020B0604030504040204" pitchFamily="34" charset="0"/>
              </a:rPr>
              <a:t>, he will be </a:t>
            </a:r>
            <a:r>
              <a:rPr lang="en-US" sz="2600" b="1" dirty="0">
                <a:latin typeface="Open Sans"/>
                <a:ea typeface="Verdana" panose="020B0604030504040204" pitchFamily="34" charset="0"/>
                <a:cs typeface="Verdana" panose="020B0604030504040204" pitchFamily="34" charset="0"/>
              </a:rPr>
              <a:t>saved</a:t>
            </a:r>
            <a:r>
              <a:rPr lang="en-US" sz="2600" dirty="0">
                <a:latin typeface="Open Sans"/>
                <a:ea typeface="Verdana" panose="020B0604030504040204" pitchFamily="34" charset="0"/>
                <a:cs typeface="Verdana" panose="020B0604030504040204" pitchFamily="34" charset="0"/>
              </a:rPr>
              <a:t>.” (Matt. 24:13)</a:t>
            </a:r>
          </a:p>
        </p:txBody>
      </p:sp>
      <p:sp>
        <p:nvSpPr>
          <p:cNvPr id="8" name="TextBox 12"/>
          <p:cNvSpPr txBox="1"/>
          <p:nvPr/>
        </p:nvSpPr>
        <p:spPr>
          <a:xfrm>
            <a:off x="1207008" y="2497604"/>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Jesus said to the twelve, ‘You do not want to go away also, do you?’ Simon Peter answered Him, ‘Lord, </a:t>
            </a:r>
            <a:r>
              <a:rPr lang="en-US" sz="2600" b="1" dirty="0">
                <a:latin typeface="Open Sans"/>
                <a:ea typeface="Verdana" panose="020B0604030504040204" pitchFamily="34" charset="0"/>
                <a:cs typeface="Verdana" panose="020B0604030504040204" pitchFamily="34" charset="0"/>
              </a:rPr>
              <a:t>to whom shall we go</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You have words of eternal life</a:t>
            </a:r>
            <a:r>
              <a:rPr lang="en-US" sz="2600" dirty="0">
                <a:latin typeface="Open Sans"/>
                <a:ea typeface="Verdana" panose="020B0604030504040204" pitchFamily="34" charset="0"/>
                <a:cs typeface="Verdana" panose="020B0604030504040204" pitchFamily="34" charset="0"/>
              </a:rPr>
              <a:t>.’” (John 6:67-68)</a:t>
            </a:r>
          </a:p>
        </p:txBody>
      </p:sp>
      <p:grpSp>
        <p:nvGrpSpPr>
          <p:cNvPr id="12" name="Group 11"/>
          <p:cNvGrpSpPr/>
          <p:nvPr/>
        </p:nvGrpSpPr>
        <p:grpSpPr>
          <a:xfrm>
            <a:off x="10319" y="381000"/>
            <a:ext cx="8661400" cy="800219"/>
            <a:chOff x="10319" y="381000"/>
            <a:chExt cx="8661400" cy="800219"/>
          </a:xfrm>
        </p:grpSpPr>
        <p:sp>
          <p:nvSpPr>
            <p:cNvPr id="13" name="Rectangle 12"/>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13412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“Take My yoke upon you and learn from Me, for I am gentle and humble in heart, and </a:t>
            </a:r>
            <a:r>
              <a:rPr lang="en-US" sz="2600" b="1" dirty="0">
                <a:latin typeface="Open Sans"/>
                <a:ea typeface="Verdana" panose="020B0604030504040204" pitchFamily="34" charset="0"/>
                <a:cs typeface="Verdana" panose="020B0604030504040204" pitchFamily="34" charset="0"/>
              </a:rPr>
              <a:t>you will find rest for your souls</a:t>
            </a:r>
            <a:r>
              <a:rPr lang="en-US" sz="2600" dirty="0">
                <a:latin typeface="Open Sans"/>
                <a:ea typeface="Verdana" panose="020B0604030504040204" pitchFamily="34" charset="0"/>
                <a:cs typeface="Verdana" panose="020B0604030504040204" pitchFamily="34" charset="0"/>
              </a:rPr>
              <a:t>.” (Matt. 11:29)</a:t>
            </a:r>
          </a:p>
        </p:txBody>
      </p:sp>
      <p:sp>
        <p:nvSpPr>
          <p:cNvPr id="8"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He Himself knows our frame; </a:t>
            </a:r>
            <a:r>
              <a:rPr lang="en-US" sz="2600" b="1" dirty="0">
                <a:latin typeface="Open Sans"/>
                <a:ea typeface="Verdana" panose="020B0604030504040204" pitchFamily="34" charset="0"/>
                <a:cs typeface="Verdana" panose="020B0604030504040204" pitchFamily="34" charset="0"/>
              </a:rPr>
              <a:t>He is mindful that we are but dust</a:t>
            </a:r>
            <a:r>
              <a:rPr lang="en-US" sz="2600" dirty="0">
                <a:latin typeface="Open Sans"/>
                <a:ea typeface="Verdana" panose="020B0604030504040204" pitchFamily="34" charset="0"/>
                <a:cs typeface="Verdana" panose="020B0604030504040204" pitchFamily="34" charset="0"/>
              </a:rPr>
              <a:t>.” (Psalm 103:14)</a:t>
            </a:r>
          </a:p>
        </p:txBody>
      </p:sp>
      <p:sp>
        <p:nvSpPr>
          <p:cNvPr id="10" name="TextBox 12"/>
          <p:cNvSpPr txBox="1"/>
          <p:nvPr/>
        </p:nvSpPr>
        <p:spPr>
          <a:xfrm>
            <a:off x="1207008" y="36576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apostles gathered together with Jesus; and they reported to Him all that they had done and taught. And He said to them, “Come away by yourselves to a secluded place and </a:t>
            </a:r>
            <a:r>
              <a:rPr lang="en-US" sz="2600" b="1" dirty="0">
                <a:latin typeface="Open Sans"/>
                <a:ea typeface="Verdana" panose="020B0604030504040204" pitchFamily="34" charset="0"/>
                <a:cs typeface="Verdana" panose="020B0604030504040204" pitchFamily="34" charset="0"/>
              </a:rPr>
              <a:t>rest a while</a:t>
            </a:r>
            <a:r>
              <a:rPr lang="en-US" sz="2600" dirty="0">
                <a:latin typeface="Open Sans"/>
                <a:ea typeface="Verdana" panose="020B0604030504040204" pitchFamily="34" charset="0"/>
                <a:cs typeface="Verdana" panose="020B0604030504040204" pitchFamily="34" charset="0"/>
              </a:rPr>
              <a:t>.” (For there were many people coming and going, and </a:t>
            </a:r>
            <a:r>
              <a:rPr lang="en-US" sz="2600" b="1" dirty="0">
                <a:latin typeface="Open Sans"/>
                <a:ea typeface="Verdana" panose="020B0604030504040204" pitchFamily="34" charset="0"/>
                <a:cs typeface="Verdana" panose="020B0604030504040204" pitchFamily="34" charset="0"/>
              </a:rPr>
              <a:t>they did not even have time to eat</a:t>
            </a:r>
            <a:r>
              <a:rPr lang="en-US" sz="2600" dirty="0">
                <a:latin typeface="Open Sans"/>
                <a:ea typeface="Verdana" panose="020B0604030504040204" pitchFamily="34" charset="0"/>
                <a:cs typeface="Verdana" panose="020B0604030504040204" pitchFamily="34" charset="0"/>
              </a:rPr>
              <a:t>.)…” (Mark 6:30-32)</a:t>
            </a:r>
          </a:p>
        </p:txBody>
      </p:sp>
      <p:grpSp>
        <p:nvGrpSpPr>
          <p:cNvPr id="13" name="Group 12"/>
          <p:cNvGrpSpPr/>
          <p:nvPr/>
        </p:nvGrpSpPr>
        <p:grpSpPr>
          <a:xfrm>
            <a:off x="10319" y="381000"/>
            <a:ext cx="8661400" cy="800219"/>
            <a:chOff x="10319" y="381000"/>
            <a:chExt cx="8661400" cy="800219"/>
          </a:xfrm>
        </p:grpSpPr>
        <p:sp>
          <p:nvSpPr>
            <p:cNvPr id="14" name="Rectangle 13"/>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9378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“Though youths grow weary and tired, and vigorous young men stumble badly, yet </a:t>
            </a:r>
            <a:r>
              <a:rPr lang="en-US" sz="2600" b="1" dirty="0">
                <a:latin typeface="Open Sans"/>
                <a:ea typeface="Verdana" panose="020B0604030504040204" pitchFamily="34" charset="0"/>
                <a:cs typeface="Verdana" panose="020B0604030504040204" pitchFamily="34" charset="0"/>
              </a:rPr>
              <a:t>those who wait for the </a:t>
            </a:r>
            <a:r>
              <a:rPr lang="en-US" sz="2600" b="1" cap="small" dirty="0">
                <a:latin typeface="Open Sans"/>
                <a:ea typeface="Verdana" panose="020B0604030504040204" pitchFamily="34" charset="0"/>
                <a:cs typeface="Verdana" panose="020B0604030504040204" pitchFamily="34" charset="0"/>
              </a:rPr>
              <a:t>Lord w</a:t>
            </a:r>
            <a:r>
              <a:rPr lang="en-US" sz="2600" b="1" dirty="0">
                <a:latin typeface="Open Sans"/>
                <a:ea typeface="Verdana" panose="020B0604030504040204" pitchFamily="34" charset="0"/>
                <a:cs typeface="Verdana" panose="020B0604030504040204" pitchFamily="34" charset="0"/>
              </a:rPr>
              <a:t>ill gain new strength</a:t>
            </a:r>
            <a:r>
              <a:rPr lang="en-US" sz="2600" dirty="0">
                <a:latin typeface="Open Sans"/>
                <a:ea typeface="Verdana" panose="020B0604030504040204" pitchFamily="34" charset="0"/>
                <a:cs typeface="Verdana" panose="020B0604030504040204" pitchFamily="34" charset="0"/>
              </a:rPr>
              <a:t>.” (Isaiah 40:30-31)</a:t>
            </a:r>
          </a:p>
        </p:txBody>
      </p:sp>
      <p:sp>
        <p:nvSpPr>
          <p:cNvPr id="8"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“Keep watching and praying that you may not enter into temptation; the </a:t>
            </a:r>
            <a:r>
              <a:rPr lang="en-US" sz="2600" b="1" dirty="0">
                <a:latin typeface="Open Sans"/>
                <a:ea typeface="Verdana" panose="020B0604030504040204" pitchFamily="34" charset="0"/>
                <a:cs typeface="Verdana" panose="020B0604030504040204" pitchFamily="34" charset="0"/>
              </a:rPr>
              <a:t>spirit is willing, but the flesh is weak</a:t>
            </a:r>
            <a:r>
              <a:rPr lang="en-US" sz="2600" dirty="0">
                <a:latin typeface="Open Sans"/>
                <a:ea typeface="Verdana" panose="020B0604030504040204" pitchFamily="34" charset="0"/>
                <a:cs typeface="Verdana" panose="020B0604030504040204" pitchFamily="34" charset="0"/>
              </a:rPr>
              <a:t>.” (Matt. 26:41)</a:t>
            </a:r>
          </a:p>
        </p:txBody>
      </p:sp>
      <p:grpSp>
        <p:nvGrpSpPr>
          <p:cNvPr id="12" name="Group 11"/>
          <p:cNvGrpSpPr/>
          <p:nvPr/>
        </p:nvGrpSpPr>
        <p:grpSpPr>
          <a:xfrm>
            <a:off x="10319" y="381000"/>
            <a:ext cx="8661400" cy="800219"/>
            <a:chOff x="10319" y="381000"/>
            <a:chExt cx="8661400" cy="800219"/>
          </a:xfrm>
        </p:grpSpPr>
        <p:sp>
          <p:nvSpPr>
            <p:cNvPr id="13" name="Rectangle 12"/>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2286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“Now faith is the </a:t>
            </a:r>
            <a:r>
              <a:rPr lang="en-US" sz="2600" b="1" dirty="0">
                <a:latin typeface="Open Sans"/>
                <a:ea typeface="Verdana" panose="020B0604030504040204" pitchFamily="34" charset="0"/>
                <a:cs typeface="Verdana" panose="020B0604030504040204" pitchFamily="34" charset="0"/>
              </a:rPr>
              <a:t>assurance</a:t>
            </a:r>
            <a:r>
              <a:rPr lang="en-US" sz="2600" dirty="0">
                <a:latin typeface="Open Sans"/>
                <a:ea typeface="Verdana" panose="020B0604030504040204" pitchFamily="34" charset="0"/>
                <a:cs typeface="Verdana" panose="020B0604030504040204" pitchFamily="34" charset="0"/>
              </a:rPr>
              <a:t> of things hoped for, the </a:t>
            </a:r>
            <a:r>
              <a:rPr lang="en-US" sz="2600" b="1" dirty="0">
                <a:latin typeface="Open Sans"/>
                <a:ea typeface="Verdana" panose="020B0604030504040204" pitchFamily="34" charset="0"/>
                <a:cs typeface="Verdana" panose="020B0604030504040204" pitchFamily="34" charset="0"/>
              </a:rPr>
              <a:t>conviction</a:t>
            </a:r>
            <a:r>
              <a:rPr lang="en-US" sz="2600" dirty="0">
                <a:latin typeface="Open Sans"/>
                <a:ea typeface="Verdana" panose="020B0604030504040204" pitchFamily="34" charset="0"/>
                <a:cs typeface="Verdana" panose="020B0604030504040204" pitchFamily="34" charset="0"/>
              </a:rPr>
              <a:t> of things </a:t>
            </a:r>
            <a:r>
              <a:rPr lang="en-US" sz="2600" b="1" dirty="0">
                <a:latin typeface="Open Sans"/>
                <a:ea typeface="Verdana" panose="020B0604030504040204" pitchFamily="34" charset="0"/>
                <a:cs typeface="Verdana" panose="020B0604030504040204" pitchFamily="34" charset="0"/>
              </a:rPr>
              <a:t>not seen</a:t>
            </a:r>
            <a:r>
              <a:rPr lang="en-US" sz="2600" dirty="0">
                <a:latin typeface="Open Sans"/>
                <a:ea typeface="Verdana" panose="020B0604030504040204" pitchFamily="34" charset="0"/>
                <a:cs typeface="Verdana" panose="020B0604030504040204" pitchFamily="34" charset="0"/>
              </a:rPr>
              <a:t>.” (Heb. 11:1)</a:t>
            </a:r>
          </a:p>
        </p:txBody>
      </p:sp>
      <p:sp>
        <p:nvSpPr>
          <p:cNvPr id="5" name="Rectangle 4"/>
          <p:cNvSpPr/>
          <p:nvPr/>
        </p:nvSpPr>
        <p:spPr>
          <a:xfrm>
            <a:off x="6919119" y="381000"/>
            <a:ext cx="510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2014200" cy="769441"/>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000" b="1" dirty="0">
                <a:solidFill>
                  <a:schemeClr val="bg1"/>
                </a:solidFill>
                <a:latin typeface="Open Sans"/>
                <a:ea typeface="Verdana" panose="020B0604030504040204" pitchFamily="34" charset="0"/>
                <a:cs typeface="Verdana" panose="020B0604030504040204" pitchFamily="34" charset="0"/>
              </a:rPr>
              <a:t>Finishing well requires the ability to see beyond the finish line. </a:t>
            </a:r>
            <a:r>
              <a:rPr lang="en-US" sz="1400" b="1" dirty="0">
                <a:solidFill>
                  <a:schemeClr val="bg1"/>
                </a:solidFill>
                <a:latin typeface="Open Sans"/>
                <a:ea typeface="Verdana" panose="020B0604030504040204" pitchFamily="34" charset="0"/>
                <a:cs typeface="Verdana" panose="020B0604030504040204" pitchFamily="34" charset="0"/>
              </a:rPr>
              <a:t>(Hebrews 11:35)</a:t>
            </a:r>
          </a:p>
        </p:txBody>
      </p:sp>
    </p:spTree>
    <p:extLst>
      <p:ext uri="{BB962C8B-B14F-4D97-AF65-F5344CB8AC3E}">
        <p14:creationId xmlns:p14="http://schemas.microsoft.com/office/powerpoint/2010/main" val="1674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“Let us not lose heart in doing good, for </a:t>
            </a:r>
            <a:r>
              <a:rPr lang="en-US" sz="2600" b="1" dirty="0">
                <a:latin typeface="Open Sans"/>
                <a:ea typeface="Verdana" panose="020B0604030504040204" pitchFamily="34" charset="0"/>
                <a:cs typeface="Verdana" panose="020B0604030504040204" pitchFamily="34" charset="0"/>
              </a:rPr>
              <a:t>in due time we will reap </a:t>
            </a:r>
            <a:r>
              <a:rPr lang="en-US" sz="2600" dirty="0">
                <a:latin typeface="Open Sans"/>
                <a:ea typeface="Verdana" panose="020B0604030504040204" pitchFamily="34" charset="0"/>
                <a:cs typeface="Verdana" panose="020B0604030504040204" pitchFamily="34" charset="0"/>
              </a:rPr>
              <a:t>if we do not grow weary.” (Gal. 6:9)</a:t>
            </a:r>
          </a:p>
        </p:txBody>
      </p:sp>
      <p:sp>
        <p:nvSpPr>
          <p:cNvPr id="8"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“We urge you, brethren, admonish the unruly, </a:t>
            </a:r>
            <a:r>
              <a:rPr lang="en-US" sz="2600" b="1" dirty="0">
                <a:latin typeface="Open Sans"/>
                <a:ea typeface="Verdana" panose="020B0604030504040204" pitchFamily="34" charset="0"/>
                <a:cs typeface="Verdana" panose="020B0604030504040204" pitchFamily="34" charset="0"/>
              </a:rPr>
              <a:t>encourage the fainthearted</a:t>
            </a:r>
            <a:r>
              <a:rPr lang="en-US" sz="2600" dirty="0">
                <a:latin typeface="Open Sans"/>
                <a:ea typeface="Verdana" panose="020B0604030504040204" pitchFamily="34" charset="0"/>
                <a:cs typeface="Verdana" panose="020B0604030504040204" pitchFamily="34" charset="0"/>
              </a:rPr>
              <a:t>, help the weak, be patient with everyone.” (1 Thess. 5:14)</a:t>
            </a:r>
          </a:p>
        </p:txBody>
      </p:sp>
      <p:sp>
        <p:nvSpPr>
          <p:cNvPr id="9" name="TextBox 12"/>
          <p:cNvSpPr txBox="1"/>
          <p:nvPr/>
        </p:nvSpPr>
        <p:spPr>
          <a:xfrm>
            <a:off x="1207008" y="3962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my beloved brethren whom I long to see, </a:t>
            </a:r>
            <a:r>
              <a:rPr lang="en-US" sz="2600" b="1" dirty="0">
                <a:latin typeface="Open Sans"/>
                <a:ea typeface="Verdana" panose="020B0604030504040204" pitchFamily="34" charset="0"/>
                <a:cs typeface="Verdana" panose="020B0604030504040204" pitchFamily="34" charset="0"/>
              </a:rPr>
              <a:t>my joy and crown</a:t>
            </a:r>
            <a:r>
              <a:rPr lang="en-US" sz="2600" dirty="0">
                <a:latin typeface="Open Sans"/>
                <a:ea typeface="Verdana" panose="020B0604030504040204" pitchFamily="34" charset="0"/>
                <a:cs typeface="Verdana" panose="020B0604030504040204" pitchFamily="34" charset="0"/>
              </a:rPr>
              <a:t>, in this way stand firm in the Lord, my beloved.” (Phil. 4:1)</a:t>
            </a:r>
          </a:p>
        </p:txBody>
      </p:sp>
      <p:grpSp>
        <p:nvGrpSpPr>
          <p:cNvPr id="13" name="Group 12"/>
          <p:cNvGrpSpPr/>
          <p:nvPr/>
        </p:nvGrpSpPr>
        <p:grpSpPr>
          <a:xfrm>
            <a:off x="10319" y="381000"/>
            <a:ext cx="8661400" cy="800219"/>
            <a:chOff x="10319" y="381000"/>
            <a:chExt cx="8661400" cy="800219"/>
          </a:xfrm>
        </p:grpSpPr>
        <p:sp>
          <p:nvSpPr>
            <p:cNvPr id="14" name="Rectangle 13"/>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29999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“Fixing our eyes on </a:t>
            </a:r>
            <a:r>
              <a:rPr lang="en-US" sz="2600" b="1" dirty="0">
                <a:latin typeface="Open Sans"/>
                <a:ea typeface="Verdana" panose="020B0604030504040204" pitchFamily="34" charset="0"/>
                <a:cs typeface="Verdana" panose="020B0604030504040204" pitchFamily="34" charset="0"/>
              </a:rPr>
              <a:t>Jesus, the author and </a:t>
            </a:r>
            <a:r>
              <a:rPr lang="en-US" sz="2600" b="1" dirty="0" err="1">
                <a:latin typeface="Open Sans"/>
                <a:ea typeface="Verdana" panose="020B0604030504040204" pitchFamily="34" charset="0"/>
                <a:cs typeface="Verdana" panose="020B0604030504040204" pitchFamily="34" charset="0"/>
              </a:rPr>
              <a:t>perfecter</a:t>
            </a:r>
            <a:r>
              <a:rPr lang="en-US" sz="2600" b="1" dirty="0">
                <a:latin typeface="Open Sans"/>
                <a:ea typeface="Verdana" panose="020B0604030504040204" pitchFamily="34" charset="0"/>
                <a:cs typeface="Verdana" panose="020B0604030504040204" pitchFamily="34" charset="0"/>
              </a:rPr>
              <a:t> of faith</a:t>
            </a:r>
            <a:r>
              <a:rPr lang="en-US" sz="2600" dirty="0">
                <a:latin typeface="Open Sans"/>
                <a:ea typeface="Verdana" panose="020B0604030504040204" pitchFamily="34" charset="0"/>
                <a:cs typeface="Verdana" panose="020B0604030504040204" pitchFamily="34" charset="0"/>
              </a:rPr>
              <a:t>, who for the joy set before Him endured the cross…” (Heb. 12:2)</a:t>
            </a:r>
          </a:p>
        </p:txBody>
      </p:sp>
      <p:sp>
        <p:nvSpPr>
          <p:cNvPr id="8" name="TextBox 12"/>
          <p:cNvSpPr txBox="1"/>
          <p:nvPr/>
        </p:nvSpPr>
        <p:spPr>
          <a:xfrm>
            <a:off x="1207008" y="2667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 am confident of this very thing, that </a:t>
            </a:r>
            <a:r>
              <a:rPr lang="en-US" sz="2600" b="1" dirty="0">
                <a:latin typeface="Open Sans"/>
                <a:ea typeface="Verdana" panose="020B0604030504040204" pitchFamily="34" charset="0"/>
                <a:cs typeface="Verdana" panose="020B0604030504040204" pitchFamily="34" charset="0"/>
              </a:rPr>
              <a:t>He who began a good work </a:t>
            </a:r>
            <a:r>
              <a:rPr lang="en-US" sz="2600" dirty="0">
                <a:latin typeface="Open Sans"/>
                <a:ea typeface="Verdana" panose="020B0604030504040204" pitchFamily="34" charset="0"/>
                <a:cs typeface="Verdana" panose="020B0604030504040204" pitchFamily="34" charset="0"/>
              </a:rPr>
              <a:t>in you </a:t>
            </a:r>
            <a:r>
              <a:rPr lang="en-US" sz="2600" b="1" dirty="0">
                <a:latin typeface="Open Sans"/>
                <a:ea typeface="Verdana" panose="020B0604030504040204" pitchFamily="34" charset="0"/>
                <a:cs typeface="Verdana" panose="020B0604030504040204" pitchFamily="34" charset="0"/>
              </a:rPr>
              <a:t>will perfect it </a:t>
            </a:r>
            <a:r>
              <a:rPr lang="en-US" sz="2600" dirty="0">
                <a:latin typeface="Open Sans"/>
                <a:ea typeface="Verdana" panose="020B0604030504040204" pitchFamily="34" charset="0"/>
                <a:cs typeface="Verdana" panose="020B0604030504040204" pitchFamily="34" charset="0"/>
              </a:rPr>
              <a:t>until the day of Christ Jesus.” (Phil. 1:6)</a:t>
            </a:r>
          </a:p>
        </p:txBody>
      </p:sp>
      <p:sp>
        <p:nvSpPr>
          <p:cNvPr id="9" name="TextBox 12"/>
          <p:cNvSpPr txBox="1"/>
          <p:nvPr/>
        </p:nvSpPr>
        <p:spPr>
          <a:xfrm>
            <a:off x="1207008" y="38862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a:t>
            </a:r>
            <a:r>
              <a:rPr lang="en-US" sz="2600" b="1" dirty="0">
                <a:latin typeface="Open Sans"/>
                <a:ea typeface="Verdana" panose="020B0604030504040204" pitchFamily="34" charset="0"/>
                <a:cs typeface="Verdana" panose="020B0604030504040204" pitchFamily="34" charset="0"/>
              </a:rPr>
              <a:t>comfort one another with these words</a:t>
            </a:r>
            <a:r>
              <a:rPr lang="en-US" sz="2600" dirty="0">
                <a:latin typeface="Open Sans"/>
                <a:ea typeface="Verdana" panose="020B0604030504040204" pitchFamily="34" charset="0"/>
                <a:cs typeface="Verdana" panose="020B0604030504040204" pitchFamily="34" charset="0"/>
              </a:rPr>
              <a:t>.” (1 Thess. 4:18)</a:t>
            </a:r>
          </a:p>
        </p:txBody>
      </p:sp>
      <p:grpSp>
        <p:nvGrpSpPr>
          <p:cNvPr id="13" name="Group 12"/>
          <p:cNvGrpSpPr/>
          <p:nvPr/>
        </p:nvGrpSpPr>
        <p:grpSpPr>
          <a:xfrm>
            <a:off x="10319" y="381000"/>
            <a:ext cx="8661400" cy="800219"/>
            <a:chOff x="10319" y="381000"/>
            <a:chExt cx="8661400" cy="800219"/>
          </a:xfrm>
        </p:grpSpPr>
        <p:sp>
          <p:nvSpPr>
            <p:cNvPr id="14" name="Rectangle 13"/>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298030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“Thanks be to God, </a:t>
            </a:r>
            <a:r>
              <a:rPr lang="en-US" sz="2600" b="1" dirty="0">
                <a:latin typeface="Open Sans"/>
                <a:ea typeface="Verdana" panose="020B0604030504040204" pitchFamily="34" charset="0"/>
                <a:cs typeface="Verdana" panose="020B0604030504040204" pitchFamily="34" charset="0"/>
              </a:rPr>
              <a:t>who gives us the victory </a:t>
            </a:r>
            <a:r>
              <a:rPr lang="en-US" sz="2600" dirty="0">
                <a:latin typeface="Open Sans"/>
                <a:ea typeface="Verdana" panose="020B0604030504040204" pitchFamily="34" charset="0"/>
                <a:cs typeface="Verdana" panose="020B0604030504040204" pitchFamily="34" charset="0"/>
              </a:rPr>
              <a:t>through our Lord Jesus Christ.” (1 Cor. 15:57)</a:t>
            </a:r>
          </a:p>
        </p:txBody>
      </p:sp>
      <p:sp>
        <p:nvSpPr>
          <p:cNvPr id="8"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“This </a:t>
            </a:r>
            <a:r>
              <a:rPr lang="en-US" sz="2600" b="1" dirty="0">
                <a:latin typeface="Open Sans"/>
                <a:ea typeface="Verdana" panose="020B0604030504040204" pitchFamily="34" charset="0"/>
                <a:cs typeface="Verdana" panose="020B0604030504040204" pitchFamily="34" charset="0"/>
              </a:rPr>
              <a:t>hope we have as an anchor of the soul</a:t>
            </a:r>
            <a:r>
              <a:rPr lang="en-US" sz="2600" dirty="0">
                <a:latin typeface="Open Sans"/>
                <a:ea typeface="Verdana" panose="020B0604030504040204" pitchFamily="34" charset="0"/>
                <a:cs typeface="Verdana" panose="020B0604030504040204" pitchFamily="34" charset="0"/>
              </a:rPr>
              <a:t>, a hope both </a:t>
            </a:r>
            <a:r>
              <a:rPr lang="en-US" sz="2600" b="1" dirty="0">
                <a:latin typeface="Open Sans"/>
                <a:ea typeface="Verdana" panose="020B0604030504040204" pitchFamily="34" charset="0"/>
                <a:cs typeface="Verdana" panose="020B0604030504040204" pitchFamily="34" charset="0"/>
              </a:rPr>
              <a:t>sure and steadfast </a:t>
            </a:r>
            <a:r>
              <a:rPr lang="en-US" sz="2600" dirty="0">
                <a:latin typeface="Open Sans"/>
                <a:ea typeface="Verdana" panose="020B0604030504040204" pitchFamily="34" charset="0"/>
                <a:cs typeface="Verdana" panose="020B0604030504040204" pitchFamily="34" charset="0"/>
              </a:rPr>
              <a:t>and one which enters within the veil, where </a:t>
            </a:r>
            <a:r>
              <a:rPr lang="en-US" sz="2600" b="1" dirty="0">
                <a:latin typeface="Open Sans"/>
                <a:ea typeface="Verdana" panose="020B0604030504040204" pitchFamily="34" charset="0"/>
                <a:cs typeface="Verdana" panose="020B0604030504040204" pitchFamily="34" charset="0"/>
              </a:rPr>
              <a:t>Jesus has entered as a forerunner for us</a:t>
            </a:r>
            <a:r>
              <a:rPr lang="en-US" sz="2600" dirty="0">
                <a:latin typeface="Open Sans"/>
                <a:ea typeface="Verdana" panose="020B0604030504040204" pitchFamily="34" charset="0"/>
                <a:cs typeface="Verdana" panose="020B0604030504040204" pitchFamily="34" charset="0"/>
              </a:rPr>
              <a:t>…” (Heb. 6:19-20)</a:t>
            </a:r>
          </a:p>
        </p:txBody>
      </p:sp>
      <p:grpSp>
        <p:nvGrpSpPr>
          <p:cNvPr id="12" name="Group 11"/>
          <p:cNvGrpSpPr/>
          <p:nvPr/>
        </p:nvGrpSpPr>
        <p:grpSpPr>
          <a:xfrm>
            <a:off x="10319" y="381000"/>
            <a:ext cx="8661400" cy="800219"/>
            <a:chOff x="10319" y="381000"/>
            <a:chExt cx="8661400" cy="800219"/>
          </a:xfrm>
        </p:grpSpPr>
        <p:sp>
          <p:nvSpPr>
            <p:cNvPr id="13" name="Rectangle 12"/>
            <p:cNvSpPr/>
            <p:nvPr/>
          </p:nvSpPr>
          <p:spPr>
            <a:xfrm>
              <a:off x="6919119" y="381000"/>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319" y="381000"/>
              <a:ext cx="8432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Finishing well is impossible for quitters.</a:t>
              </a:r>
              <a:r>
                <a:rPr lang="en-US" sz="2400" b="1" dirty="0">
                  <a:solidFill>
                    <a:schemeClr val="bg1"/>
                  </a:solidFill>
                  <a:latin typeface="Open Sans"/>
                  <a:ea typeface="Verdana" panose="020B0604030504040204" pitchFamily="34" charset="0"/>
                  <a:cs typeface="Verdana" panose="020B0604030504040204" pitchFamily="34" charset="0"/>
                </a:rPr>
                <a:t> </a:t>
              </a:r>
              <a:r>
                <a:rPr lang="en-US" sz="1400" b="1" dirty="0">
                  <a:solidFill>
                    <a:schemeClr val="bg1"/>
                  </a:solidFill>
                  <a:latin typeface="Open Sans"/>
                  <a:ea typeface="Verdana" panose="020B0604030504040204" pitchFamily="34" charset="0"/>
                  <a:cs typeface="Verdana" panose="020B0604030504040204" pitchFamily="34" charset="0"/>
                </a:rPr>
                <a:t>(Hebrews 12:3)</a:t>
              </a:r>
            </a:p>
          </p:txBody>
        </p:sp>
      </p:grpSp>
    </p:spTree>
    <p:extLst>
      <p:ext uri="{BB962C8B-B14F-4D97-AF65-F5344CB8AC3E}">
        <p14:creationId xmlns:p14="http://schemas.microsoft.com/office/powerpoint/2010/main" val="82696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have forgotten the exhortation which is addressed to you as sons, ‘My son, do not regard lightly the discipline of the Lord, nor faint when you are reproved by Him; for </a:t>
            </a:r>
            <a:r>
              <a:rPr lang="en-US" sz="2600" b="1" dirty="0">
                <a:latin typeface="Open Sans"/>
                <a:ea typeface="Verdana" panose="020B0604030504040204" pitchFamily="34" charset="0"/>
                <a:cs typeface="Verdana" panose="020B0604030504040204" pitchFamily="34" charset="0"/>
              </a:rPr>
              <a:t>those whom the Lord loves He disciplines</a:t>
            </a:r>
            <a:r>
              <a:rPr lang="en-US" sz="2600" dirty="0">
                <a:latin typeface="Open Sans"/>
                <a:ea typeface="Verdana" panose="020B0604030504040204" pitchFamily="34" charset="0"/>
                <a:cs typeface="Verdana" panose="020B0604030504040204" pitchFamily="34" charset="0"/>
              </a:rPr>
              <a:t>, and scourges every son whom He receives.’” (Heb. 12:5-6)</a:t>
            </a:r>
          </a:p>
        </p:txBody>
      </p:sp>
      <p:sp>
        <p:nvSpPr>
          <p:cNvPr id="5" name="Rectangle 4"/>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9575800" cy="800219"/>
          </a:xfrm>
          <a:prstGeom prst="rect">
            <a:avLst/>
          </a:prstGeom>
          <a:noFill/>
          <a:ln>
            <a:noFill/>
          </a:ln>
          <a:effectLst>
            <a:softEdge rad="317500"/>
          </a:effectLst>
        </p:spPr>
        <p:txBody>
          <a:bodyPr wrap="square" rtlCol="0">
            <a:spAutoFit/>
          </a:bodyPr>
          <a:lstStyle/>
          <a:p>
            <a:pPr marL="457200" indent="-457200">
              <a:buFont typeface="+mj-lt"/>
              <a:buAutoNum type="arabicPeriod" startAt="7"/>
            </a:pPr>
            <a:r>
              <a:rPr lang="en-US" sz="3200" b="1" dirty="0">
                <a:solidFill>
                  <a:schemeClr val="bg1"/>
                </a:solidFill>
                <a:latin typeface="Open Sans"/>
                <a:ea typeface="Verdana" panose="020B0604030504040204" pitchFamily="34" charset="0"/>
                <a:cs typeface="Verdana" panose="020B0604030504040204" pitchFamily="34" charset="0"/>
              </a:rPr>
              <a:t>Finishing well is God’s desire for His children. </a:t>
            </a:r>
            <a:r>
              <a:rPr lang="en-US" sz="1400" b="1" dirty="0">
                <a:solidFill>
                  <a:schemeClr val="bg1"/>
                </a:solidFill>
                <a:latin typeface="Open Sans"/>
                <a:ea typeface="Verdana" panose="020B0604030504040204" pitchFamily="34" charset="0"/>
                <a:cs typeface="Verdana" panose="020B0604030504040204" pitchFamily="34" charset="0"/>
              </a:rPr>
              <a:t>(Hebrews 12:5-6)</a:t>
            </a:r>
          </a:p>
        </p:txBody>
      </p:sp>
    </p:spTree>
    <p:extLst>
      <p:ext uri="{BB962C8B-B14F-4D97-AF65-F5344CB8AC3E}">
        <p14:creationId xmlns:p14="http://schemas.microsoft.com/office/powerpoint/2010/main" val="242518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“Concerning this I implored the Lord three times that it might leave me. And He has said to me, ‘My grace is sufficient for you, for </a:t>
            </a:r>
            <a:r>
              <a:rPr lang="en-US" sz="2600" b="1" dirty="0">
                <a:latin typeface="Open Sans"/>
                <a:ea typeface="Verdana" panose="020B0604030504040204" pitchFamily="34" charset="0"/>
                <a:cs typeface="Verdana" panose="020B0604030504040204" pitchFamily="34" charset="0"/>
              </a:rPr>
              <a:t>power is perfected in weakness</a:t>
            </a:r>
            <a:r>
              <a:rPr lang="en-US" sz="2600" dirty="0">
                <a:latin typeface="Open Sans"/>
                <a:ea typeface="Verdana" panose="020B0604030504040204" pitchFamily="34" charset="0"/>
                <a:cs typeface="Verdana" panose="020B0604030504040204" pitchFamily="34" charset="0"/>
              </a:rPr>
              <a:t>.” Most gladly, therefore, I will rather </a:t>
            </a:r>
            <a:r>
              <a:rPr lang="en-US" sz="2600" b="1" dirty="0">
                <a:latin typeface="Open Sans"/>
                <a:ea typeface="Verdana" panose="020B0604030504040204" pitchFamily="34" charset="0"/>
                <a:cs typeface="Verdana" panose="020B0604030504040204" pitchFamily="34" charset="0"/>
              </a:rPr>
              <a:t>boast about my weaknesses, so that the power of Christ may dwell in me</a:t>
            </a:r>
            <a:r>
              <a:rPr lang="en-US" sz="2600" dirty="0">
                <a:latin typeface="Open Sans"/>
                <a:ea typeface="Verdana" panose="020B0604030504040204" pitchFamily="34" charset="0"/>
                <a:cs typeface="Verdana" panose="020B0604030504040204" pitchFamily="34" charset="0"/>
              </a:rPr>
              <a:t>.” (1 Cor. 12:8-9)</a:t>
            </a:r>
          </a:p>
        </p:txBody>
      </p:sp>
      <p:grpSp>
        <p:nvGrpSpPr>
          <p:cNvPr id="5" name="Group 4"/>
          <p:cNvGrpSpPr/>
          <p:nvPr/>
        </p:nvGrpSpPr>
        <p:grpSpPr>
          <a:xfrm>
            <a:off x="10319" y="381000"/>
            <a:ext cx="9880600" cy="800219"/>
            <a:chOff x="10319" y="381000"/>
            <a:chExt cx="9880600" cy="800219"/>
          </a:xfrm>
        </p:grpSpPr>
        <p:sp>
          <p:nvSpPr>
            <p:cNvPr id="8" name="Rectangle 7"/>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9575800" cy="800219"/>
            </a:xfrm>
            <a:prstGeom prst="rect">
              <a:avLst/>
            </a:prstGeom>
            <a:noFill/>
            <a:ln>
              <a:noFill/>
            </a:ln>
            <a:effectLst>
              <a:softEdge rad="317500"/>
            </a:effectLst>
          </p:spPr>
          <p:txBody>
            <a:bodyPr wrap="square" rtlCol="0">
              <a:spAutoFit/>
            </a:bodyPr>
            <a:lstStyle/>
            <a:p>
              <a:pPr marL="457200" indent="-457200">
                <a:buFont typeface="+mj-lt"/>
                <a:buAutoNum type="arabicPeriod" startAt="7"/>
              </a:pPr>
              <a:r>
                <a:rPr lang="en-US" sz="3200" b="1" dirty="0">
                  <a:solidFill>
                    <a:schemeClr val="bg1"/>
                  </a:solidFill>
                  <a:latin typeface="Open Sans"/>
                  <a:ea typeface="Verdana" panose="020B0604030504040204" pitchFamily="34" charset="0"/>
                  <a:cs typeface="Verdana" panose="020B0604030504040204" pitchFamily="34" charset="0"/>
                </a:rPr>
                <a:t>Finishing well is God’s desire for His children. </a:t>
              </a:r>
              <a:r>
                <a:rPr lang="en-US" sz="1400" b="1" dirty="0">
                  <a:solidFill>
                    <a:schemeClr val="bg1"/>
                  </a:solidFill>
                  <a:latin typeface="Open Sans"/>
                  <a:ea typeface="Verdana" panose="020B0604030504040204" pitchFamily="34" charset="0"/>
                  <a:cs typeface="Verdana" panose="020B0604030504040204" pitchFamily="34" charset="0"/>
                </a:rPr>
                <a:t>(Hebrews 12:5-6)</a:t>
              </a:r>
            </a:p>
          </p:txBody>
        </p:sp>
      </p:grpSp>
    </p:spTree>
    <p:extLst>
      <p:ext uri="{BB962C8B-B14F-4D97-AF65-F5344CB8AC3E}">
        <p14:creationId xmlns:p14="http://schemas.microsoft.com/office/powerpoint/2010/main" val="82970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we will all stand before the judgment seat </a:t>
            </a:r>
            <a:r>
              <a:rPr lang="en-US" sz="2600" dirty="0">
                <a:latin typeface="Open Sans"/>
                <a:ea typeface="Verdana" panose="020B0604030504040204" pitchFamily="34" charset="0"/>
                <a:cs typeface="Verdana" panose="020B0604030504040204" pitchFamily="34" charset="0"/>
              </a:rPr>
              <a:t>of God.” (Rom. 14:10)</a:t>
            </a:r>
          </a:p>
        </p:txBody>
      </p:sp>
      <p:sp>
        <p:nvSpPr>
          <p:cNvPr id="8"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any man’s work which he has built on it remains, </a:t>
            </a:r>
            <a:r>
              <a:rPr lang="en-US" sz="2600" b="1" dirty="0">
                <a:latin typeface="Open Sans"/>
                <a:ea typeface="Verdana" panose="020B0604030504040204" pitchFamily="34" charset="0"/>
                <a:cs typeface="Verdana" panose="020B0604030504040204" pitchFamily="34" charset="0"/>
              </a:rPr>
              <a:t>he will receive a reward</a:t>
            </a:r>
            <a:r>
              <a:rPr lang="en-US" sz="2600" dirty="0">
                <a:latin typeface="Open Sans"/>
                <a:ea typeface="Verdana" panose="020B0604030504040204" pitchFamily="34" charset="0"/>
                <a:cs typeface="Verdana" panose="020B0604030504040204" pitchFamily="34" charset="0"/>
              </a:rPr>
              <a:t>.” (1 Cor. 3:14)</a:t>
            </a:r>
          </a:p>
        </p:txBody>
      </p:sp>
      <p:sp>
        <p:nvSpPr>
          <p:cNvPr id="9" name="TextBox 12"/>
          <p:cNvSpPr txBox="1"/>
          <p:nvPr/>
        </p:nvSpPr>
        <p:spPr>
          <a:xfrm>
            <a:off x="1207008" y="3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“Behold, I am coming quickly, and </a:t>
            </a:r>
            <a:r>
              <a:rPr lang="en-US" sz="2600" b="1" dirty="0">
                <a:latin typeface="Open Sans"/>
                <a:ea typeface="Verdana" panose="020B0604030504040204" pitchFamily="34" charset="0"/>
                <a:cs typeface="Verdana" panose="020B0604030504040204" pitchFamily="34" charset="0"/>
              </a:rPr>
              <a:t>My reward is with Me</a:t>
            </a:r>
            <a:r>
              <a:rPr lang="en-US" sz="2600" dirty="0">
                <a:latin typeface="Open Sans"/>
                <a:ea typeface="Verdana" panose="020B0604030504040204" pitchFamily="34" charset="0"/>
                <a:cs typeface="Verdana" panose="020B0604030504040204" pitchFamily="34" charset="0"/>
              </a:rPr>
              <a:t>, to render to every man according to what he has done.” (Rev. 22:12)</a:t>
            </a:r>
          </a:p>
        </p:txBody>
      </p:sp>
      <p:grpSp>
        <p:nvGrpSpPr>
          <p:cNvPr id="10" name="Group 9"/>
          <p:cNvGrpSpPr/>
          <p:nvPr/>
        </p:nvGrpSpPr>
        <p:grpSpPr>
          <a:xfrm>
            <a:off x="10319" y="381000"/>
            <a:ext cx="9880600" cy="800219"/>
            <a:chOff x="10319" y="381000"/>
            <a:chExt cx="9880600" cy="800219"/>
          </a:xfrm>
        </p:grpSpPr>
        <p:sp>
          <p:nvSpPr>
            <p:cNvPr id="11" name="Rectangle 10"/>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9575800" cy="800219"/>
            </a:xfrm>
            <a:prstGeom prst="rect">
              <a:avLst/>
            </a:prstGeom>
            <a:noFill/>
            <a:ln>
              <a:noFill/>
            </a:ln>
            <a:effectLst>
              <a:softEdge rad="317500"/>
            </a:effectLst>
          </p:spPr>
          <p:txBody>
            <a:bodyPr wrap="square" rtlCol="0">
              <a:spAutoFit/>
            </a:bodyPr>
            <a:lstStyle/>
            <a:p>
              <a:pPr marL="457200" indent="-457200">
                <a:buFont typeface="+mj-lt"/>
                <a:buAutoNum type="arabicPeriod" startAt="7"/>
              </a:pPr>
              <a:r>
                <a:rPr lang="en-US" sz="3200" b="1" dirty="0">
                  <a:solidFill>
                    <a:schemeClr val="bg1"/>
                  </a:solidFill>
                  <a:latin typeface="Open Sans"/>
                  <a:ea typeface="Verdana" panose="020B0604030504040204" pitchFamily="34" charset="0"/>
                  <a:cs typeface="Verdana" panose="020B0604030504040204" pitchFamily="34" charset="0"/>
                </a:rPr>
                <a:t>Finishing well is God’s desire for His children. </a:t>
              </a:r>
              <a:r>
                <a:rPr lang="en-US" sz="1400" b="1" dirty="0">
                  <a:solidFill>
                    <a:schemeClr val="bg1"/>
                  </a:solidFill>
                  <a:latin typeface="Open Sans"/>
                  <a:ea typeface="Verdana" panose="020B0604030504040204" pitchFamily="34" charset="0"/>
                  <a:cs typeface="Verdana" panose="020B0604030504040204" pitchFamily="34" charset="0"/>
                </a:rPr>
                <a:t>(Hebrews 12:5-6)</a:t>
              </a:r>
            </a:p>
          </p:txBody>
        </p:sp>
      </p:grpSp>
    </p:spTree>
    <p:extLst>
      <p:ext uri="{BB962C8B-B14F-4D97-AF65-F5344CB8AC3E}">
        <p14:creationId xmlns:p14="http://schemas.microsoft.com/office/powerpoint/2010/main" val="28400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369331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do all things for the sake of the gospel, so that I may become a fellow partaker of it. Do you not know that those who run in a race all run, but only one receives the prize? </a:t>
            </a:r>
            <a:r>
              <a:rPr lang="en-US" sz="2600" b="1" dirty="0">
                <a:latin typeface="Open Sans"/>
                <a:ea typeface="Verdana" panose="020B0604030504040204" pitchFamily="34" charset="0"/>
                <a:cs typeface="Verdana" panose="020B0604030504040204" pitchFamily="34" charset="0"/>
              </a:rPr>
              <a:t>Run in such a way that you may win</a:t>
            </a:r>
            <a:r>
              <a:rPr lang="en-US" sz="2600" dirty="0">
                <a:latin typeface="Open Sans"/>
                <a:ea typeface="Verdana" panose="020B0604030504040204" pitchFamily="34" charset="0"/>
                <a:cs typeface="Verdana" panose="020B0604030504040204" pitchFamily="34" charset="0"/>
              </a:rPr>
              <a:t>. Everyone who competes in the games </a:t>
            </a:r>
            <a:r>
              <a:rPr lang="en-US" sz="2600" b="1" dirty="0">
                <a:latin typeface="Open Sans"/>
                <a:ea typeface="Verdana" panose="020B0604030504040204" pitchFamily="34" charset="0"/>
                <a:cs typeface="Verdana" panose="020B0604030504040204" pitchFamily="34" charset="0"/>
              </a:rPr>
              <a:t>exercises self-control in all things</a:t>
            </a:r>
            <a:r>
              <a:rPr lang="en-US" sz="2600" dirty="0">
                <a:latin typeface="Open Sans"/>
                <a:ea typeface="Verdana" panose="020B0604030504040204" pitchFamily="34" charset="0"/>
                <a:cs typeface="Verdana" panose="020B0604030504040204" pitchFamily="34" charset="0"/>
              </a:rPr>
              <a:t>. They then do it to receive a perishable wreath, but we an imperishable. Therefore I run in such a way, as not without aim; I box in such a way, as not beating the air; but </a:t>
            </a:r>
            <a:r>
              <a:rPr lang="en-US" sz="2600" b="1" dirty="0">
                <a:latin typeface="Open Sans"/>
                <a:ea typeface="Verdana" panose="020B0604030504040204" pitchFamily="34" charset="0"/>
                <a:cs typeface="Verdana" panose="020B0604030504040204" pitchFamily="34" charset="0"/>
              </a:rPr>
              <a:t>I discipline my body and make it my slave</a:t>
            </a:r>
            <a:r>
              <a:rPr lang="en-US" sz="2600" dirty="0">
                <a:latin typeface="Open Sans"/>
                <a:ea typeface="Verdana" panose="020B0604030504040204" pitchFamily="34" charset="0"/>
                <a:cs typeface="Verdana" panose="020B0604030504040204" pitchFamily="34" charset="0"/>
              </a:rPr>
              <a:t>, so that, after I have preached to others, </a:t>
            </a:r>
            <a:r>
              <a:rPr lang="en-US" sz="2600" b="1" dirty="0">
                <a:latin typeface="Open Sans"/>
                <a:ea typeface="Verdana" panose="020B0604030504040204" pitchFamily="34" charset="0"/>
                <a:cs typeface="Verdana" panose="020B0604030504040204" pitchFamily="34" charset="0"/>
              </a:rPr>
              <a:t>I myself will not be disqualified</a:t>
            </a:r>
            <a:r>
              <a:rPr lang="en-US" sz="2600" dirty="0">
                <a:latin typeface="Open Sans"/>
                <a:ea typeface="Verdana" panose="020B0604030504040204" pitchFamily="34" charset="0"/>
                <a:cs typeface="Verdana" panose="020B0604030504040204" pitchFamily="34" charset="0"/>
              </a:rPr>
              <a:t>.” (1 Cor. 9:23-27)</a:t>
            </a:r>
          </a:p>
        </p:txBody>
      </p:sp>
      <p:grpSp>
        <p:nvGrpSpPr>
          <p:cNvPr id="5" name="Group 4"/>
          <p:cNvGrpSpPr/>
          <p:nvPr/>
        </p:nvGrpSpPr>
        <p:grpSpPr>
          <a:xfrm>
            <a:off x="10319" y="381000"/>
            <a:ext cx="9880600" cy="800219"/>
            <a:chOff x="10319" y="381000"/>
            <a:chExt cx="9880600" cy="800219"/>
          </a:xfrm>
        </p:grpSpPr>
        <p:sp>
          <p:nvSpPr>
            <p:cNvPr id="8" name="Rectangle 7"/>
            <p:cNvSpPr/>
            <p:nvPr/>
          </p:nvSpPr>
          <p:spPr>
            <a:xfrm>
              <a:off x="6919119" y="381000"/>
              <a:ext cx="2971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9575800" cy="800219"/>
            </a:xfrm>
            <a:prstGeom prst="rect">
              <a:avLst/>
            </a:prstGeom>
            <a:noFill/>
            <a:ln>
              <a:noFill/>
            </a:ln>
            <a:effectLst>
              <a:softEdge rad="317500"/>
            </a:effectLst>
          </p:spPr>
          <p:txBody>
            <a:bodyPr wrap="square" rtlCol="0">
              <a:spAutoFit/>
            </a:bodyPr>
            <a:lstStyle/>
            <a:p>
              <a:pPr marL="457200" indent="-457200">
                <a:buFont typeface="+mj-lt"/>
                <a:buAutoNum type="arabicPeriod" startAt="7"/>
              </a:pPr>
              <a:r>
                <a:rPr lang="en-US" sz="3200" b="1" dirty="0">
                  <a:solidFill>
                    <a:schemeClr val="bg1"/>
                  </a:solidFill>
                  <a:latin typeface="Open Sans"/>
                  <a:ea typeface="Verdana" panose="020B0604030504040204" pitchFamily="34" charset="0"/>
                  <a:cs typeface="Verdana" panose="020B0604030504040204" pitchFamily="34" charset="0"/>
                </a:rPr>
                <a:t>Finishing well is God’s desire for His children. </a:t>
              </a:r>
              <a:r>
                <a:rPr lang="en-US" sz="1400" b="1" dirty="0">
                  <a:solidFill>
                    <a:schemeClr val="bg1"/>
                  </a:solidFill>
                  <a:latin typeface="Open Sans"/>
                  <a:ea typeface="Verdana" panose="020B0604030504040204" pitchFamily="34" charset="0"/>
                  <a:cs typeface="Verdana" panose="020B0604030504040204" pitchFamily="34" charset="0"/>
                </a:rPr>
                <a:t>(Hebrews 12:5-6)</a:t>
              </a:r>
            </a:p>
          </p:txBody>
        </p:sp>
      </p:grpSp>
    </p:spTree>
    <p:extLst>
      <p:ext uri="{BB962C8B-B14F-4D97-AF65-F5344CB8AC3E}">
        <p14:creationId xmlns:p14="http://schemas.microsoft.com/office/powerpoint/2010/main" val="233720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now </a:t>
            </a:r>
            <a:r>
              <a:rPr lang="en-US" sz="2600" b="1" dirty="0">
                <a:latin typeface="Open Sans"/>
                <a:ea typeface="Verdana" panose="020B0604030504040204" pitchFamily="34" charset="0"/>
                <a:cs typeface="Verdana" panose="020B0604030504040204" pitchFamily="34" charset="0"/>
              </a:rPr>
              <a:t>we see in a mirror dimly</a:t>
            </a:r>
            <a:r>
              <a:rPr lang="en-US" sz="2600" dirty="0">
                <a:latin typeface="Open Sans"/>
                <a:ea typeface="Verdana" panose="020B0604030504040204" pitchFamily="34" charset="0"/>
                <a:cs typeface="Verdana" panose="020B0604030504040204" pitchFamily="34" charset="0"/>
              </a:rPr>
              <a:t>, but </a:t>
            </a:r>
            <a:r>
              <a:rPr lang="en-US" sz="2600" b="1" dirty="0">
                <a:latin typeface="Open Sans"/>
                <a:ea typeface="Verdana" panose="020B0604030504040204" pitchFamily="34" charset="0"/>
                <a:cs typeface="Verdana" panose="020B0604030504040204" pitchFamily="34" charset="0"/>
              </a:rPr>
              <a:t>then face to face</a:t>
            </a:r>
            <a:r>
              <a:rPr lang="en-US" sz="2600" dirty="0">
                <a:latin typeface="Open Sans"/>
                <a:ea typeface="Verdana" panose="020B0604030504040204" pitchFamily="34" charset="0"/>
                <a:cs typeface="Verdana" panose="020B0604030504040204" pitchFamily="34" charset="0"/>
              </a:rPr>
              <a:t>; now I know in part, but then I will know fully just as I also have been fully known.” (1 Cor. 13:12)</a:t>
            </a:r>
          </a:p>
        </p:txBody>
      </p:sp>
      <p:sp>
        <p:nvSpPr>
          <p:cNvPr id="4" name="TextBox 12"/>
          <p:cNvSpPr txBox="1"/>
          <p:nvPr/>
        </p:nvSpPr>
        <p:spPr>
          <a:xfrm>
            <a:off x="1207008" y="2971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we all, with unveiled face, beholding as in a mirror the glory of the Lord, are </a:t>
            </a:r>
            <a:r>
              <a:rPr lang="en-US" sz="2600" b="1" dirty="0">
                <a:latin typeface="Open Sans"/>
                <a:ea typeface="Verdana" panose="020B0604030504040204" pitchFamily="34" charset="0"/>
                <a:cs typeface="Verdana" panose="020B0604030504040204" pitchFamily="34" charset="0"/>
              </a:rPr>
              <a:t>being transformed into the same image from glory to glory</a:t>
            </a:r>
            <a:r>
              <a:rPr lang="en-US" sz="2600" dirty="0">
                <a:latin typeface="Open Sans"/>
                <a:ea typeface="Verdana" panose="020B0604030504040204" pitchFamily="34" charset="0"/>
                <a:cs typeface="Verdana" panose="020B0604030504040204" pitchFamily="34" charset="0"/>
              </a:rPr>
              <a:t>…” (2 Cor. 3:18)</a:t>
            </a:r>
          </a:p>
        </p:txBody>
      </p:sp>
    </p:spTree>
    <p:extLst>
      <p:ext uri="{BB962C8B-B14F-4D97-AF65-F5344CB8AC3E}">
        <p14:creationId xmlns:p14="http://schemas.microsoft.com/office/powerpoint/2010/main" val="15026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26557" y="1905000"/>
            <a:ext cx="6308725" cy="2862322"/>
          </a:xfrm>
          <a:prstGeom prst="rect">
            <a:avLst/>
          </a:prstGeom>
        </p:spPr>
        <p:txBody>
          <a:bodyPr wrap="square">
            <a:spAutoFit/>
          </a:bodyPr>
          <a:lstStyle/>
          <a:p>
            <a:pPr algn="ctr"/>
            <a:r>
              <a:rPr lang="en-US" sz="5400" dirty="0">
                <a:latin typeface="Open Sans"/>
                <a:ea typeface="Verdana" panose="020B0604030504040204" pitchFamily="34" charset="0"/>
                <a:cs typeface="Verdana" panose="020B0604030504040204" pitchFamily="34" charset="0"/>
              </a:rPr>
              <a:t>Preparing to Finish Well</a:t>
            </a:r>
          </a:p>
          <a:p>
            <a:pPr algn="ctr"/>
            <a:endParaRPr lang="en-US" sz="5400" dirty="0">
              <a:latin typeface="Open Sans"/>
              <a:ea typeface="Verdana" panose="020B0604030504040204" pitchFamily="34" charset="0"/>
              <a:cs typeface="Verdana" panose="020B0604030504040204" pitchFamily="34" charset="0"/>
            </a:endParaRPr>
          </a:p>
          <a:p>
            <a:pPr algn="ctr"/>
            <a:r>
              <a:rPr lang="en-US" dirty="0">
                <a:latin typeface="Open Sans"/>
                <a:ea typeface="Verdana" panose="020B0604030504040204" pitchFamily="34" charset="0"/>
                <a:cs typeface="Verdana" panose="020B0604030504040204" pitchFamily="34" charset="0"/>
              </a:rPr>
              <a:t>(Heb. 11:35-12:6)</a:t>
            </a:r>
          </a:p>
        </p:txBody>
      </p:sp>
    </p:spTree>
    <p:extLst>
      <p:ext uri="{BB962C8B-B14F-4D97-AF65-F5344CB8AC3E}">
        <p14:creationId xmlns:p14="http://schemas.microsoft.com/office/powerpoint/2010/main" val="343241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482B5-CA0E-48AA-8993-60E40FCEB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as it is, </a:t>
            </a:r>
            <a:r>
              <a:rPr lang="en-US" sz="2600" b="1" dirty="0">
                <a:latin typeface="Open Sans"/>
                <a:ea typeface="Verdana" panose="020B0604030504040204" pitchFamily="34" charset="0"/>
                <a:cs typeface="Verdana" panose="020B0604030504040204" pitchFamily="34" charset="0"/>
              </a:rPr>
              <a:t>they desire a better country, that is, a heavenly one</a:t>
            </a:r>
            <a:r>
              <a:rPr lang="en-US" sz="2600" dirty="0">
                <a:latin typeface="Open Sans"/>
                <a:ea typeface="Verdana" panose="020B0604030504040204" pitchFamily="34" charset="0"/>
                <a:cs typeface="Verdana" panose="020B0604030504040204" pitchFamily="34" charset="0"/>
              </a:rPr>
              <a:t>…” (Heb. 11:16)</a:t>
            </a:r>
          </a:p>
        </p:txBody>
      </p:sp>
      <p:sp>
        <p:nvSpPr>
          <p:cNvPr id="5" name="TextBox 12"/>
          <p:cNvSpPr txBox="1"/>
          <p:nvPr/>
        </p:nvSpPr>
        <p:spPr>
          <a:xfrm>
            <a:off x="1207008" y="2498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“By faith Abraham, when he was tested, </a:t>
            </a:r>
            <a:r>
              <a:rPr lang="en-US" sz="2600" b="1" dirty="0">
                <a:latin typeface="Open Sans"/>
                <a:ea typeface="Verdana" panose="020B0604030504040204" pitchFamily="34" charset="0"/>
                <a:cs typeface="Verdana" panose="020B0604030504040204" pitchFamily="34" charset="0"/>
              </a:rPr>
              <a:t>offered up Isaac</a:t>
            </a:r>
            <a:r>
              <a:rPr lang="en-US" sz="2600" dirty="0">
                <a:latin typeface="Open Sans"/>
                <a:ea typeface="Verdana" panose="020B0604030504040204" pitchFamily="34" charset="0"/>
                <a:cs typeface="Verdana" panose="020B0604030504040204" pitchFamily="34" charset="0"/>
              </a:rPr>
              <a:t>, and he who had received the promises was offering up his only begotten son; it was he to whom it was said, ‘</a:t>
            </a:r>
            <a:r>
              <a:rPr lang="en-US" sz="2600" b="1" dirty="0">
                <a:latin typeface="Open Sans"/>
                <a:ea typeface="Verdana" panose="020B0604030504040204" pitchFamily="34" charset="0"/>
                <a:cs typeface="Verdana" panose="020B0604030504040204" pitchFamily="34" charset="0"/>
              </a:rPr>
              <a:t>In Isaac your descendants shall be called</a:t>
            </a:r>
            <a:r>
              <a:rPr lang="en-US" sz="2600" dirty="0">
                <a:latin typeface="Open Sans"/>
                <a:ea typeface="Verdana" panose="020B0604030504040204" pitchFamily="34" charset="0"/>
                <a:cs typeface="Verdana" panose="020B0604030504040204" pitchFamily="34" charset="0"/>
              </a:rPr>
              <a:t>.’” (Heb. 11:17-18)</a:t>
            </a:r>
          </a:p>
        </p:txBody>
      </p:sp>
      <p:sp>
        <p:nvSpPr>
          <p:cNvPr id="8" name="TextBox 12"/>
          <p:cNvSpPr txBox="1"/>
          <p:nvPr/>
        </p:nvSpPr>
        <p:spPr>
          <a:xfrm>
            <a:off x="1207008" y="4419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considered that </a:t>
            </a:r>
            <a:r>
              <a:rPr lang="en-US" sz="2600" b="1" dirty="0">
                <a:latin typeface="Open Sans"/>
                <a:ea typeface="Verdana" panose="020B0604030504040204" pitchFamily="34" charset="0"/>
                <a:cs typeface="Verdana" panose="020B0604030504040204" pitchFamily="34" charset="0"/>
              </a:rPr>
              <a:t>God is able to raise people even from the dead</a:t>
            </a:r>
            <a:r>
              <a:rPr lang="en-US" sz="2600" dirty="0">
                <a:latin typeface="Open Sans"/>
                <a:ea typeface="Verdana" panose="020B0604030504040204" pitchFamily="34" charset="0"/>
                <a:cs typeface="Verdana" panose="020B0604030504040204" pitchFamily="34" charset="0"/>
              </a:rPr>
              <a:t>, from which he also received him back as a type.’” ( Heb. 11:19)</a:t>
            </a:r>
          </a:p>
        </p:txBody>
      </p:sp>
      <p:sp>
        <p:nvSpPr>
          <p:cNvPr id="9" name="Rectangle 8"/>
          <p:cNvSpPr/>
          <p:nvPr/>
        </p:nvSpPr>
        <p:spPr>
          <a:xfrm>
            <a:off x="6919119" y="381000"/>
            <a:ext cx="510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12014200" cy="769441"/>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000" b="1" dirty="0">
                <a:solidFill>
                  <a:schemeClr val="bg1"/>
                </a:solidFill>
                <a:latin typeface="Open Sans"/>
                <a:ea typeface="Verdana" panose="020B0604030504040204" pitchFamily="34" charset="0"/>
                <a:cs typeface="Verdana" panose="020B0604030504040204" pitchFamily="34" charset="0"/>
              </a:rPr>
              <a:t>Finishing well requires the ability to see beyond the finish line. </a:t>
            </a:r>
            <a:r>
              <a:rPr lang="en-US" sz="1400" b="1" dirty="0">
                <a:solidFill>
                  <a:schemeClr val="bg1"/>
                </a:solidFill>
                <a:latin typeface="Open Sans"/>
                <a:ea typeface="Verdana" panose="020B0604030504040204" pitchFamily="34" charset="0"/>
                <a:cs typeface="Verdana" panose="020B0604030504040204" pitchFamily="34" charset="0"/>
              </a:rPr>
              <a:t>(Hebrews 11:35)</a:t>
            </a:r>
          </a:p>
        </p:txBody>
      </p:sp>
    </p:spTree>
    <p:extLst>
      <p:ext uri="{BB962C8B-B14F-4D97-AF65-F5344CB8AC3E}">
        <p14:creationId xmlns:p14="http://schemas.microsoft.com/office/powerpoint/2010/main" val="15066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971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“…that I may know Him and the power of His resurrection and </a:t>
            </a:r>
            <a:r>
              <a:rPr lang="en-US" sz="2600" b="1" dirty="0">
                <a:latin typeface="Open Sans"/>
                <a:ea typeface="Verdana" panose="020B0604030504040204" pitchFamily="34" charset="0"/>
                <a:cs typeface="Verdana" panose="020B0604030504040204" pitchFamily="34" charset="0"/>
              </a:rPr>
              <a:t>the fellowship of His sufferings</a:t>
            </a:r>
            <a:r>
              <a:rPr lang="en-US" sz="2600" dirty="0">
                <a:latin typeface="Open Sans"/>
                <a:ea typeface="Verdana" panose="020B0604030504040204" pitchFamily="34" charset="0"/>
                <a:cs typeface="Verdana" panose="020B0604030504040204" pitchFamily="34" charset="0"/>
              </a:rPr>
              <a:t>, being conformed to His death; in order that I may </a:t>
            </a:r>
            <a:r>
              <a:rPr lang="en-US" sz="2600" b="1" dirty="0">
                <a:latin typeface="Open Sans"/>
                <a:ea typeface="Verdana" panose="020B0604030504040204" pitchFamily="34" charset="0"/>
                <a:cs typeface="Verdana" panose="020B0604030504040204" pitchFamily="34" charset="0"/>
              </a:rPr>
              <a:t>attain to the resurrection from the dead</a:t>
            </a:r>
            <a:r>
              <a:rPr lang="en-US" sz="2600" dirty="0">
                <a:latin typeface="Open Sans"/>
                <a:ea typeface="Verdana" panose="020B0604030504040204" pitchFamily="34" charset="0"/>
                <a:cs typeface="Verdana" panose="020B0604030504040204" pitchFamily="34" charset="0"/>
              </a:rPr>
              <a:t>.” (Phil. 3:10-11)</a:t>
            </a:r>
          </a:p>
        </p:txBody>
      </p:sp>
      <p:sp>
        <p:nvSpPr>
          <p:cNvPr id="9"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Women received back their dead by resurrection</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others were tortured</a:t>
            </a:r>
            <a:r>
              <a:rPr lang="en-US" sz="2600" dirty="0">
                <a:latin typeface="Open Sans"/>
                <a:ea typeface="Verdana" panose="020B0604030504040204" pitchFamily="34" charset="0"/>
                <a:cs typeface="Verdana" panose="020B0604030504040204" pitchFamily="34" charset="0"/>
              </a:rPr>
              <a:t>, not accepting their release, so that they might obtain a better resurrection.” (Heb. 11:35)</a:t>
            </a:r>
          </a:p>
        </p:txBody>
      </p:sp>
      <p:sp>
        <p:nvSpPr>
          <p:cNvPr id="7" name="Rectangle 6"/>
          <p:cNvSpPr/>
          <p:nvPr/>
        </p:nvSpPr>
        <p:spPr>
          <a:xfrm>
            <a:off x="6919119" y="381000"/>
            <a:ext cx="510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2014200" cy="769441"/>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000" b="1" dirty="0">
                <a:solidFill>
                  <a:schemeClr val="bg1"/>
                </a:solidFill>
                <a:latin typeface="Open Sans"/>
                <a:ea typeface="Verdana" panose="020B0604030504040204" pitchFamily="34" charset="0"/>
                <a:cs typeface="Verdana" panose="020B0604030504040204" pitchFamily="34" charset="0"/>
              </a:rPr>
              <a:t>Finishing well requires the ability to see beyond the finish line. </a:t>
            </a:r>
            <a:r>
              <a:rPr lang="en-US" sz="1400" b="1" dirty="0">
                <a:solidFill>
                  <a:schemeClr val="bg1"/>
                </a:solidFill>
                <a:latin typeface="Open Sans"/>
                <a:ea typeface="Verdana" panose="020B0604030504040204" pitchFamily="34" charset="0"/>
                <a:cs typeface="Verdana" panose="020B0604030504040204" pitchFamily="34" charset="0"/>
              </a:rPr>
              <a:t>(Hebrews 11:35)</a:t>
            </a:r>
          </a:p>
        </p:txBody>
      </p:sp>
    </p:spTree>
    <p:extLst>
      <p:ext uri="{BB962C8B-B14F-4D97-AF65-F5344CB8AC3E}">
        <p14:creationId xmlns:p14="http://schemas.microsoft.com/office/powerpoint/2010/main" val="89517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590800"/>
            <a:ext cx="10442448" cy="289310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Nathan spoke to Bathsheba… “Have you not heard that </a:t>
            </a:r>
            <a:r>
              <a:rPr lang="en-US" sz="2600" dirty="0" err="1">
                <a:latin typeface="Open Sans"/>
                <a:ea typeface="Verdana" panose="020B0604030504040204" pitchFamily="34" charset="0"/>
                <a:cs typeface="Verdana" panose="020B0604030504040204" pitchFamily="34" charset="0"/>
              </a:rPr>
              <a:t>Adonijah</a:t>
            </a:r>
            <a:r>
              <a:rPr lang="en-US" sz="2600" dirty="0">
                <a:latin typeface="Open Sans"/>
                <a:ea typeface="Verdana" panose="020B0604030504040204" pitchFamily="34" charset="0"/>
                <a:cs typeface="Verdana" panose="020B0604030504040204" pitchFamily="34" charset="0"/>
              </a:rPr>
              <a:t> … has become king, and David our lord does not know it? … Go at once to King David and say to him, ‘Have you not, my lord, O king, sworn to your maidservant, saying, “Surely Solomon your son shall be king after me…?” Why then has </a:t>
            </a:r>
            <a:r>
              <a:rPr lang="en-US" sz="2600" dirty="0" err="1">
                <a:latin typeface="Open Sans"/>
                <a:ea typeface="Verdana" panose="020B0604030504040204" pitchFamily="34" charset="0"/>
                <a:cs typeface="Verdana" panose="020B0604030504040204" pitchFamily="34" charset="0"/>
              </a:rPr>
              <a:t>Adonijah</a:t>
            </a:r>
            <a:r>
              <a:rPr lang="en-US" sz="2600" dirty="0">
                <a:latin typeface="Open Sans"/>
                <a:ea typeface="Verdana" panose="020B0604030504040204" pitchFamily="34" charset="0"/>
                <a:cs typeface="Verdana" panose="020B0604030504040204" pitchFamily="34" charset="0"/>
              </a:rPr>
              <a:t> become king?’ Behold, </a:t>
            </a:r>
            <a:r>
              <a:rPr lang="en-US" sz="2600" b="1" dirty="0">
                <a:latin typeface="Open Sans"/>
                <a:ea typeface="Verdana" panose="020B0604030504040204" pitchFamily="34" charset="0"/>
                <a:cs typeface="Verdana" panose="020B0604030504040204" pitchFamily="34" charset="0"/>
              </a:rPr>
              <a:t>while you are still there speaking with the king</a:t>
            </a:r>
            <a:r>
              <a:rPr lang="en-US" sz="2600" dirty="0">
                <a:latin typeface="Open Sans"/>
                <a:ea typeface="Verdana" panose="020B0604030504040204" pitchFamily="34" charset="0"/>
                <a:cs typeface="Verdana" panose="020B0604030504040204" pitchFamily="34" charset="0"/>
              </a:rPr>
              <a:t>, I will come in after you and </a:t>
            </a:r>
            <a:r>
              <a:rPr lang="en-US" sz="2600" b="1" dirty="0">
                <a:latin typeface="Open Sans"/>
                <a:ea typeface="Verdana" panose="020B0604030504040204" pitchFamily="34" charset="0"/>
                <a:cs typeface="Verdana" panose="020B0604030504040204" pitchFamily="34" charset="0"/>
              </a:rPr>
              <a:t>confirm your words</a:t>
            </a:r>
            <a:r>
              <a:rPr lang="en-US" sz="2600" dirty="0">
                <a:latin typeface="Open Sans"/>
                <a:ea typeface="Verdana" panose="020B0604030504040204" pitchFamily="34" charset="0"/>
                <a:cs typeface="Verdana" panose="020B0604030504040204" pitchFamily="34" charset="0"/>
              </a:rPr>
              <a:t>.” (1 Kings 1:11-14)</a:t>
            </a:r>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“Now King David was old, advanced in age; and they covered him with clothes, but </a:t>
            </a:r>
            <a:r>
              <a:rPr lang="en-US" sz="2600" b="1" dirty="0">
                <a:latin typeface="Open Sans"/>
                <a:ea typeface="Verdana" panose="020B0604030504040204" pitchFamily="34" charset="0"/>
                <a:cs typeface="Verdana" panose="020B0604030504040204" pitchFamily="34" charset="0"/>
              </a:rPr>
              <a:t>he could not keep warm</a:t>
            </a:r>
            <a:r>
              <a:rPr lang="en-US" sz="2600" dirty="0">
                <a:latin typeface="Open Sans"/>
                <a:ea typeface="Verdana" panose="020B0604030504040204" pitchFamily="34" charset="0"/>
                <a:cs typeface="Verdana" panose="020B0604030504040204" pitchFamily="34" charset="0"/>
              </a:rPr>
              <a:t>.” (1 Kings 1:1)</a:t>
            </a:r>
          </a:p>
        </p:txBody>
      </p:sp>
      <p:sp>
        <p:nvSpPr>
          <p:cNvPr id="7" name="Rectangle 6"/>
          <p:cNvSpPr/>
          <p:nvPr/>
        </p:nvSpPr>
        <p:spPr>
          <a:xfrm>
            <a:off x="6919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1140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Finishing well doesn’t always mean finishing smoothly. </a:t>
            </a:r>
            <a:r>
              <a:rPr lang="en-US" sz="1400" b="1" dirty="0">
                <a:solidFill>
                  <a:schemeClr val="bg1"/>
                </a:solidFill>
                <a:latin typeface="Open Sans"/>
                <a:ea typeface="Verdana" panose="020B0604030504040204" pitchFamily="34" charset="0"/>
                <a:cs typeface="Verdana" panose="020B0604030504040204" pitchFamily="34" charset="0"/>
              </a:rPr>
              <a:t>(Hebrews 11:36-38)</a:t>
            </a:r>
          </a:p>
        </p:txBody>
      </p:sp>
    </p:spTree>
    <p:extLst>
      <p:ext uri="{BB962C8B-B14F-4D97-AF65-F5344CB8AC3E}">
        <p14:creationId xmlns:p14="http://schemas.microsoft.com/office/powerpoint/2010/main" val="275522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“…others were tortured… and others experienced </a:t>
            </a:r>
            <a:r>
              <a:rPr lang="en-US" sz="2600" dirty="0" err="1">
                <a:latin typeface="Open Sans"/>
                <a:ea typeface="Verdana" panose="020B0604030504040204" pitchFamily="34" charset="0"/>
                <a:cs typeface="Verdana" panose="020B0604030504040204" pitchFamily="34" charset="0"/>
              </a:rPr>
              <a:t>mockings</a:t>
            </a:r>
            <a:r>
              <a:rPr lang="en-US" sz="2600" dirty="0">
                <a:latin typeface="Open Sans"/>
                <a:ea typeface="Verdana" panose="020B0604030504040204" pitchFamily="34" charset="0"/>
                <a:cs typeface="Verdana" panose="020B0604030504040204" pitchFamily="34" charset="0"/>
              </a:rPr>
              <a:t> and </a:t>
            </a:r>
            <a:r>
              <a:rPr lang="en-US" sz="2600" dirty="0" err="1">
                <a:latin typeface="Open Sans"/>
                <a:ea typeface="Verdana" panose="020B0604030504040204" pitchFamily="34" charset="0"/>
                <a:cs typeface="Verdana" panose="020B0604030504040204" pitchFamily="34" charset="0"/>
              </a:rPr>
              <a:t>scourgings</a:t>
            </a:r>
            <a:r>
              <a:rPr lang="en-US" sz="2600" dirty="0">
                <a:latin typeface="Open Sans"/>
                <a:ea typeface="Verdana" panose="020B0604030504040204" pitchFamily="34" charset="0"/>
                <a:cs typeface="Verdana" panose="020B0604030504040204" pitchFamily="34" charset="0"/>
              </a:rPr>
              <a:t>, yes, also chains and imprisonment. They were stoned, they were sawn in two, they were tempted, they were put to death with the sword; they went about in sheepskins, in goatskins, being </a:t>
            </a:r>
            <a:r>
              <a:rPr lang="en-US" sz="2600" b="1" dirty="0">
                <a:latin typeface="Open Sans"/>
                <a:ea typeface="Verdana" panose="020B0604030504040204" pitchFamily="34" charset="0"/>
                <a:cs typeface="Verdana" panose="020B0604030504040204" pitchFamily="34" charset="0"/>
              </a:rPr>
              <a:t>destitute, afflicted, ill-treated </a:t>
            </a:r>
            <a:r>
              <a:rPr lang="en-US" sz="2600" dirty="0">
                <a:latin typeface="Open Sans"/>
                <a:ea typeface="Verdana" panose="020B0604030504040204" pitchFamily="34" charset="0"/>
                <a:cs typeface="Verdana" panose="020B0604030504040204" pitchFamily="34" charset="0"/>
              </a:rPr>
              <a:t>…wandering in deserts and mountains and caves and holes in the ground.” (Heb. 11:35-38)</a:t>
            </a:r>
          </a:p>
        </p:txBody>
      </p:sp>
      <p:grpSp>
        <p:nvGrpSpPr>
          <p:cNvPr id="5" name="Group 4"/>
          <p:cNvGrpSpPr/>
          <p:nvPr/>
        </p:nvGrpSpPr>
        <p:grpSpPr>
          <a:xfrm>
            <a:off x="10319" y="381000"/>
            <a:ext cx="11785600" cy="800219"/>
            <a:chOff x="10319" y="381000"/>
            <a:chExt cx="11785600" cy="800219"/>
          </a:xfrm>
        </p:grpSpPr>
        <p:sp>
          <p:nvSpPr>
            <p:cNvPr id="7" name="Rectangle 6"/>
            <p:cNvSpPr/>
            <p:nvPr/>
          </p:nvSpPr>
          <p:spPr>
            <a:xfrm>
              <a:off x="6919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140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Finishing well doesn’t always mean finishing smoothly. </a:t>
              </a:r>
              <a:r>
                <a:rPr lang="en-US" sz="1400" b="1" dirty="0">
                  <a:solidFill>
                    <a:schemeClr val="bg1"/>
                  </a:solidFill>
                  <a:latin typeface="Open Sans"/>
                  <a:ea typeface="Verdana" panose="020B0604030504040204" pitchFamily="34" charset="0"/>
                  <a:cs typeface="Verdana" panose="020B0604030504040204" pitchFamily="34" charset="0"/>
                </a:rPr>
                <a:t>(Hebrews 11:36-38)</a:t>
              </a:r>
            </a:p>
          </p:txBody>
        </p:sp>
      </p:grpSp>
    </p:spTree>
    <p:extLst>
      <p:ext uri="{BB962C8B-B14F-4D97-AF65-F5344CB8AC3E}">
        <p14:creationId xmlns:p14="http://schemas.microsoft.com/office/powerpoint/2010/main" val="29130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119" y="381000"/>
            <a:ext cx="2286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“Also if anyone competes as an athlete, he does not win the prize </a:t>
            </a:r>
            <a:r>
              <a:rPr lang="en-US" sz="2600" b="1" dirty="0">
                <a:latin typeface="Open Sans"/>
                <a:ea typeface="Verdana" panose="020B0604030504040204" pitchFamily="34" charset="0"/>
                <a:cs typeface="Verdana" panose="020B0604030504040204" pitchFamily="34" charset="0"/>
              </a:rPr>
              <a:t>unless he competes according to the rules</a:t>
            </a:r>
            <a:r>
              <a:rPr lang="en-US" sz="2600" dirty="0">
                <a:latin typeface="Open Sans"/>
                <a:ea typeface="Verdana" panose="020B0604030504040204" pitchFamily="34" charset="0"/>
                <a:cs typeface="Verdana" panose="020B0604030504040204" pitchFamily="34" charset="0"/>
              </a:rPr>
              <a:t>.” (2 Tim. 2:5)</a:t>
            </a:r>
          </a:p>
        </p:txBody>
      </p:sp>
      <p:grpSp>
        <p:nvGrpSpPr>
          <p:cNvPr id="5" name="Group 4"/>
          <p:cNvGrpSpPr/>
          <p:nvPr/>
        </p:nvGrpSpPr>
        <p:grpSpPr>
          <a:xfrm>
            <a:off x="10319" y="381000"/>
            <a:ext cx="11785600" cy="800219"/>
            <a:chOff x="10319" y="381000"/>
            <a:chExt cx="11785600" cy="800219"/>
          </a:xfrm>
        </p:grpSpPr>
        <p:sp>
          <p:nvSpPr>
            <p:cNvPr id="7" name="Rectangle 6"/>
            <p:cNvSpPr/>
            <p:nvPr/>
          </p:nvSpPr>
          <p:spPr>
            <a:xfrm>
              <a:off x="6919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1140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Finishing well doesn’t always mean finishing smoothly. </a:t>
              </a:r>
              <a:r>
                <a:rPr lang="en-US" sz="1400" b="1" dirty="0">
                  <a:solidFill>
                    <a:schemeClr val="bg1"/>
                  </a:solidFill>
                  <a:latin typeface="Open Sans"/>
                  <a:ea typeface="Verdana" panose="020B0604030504040204" pitchFamily="34" charset="0"/>
                  <a:cs typeface="Verdana" panose="020B0604030504040204" pitchFamily="34" charset="0"/>
                </a:rPr>
                <a:t>(Hebrews 11:36-38)</a:t>
              </a:r>
            </a:p>
          </p:txBody>
        </p:sp>
      </p:grpSp>
    </p:spTree>
    <p:extLst>
      <p:ext uri="{BB962C8B-B14F-4D97-AF65-F5344CB8AC3E}">
        <p14:creationId xmlns:p14="http://schemas.microsoft.com/office/powerpoint/2010/main" val="704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2941</TotalTime>
  <Words>4117</Words>
  <Application>Microsoft Office PowerPoint</Application>
  <PresentationFormat>Custom</PresentationFormat>
  <Paragraphs>142</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SimSun-ExtB</vt:lpstr>
      <vt:lpstr>Arial</vt:lpstr>
      <vt:lpstr>Calibri</vt:lpstr>
      <vt:lpstr>Open Sans</vt:lpstr>
      <vt:lpstr>Verdana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111</cp:revision>
  <dcterms:created xsi:type="dcterms:W3CDTF">2017-12-05T12:09:13Z</dcterms:created>
  <dcterms:modified xsi:type="dcterms:W3CDTF">2018-03-19T01:42:24Z</dcterms:modified>
</cp:coreProperties>
</file>