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00" r:id="rId2"/>
    <p:sldId id="259" r:id="rId3"/>
    <p:sldId id="283" r:id="rId4"/>
    <p:sldId id="260" r:id="rId5"/>
    <p:sldId id="284" r:id="rId6"/>
    <p:sldId id="266" r:id="rId7"/>
    <p:sldId id="267" r:id="rId8"/>
    <p:sldId id="285" r:id="rId9"/>
    <p:sldId id="286" r:id="rId10"/>
    <p:sldId id="268" r:id="rId11"/>
    <p:sldId id="287" r:id="rId12"/>
    <p:sldId id="269" r:id="rId13"/>
    <p:sldId id="261" r:id="rId14"/>
    <p:sldId id="270" r:id="rId15"/>
    <p:sldId id="295" r:id="rId16"/>
    <p:sldId id="272" r:id="rId17"/>
    <p:sldId id="271" r:id="rId18"/>
    <p:sldId id="288" r:id="rId19"/>
    <p:sldId id="273" r:id="rId20"/>
    <p:sldId id="289" r:id="rId21"/>
    <p:sldId id="262" r:id="rId22"/>
    <p:sldId id="274" r:id="rId23"/>
    <p:sldId id="290" r:id="rId24"/>
    <p:sldId id="275" r:id="rId25"/>
    <p:sldId id="296" r:id="rId26"/>
    <p:sldId id="291" r:id="rId27"/>
    <p:sldId id="297" r:id="rId28"/>
    <p:sldId id="277" r:id="rId29"/>
    <p:sldId id="292" r:id="rId30"/>
    <p:sldId id="278" r:id="rId31"/>
    <p:sldId id="298" r:id="rId32"/>
    <p:sldId id="279" r:id="rId33"/>
    <p:sldId id="263" r:id="rId34"/>
    <p:sldId id="293" r:id="rId35"/>
    <p:sldId id="280" r:id="rId36"/>
    <p:sldId id="281" r:id="rId37"/>
    <p:sldId id="299" r:id="rId38"/>
    <p:sldId id="294" r:id="rId39"/>
    <p:sldId id="282" r:id="rId40"/>
    <p:sldId id="258" r:id="rId41"/>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21" autoAdjust="0"/>
    <p:restoredTop sz="94660"/>
  </p:normalViewPr>
  <p:slideViewPr>
    <p:cSldViewPr>
      <p:cViewPr varScale="1">
        <p:scale>
          <a:sx n="65" d="100"/>
          <a:sy n="65" d="100"/>
        </p:scale>
        <p:origin x="1002" y="60"/>
      </p:cViewPr>
      <p:guideLst>
        <p:guide orient="horz" pos="2160"/>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B0A8CE-BD2D-4CF6-84EC-52F4F039D250}" type="datetimeFigureOut">
              <a:rPr lang="es-VE" smtClean="0"/>
              <a:t>24/5/2018</a:t>
            </a:fld>
            <a:endParaRPr lang="es-VE"/>
          </a:p>
        </p:txBody>
      </p:sp>
      <p:sp>
        <p:nvSpPr>
          <p:cNvPr id="4" name="Marcador de imagen de diapositiva 3"/>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836917-7DE3-47DC-98D3-0AA9C05EB4B7}" type="slidenum">
              <a:rPr lang="es-VE" smtClean="0"/>
              <a:t>‹#›</a:t>
            </a:fld>
            <a:endParaRPr lang="es-VE"/>
          </a:p>
        </p:txBody>
      </p:sp>
    </p:spTree>
    <p:extLst>
      <p:ext uri="{BB962C8B-B14F-4D97-AF65-F5344CB8AC3E}">
        <p14:creationId xmlns:p14="http://schemas.microsoft.com/office/powerpoint/2010/main" val="268001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49836917-7DE3-47DC-98D3-0AA9C05EB4B7}" type="slidenum">
              <a:rPr lang="es-VE" smtClean="0"/>
              <a:t>10</a:t>
            </a:fld>
            <a:endParaRPr lang="es-VE"/>
          </a:p>
        </p:txBody>
      </p:sp>
    </p:spTree>
    <p:extLst>
      <p:ext uri="{BB962C8B-B14F-4D97-AF65-F5344CB8AC3E}">
        <p14:creationId xmlns:p14="http://schemas.microsoft.com/office/powerpoint/2010/main" val="324595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49836917-7DE3-47DC-98D3-0AA9C05EB4B7}" type="slidenum">
              <a:rPr lang="es-VE" smtClean="0"/>
              <a:t>11</a:t>
            </a:fld>
            <a:endParaRPr lang="es-VE"/>
          </a:p>
        </p:txBody>
      </p:sp>
    </p:spTree>
    <p:extLst>
      <p:ext uri="{BB962C8B-B14F-4D97-AF65-F5344CB8AC3E}">
        <p14:creationId xmlns:p14="http://schemas.microsoft.com/office/powerpoint/2010/main" val="213148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49836917-7DE3-47DC-98D3-0AA9C05EB4B7}" type="slidenum">
              <a:rPr lang="es-VE" smtClean="0"/>
              <a:t>16</a:t>
            </a:fld>
            <a:endParaRPr lang="es-VE"/>
          </a:p>
        </p:txBody>
      </p:sp>
    </p:spTree>
    <p:extLst>
      <p:ext uri="{BB962C8B-B14F-4D97-AF65-F5344CB8AC3E}">
        <p14:creationId xmlns:p14="http://schemas.microsoft.com/office/powerpoint/2010/main" val="2508077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8715984" y="6356351"/>
            <a:ext cx="2837762" cy="365125"/>
          </a:xfrm>
        </p:spPr>
        <p:txBody>
          <a:bodyPr/>
          <a:lstStyle/>
          <a:p>
            <a:fld id="{AAB69A7C-9294-4877-8B41-AC1D53B1EEF1}" type="slidenum">
              <a:rPr lang="en-US" smtClean="0"/>
              <a:t>‹#›</a:t>
            </a:fld>
            <a:endParaRPr lang="en-US" dirty="0"/>
          </a:p>
        </p:txBody>
      </p:sp>
      <p:sp>
        <p:nvSpPr>
          <p:cNvPr id="2057" name="Rectangle 9"/>
          <p:cNvSpPr>
            <a:spLocks noChangeArrowheads="1"/>
          </p:cNvSpPr>
          <p:nvPr userDrawn="1"/>
        </p:nvSpPr>
        <p:spPr bwMode="auto">
          <a:xfrm>
            <a:off x="5668963" y="6378575"/>
            <a:ext cx="965200"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 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6"/>
          <p:cNvSpPr>
            <a:spLocks noChangeArrowheads="1"/>
          </p:cNvSpPr>
          <p:nvPr userDrawn="1"/>
        </p:nvSpPr>
        <p:spPr bwMode="auto">
          <a:xfrm>
            <a:off x="0"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Subtitle 2"/>
          <p:cNvSpPr>
            <a:spLocks noGrp="1"/>
          </p:cNvSpPr>
          <p:nvPr>
            <p:ph type="subTitle" idx="1"/>
          </p:nvPr>
        </p:nvSpPr>
        <p:spPr>
          <a:xfrm>
            <a:off x="1204119" y="1524000"/>
            <a:ext cx="10439400" cy="4572000"/>
          </a:xfrm>
        </p:spPr>
        <p:txBody>
          <a:bodyPr>
            <a:normAutofit/>
          </a:bodyPr>
          <a:lstStyle>
            <a:lvl1pPr marL="0" indent="0" algn="l">
              <a:buNone/>
              <a:defRPr sz="1500">
                <a:solidFill>
                  <a:schemeClr val="tx1"/>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62" name="Rectangle 14"/>
          <p:cNvSpPr>
            <a:spLocks noChangeArrowheads="1"/>
          </p:cNvSpPr>
          <p:nvPr userDrawn="1"/>
        </p:nvSpPr>
        <p:spPr bwMode="auto">
          <a:xfrm>
            <a:off x="869950" y="1541463"/>
            <a:ext cx="49213" cy="4519613"/>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ángulo 13"/>
          <p:cNvSpPr/>
          <p:nvPr userDrawn="1"/>
        </p:nvSpPr>
        <p:spPr>
          <a:xfrm>
            <a:off x="0" y="304800"/>
            <a:ext cx="9662319"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1" name="Title 1"/>
          <p:cNvSpPr>
            <a:spLocks noGrp="1"/>
          </p:cNvSpPr>
          <p:nvPr>
            <p:ph type="title"/>
          </p:nvPr>
        </p:nvSpPr>
        <p:spPr>
          <a:xfrm>
            <a:off x="88265" y="381000"/>
            <a:ext cx="10945654" cy="762000"/>
          </a:xfrm>
        </p:spPr>
        <p:txBody>
          <a:bodyPr>
            <a:normAutofit/>
          </a:bodyPr>
          <a:lstStyle>
            <a:lvl1pPr algn="l">
              <a:defRPr sz="3800" b="1">
                <a:solidFill>
                  <a:schemeClr val="bg1"/>
                </a:solidFill>
                <a:latin typeface="Open Sans" pitchFamily="34" charset="0"/>
                <a:ea typeface="Open Sans" pitchFamily="34" charset="0"/>
                <a:cs typeface="Open Sans" pitchFamily="34" charset="0"/>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1E8BE1-5DC1-4081-AC8F-B0FBA61B2BCA}"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1E8BE1-5DC1-4081-AC8F-B0FBA61B2BCA}"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1E8BE1-5DC1-4081-AC8F-B0FBA61B2BCA}"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E8BE1-5DC1-4081-AC8F-B0FBA61B2BCA}"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8BE1-5DC1-4081-AC8F-B0FBA61B2BCA}" type="datetimeFigureOut">
              <a:rPr lang="en-US" smtClean="0"/>
              <a:t>5/24/2018</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69A7C-9294-4877-8B41-AC1D53B1EE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BA26C-6F2C-48CC-B016-68B7B92DED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ED5F8AA-5901-4B11-ABE7-B02F522B02B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86" y="34413"/>
            <a:ext cx="12162201" cy="6823587"/>
          </a:xfrm>
        </p:spPr>
      </p:pic>
    </p:spTree>
    <p:extLst>
      <p:ext uri="{BB962C8B-B14F-4D97-AF65-F5344CB8AC3E}">
        <p14:creationId xmlns:p14="http://schemas.microsoft.com/office/powerpoint/2010/main" val="236949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515600" cy="4572000"/>
          </a:xfrm>
        </p:spPr>
        <p:txBody>
          <a:bodyPr>
            <a:noAutofit/>
          </a:bodyPr>
          <a:lstStyle/>
          <a:p>
            <a:pPr algn="just">
              <a:lnSpc>
                <a:spcPct val="114000"/>
              </a:lnSpc>
              <a:spcBef>
                <a:spcPts val="1200"/>
              </a:spcBef>
            </a:pPr>
            <a:r>
              <a:rPr lang="en-US" sz="2800" b="1" spc="-150" dirty="0">
                <a:latin typeface="Open Sans Semibold"/>
              </a:rPr>
              <a:t>Determine the Timing</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it shall be in the last days,' God says, ‘That I will pour forth of my Spirit on all mankind; and your sons and your daughters shall prophesy, and your young men shall see visions, and your old men shall dream dreams; even on my bond-slaves, both men and women, I will in those days pour forth of my Spirit and they shall prophesy. And I will grant wonders in the sky above and signs on the earth below, blood, and fire, and vapor of smoke. The sun will be turned into darkness and the moon into blood, before the great and glorious day of the Lord shall come. And it shall be that everyone who calls on the name of the Lord will be saved.’” (Acts. 2:17-21)</a:t>
            </a:r>
          </a:p>
          <a:p>
            <a:pPr algn="just">
              <a:lnSpc>
                <a:spcPct val="114000"/>
              </a:lnSpc>
              <a:spcBef>
                <a:spcPts val="1200"/>
              </a:spcBef>
            </a:pPr>
            <a:endParaRPr lang="en-US" sz="2600" spc="-150" dirty="0">
              <a:latin typeface="Open Sans Semibold"/>
              <a:ea typeface="Verdana" panose="020B0604030504040204" pitchFamily="34" charset="0"/>
              <a:cs typeface="Verdana" panose="020B0604030504040204" pitchFamily="34" charset="0"/>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1. General principles for interpreting</a:t>
            </a:r>
            <a:br>
              <a:rPr lang="en-US" sz="3200" dirty="0"/>
            </a:br>
            <a:r>
              <a:rPr lang="en-US" sz="3200" dirty="0"/>
              <a:t>    Bible prophecy</a:t>
            </a:r>
          </a:p>
        </p:txBody>
      </p:sp>
    </p:spTree>
    <p:extLst>
      <p:ext uri="{BB962C8B-B14F-4D97-AF65-F5344CB8AC3E}">
        <p14:creationId xmlns:p14="http://schemas.microsoft.com/office/powerpoint/2010/main" val="60138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515600" cy="4572000"/>
          </a:xfrm>
        </p:spPr>
        <p:txBody>
          <a:bodyPr>
            <a:noAutofit/>
          </a:bodyPr>
          <a:lstStyle/>
          <a:p>
            <a:pPr algn="just">
              <a:lnSpc>
                <a:spcPct val="114000"/>
              </a:lnSpc>
              <a:spcBef>
                <a:spcPts val="1200"/>
              </a:spcBef>
            </a:pPr>
            <a:r>
              <a:rPr lang="en-US" sz="2800" b="1" spc="-150" dirty="0">
                <a:latin typeface="Open Sans Semibold"/>
              </a:rPr>
              <a:t>Determine the Timing</a:t>
            </a:r>
          </a:p>
          <a:p>
            <a:pPr algn="just">
              <a:lnSpc>
                <a:spcPct val="114000"/>
              </a:lnSpc>
              <a:spcBef>
                <a:spcPts val="1200"/>
              </a:spcBef>
            </a:pPr>
            <a:r>
              <a:rPr lang="en-US" sz="2600" spc="-170" dirty="0">
                <a:latin typeface="Open Sans Semibold"/>
                <a:ea typeface="Verdana" panose="020B0604030504040204" pitchFamily="34" charset="0"/>
                <a:cs typeface="Verdana" panose="020B0604030504040204" pitchFamily="34" charset="0"/>
              </a:rPr>
              <a:t>“It will come about after this That I will pour out My Spirit on all mankind; And your sons and daughters will prophesy, Your old men will dream dreams, Your young men will see visions. Even on the male and female servants I will pour out My Spirit in those days. </a:t>
            </a:r>
            <a:r>
              <a:rPr lang="en-US" sz="2600" b="1" spc="-170" dirty="0">
                <a:latin typeface="Open Sans Semibold"/>
                <a:ea typeface="Verdana" panose="020B0604030504040204" pitchFamily="34" charset="0"/>
                <a:cs typeface="Verdana" panose="020B0604030504040204" pitchFamily="34" charset="0"/>
              </a:rPr>
              <a:t>I will display wonders in the sky and on the earth, blood, fire and columns of smoke. The sun will be turned into darkness And the moon into blood Before the great and awesome day of the LORD comes. </a:t>
            </a:r>
            <a:r>
              <a:rPr lang="en-US" sz="2600" spc="-170" dirty="0">
                <a:latin typeface="Open Sans Semibold"/>
                <a:ea typeface="Verdana" panose="020B0604030504040204" pitchFamily="34" charset="0"/>
                <a:cs typeface="Verdana" panose="020B0604030504040204" pitchFamily="34" charset="0"/>
              </a:rPr>
              <a:t>And it will come about that whoever calls on the name of the LORD Will be delivered; For on Mount Zion and in Jerusalem There will be those who escape, As the LORD has said, Even among the survivors whom the LORD calls.” (Joel 2:28-32)</a:t>
            </a:r>
          </a:p>
          <a:p>
            <a:pPr algn="just">
              <a:lnSpc>
                <a:spcPct val="114000"/>
              </a:lnSpc>
              <a:spcBef>
                <a:spcPts val="1200"/>
              </a:spcBef>
            </a:pPr>
            <a:endParaRPr lang="en-US" sz="2600" spc="-150" dirty="0">
              <a:latin typeface="Open Sans Semibold"/>
              <a:ea typeface="Verdana" panose="020B0604030504040204" pitchFamily="34" charset="0"/>
              <a:cs typeface="Verdana" panose="020B0604030504040204" pitchFamily="34" charset="0"/>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1. General principles for interpreting</a:t>
            </a:r>
            <a:br>
              <a:rPr lang="en-US" sz="3200" dirty="0"/>
            </a:br>
            <a:r>
              <a:rPr lang="en-US" sz="3200" dirty="0"/>
              <a:t>    Bible prophecy</a:t>
            </a:r>
          </a:p>
        </p:txBody>
      </p:sp>
    </p:spTree>
    <p:extLst>
      <p:ext uri="{BB962C8B-B14F-4D97-AF65-F5344CB8AC3E}">
        <p14:creationId xmlns:p14="http://schemas.microsoft.com/office/powerpoint/2010/main" val="412482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Explore the requirements</a:t>
            </a:r>
          </a:p>
          <a:p>
            <a:pPr algn="just">
              <a:lnSpc>
                <a:spcPct val="114000"/>
              </a:lnSpc>
              <a:spcBef>
                <a:spcPts val="1200"/>
              </a:spcBef>
            </a:pPr>
            <a:endParaRPr lang="en-US" sz="200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1. General principles for interpreting</a:t>
            </a:r>
            <a:br>
              <a:rPr lang="en-US" sz="3200" dirty="0"/>
            </a:br>
            <a:r>
              <a:rPr lang="en-US" sz="3200" dirty="0"/>
              <a:t>    Bible prophecy</a:t>
            </a:r>
          </a:p>
        </p:txBody>
      </p:sp>
    </p:spTree>
    <p:extLst>
      <p:ext uri="{BB962C8B-B14F-4D97-AF65-F5344CB8AC3E}">
        <p14:creationId xmlns:p14="http://schemas.microsoft.com/office/powerpoint/2010/main" val="307486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We know it’s coming</a:t>
            </a:r>
          </a:p>
          <a:p>
            <a:pPr algn="just">
              <a:lnSpc>
                <a:spcPct val="114000"/>
              </a:lnSpc>
              <a:spcBef>
                <a:spcPts val="1200"/>
              </a:spcBef>
            </a:pPr>
            <a:r>
              <a:rPr lang="en-US" sz="2600" spc="-150" dirty="0">
                <a:latin typeface="Open Sans Semibold"/>
              </a:rPr>
              <a:t>“And He, when He comes, will convict the world concerning sin and righteousness and judgment.” (John 16:8)</a:t>
            </a:r>
          </a:p>
          <a:p>
            <a:pPr algn="just">
              <a:lnSpc>
                <a:spcPct val="114000"/>
              </a:lnSpc>
              <a:spcBef>
                <a:spcPts val="1200"/>
              </a:spcBef>
            </a:pPr>
            <a:endParaRPr lang="en-US" sz="2000" spc="-150" dirty="0">
              <a:latin typeface="Open Sans Semibold"/>
            </a:endParaRPr>
          </a:p>
        </p:txBody>
      </p:sp>
      <p:sp>
        <p:nvSpPr>
          <p:cNvPr id="3" name="Title 2"/>
          <p:cNvSpPr>
            <a:spLocks noGrp="1"/>
          </p:cNvSpPr>
          <p:nvPr>
            <p:ph type="title"/>
          </p:nvPr>
        </p:nvSpPr>
        <p:spPr>
          <a:xfrm>
            <a:off x="88265" y="381000"/>
            <a:ext cx="10945654" cy="762000"/>
          </a:xfrm>
        </p:spPr>
        <p:txBody>
          <a:bodyPr anchor="ctr" anchorCtr="0">
            <a:noAutofit/>
          </a:bodyPr>
          <a:lstStyle/>
          <a:p>
            <a:r>
              <a:rPr lang="en-US" sz="3200" dirty="0"/>
              <a:t>2. Prophecy teaches us that judgment is coming</a:t>
            </a:r>
          </a:p>
        </p:txBody>
      </p:sp>
    </p:spTree>
    <p:extLst>
      <p:ext uri="{BB962C8B-B14F-4D97-AF65-F5344CB8AC3E}">
        <p14:creationId xmlns:p14="http://schemas.microsoft.com/office/powerpoint/2010/main" val="372548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rPr>
              <a:t>We don’t know </a:t>
            </a:r>
            <a:r>
              <a:rPr lang="en-US" sz="2800" b="1" i="1" spc="-150" dirty="0">
                <a:latin typeface="Open Sans Semibold"/>
              </a:rPr>
              <a:t>when</a:t>
            </a:r>
            <a:r>
              <a:rPr lang="en-US" sz="2800" b="1" spc="-150" dirty="0">
                <a:latin typeface="Open Sans Semibold"/>
              </a:rPr>
              <a:t> it’s coming</a:t>
            </a:r>
          </a:p>
          <a:p>
            <a:pPr algn="just">
              <a:lnSpc>
                <a:spcPct val="114000"/>
              </a:lnSpc>
              <a:spcBef>
                <a:spcPts val="1200"/>
              </a:spcBef>
            </a:pPr>
            <a:r>
              <a:rPr lang="en-US" sz="2600" spc="-150" dirty="0">
                <a:latin typeface="Open Sans Semibold"/>
              </a:rPr>
              <a:t>“Let no one in any way deceive you, for it will not come unless </a:t>
            </a:r>
            <a:r>
              <a:rPr lang="en-US" sz="2600" b="1" spc="-150" dirty="0">
                <a:latin typeface="Open Sans Semibold"/>
              </a:rPr>
              <a:t>the apostasy comes first</a:t>
            </a:r>
            <a:r>
              <a:rPr lang="en-US" sz="2600" spc="-150" dirty="0">
                <a:latin typeface="Open Sans Semibold"/>
              </a:rPr>
              <a:t>, and the man of lawlessness is revealed, the son of destruction.”                    (2 Thess. 2:3)</a:t>
            </a:r>
          </a:p>
        </p:txBody>
      </p:sp>
      <p:sp>
        <p:nvSpPr>
          <p:cNvPr id="5" name="Title 2"/>
          <p:cNvSpPr>
            <a:spLocks noGrp="1"/>
          </p:cNvSpPr>
          <p:nvPr>
            <p:ph type="title"/>
          </p:nvPr>
        </p:nvSpPr>
        <p:spPr>
          <a:xfrm>
            <a:off x="88265" y="381000"/>
            <a:ext cx="10945654" cy="762000"/>
          </a:xfrm>
        </p:spPr>
        <p:txBody>
          <a:bodyPr anchor="ctr" anchorCtr="0">
            <a:noAutofit/>
          </a:bodyPr>
          <a:lstStyle/>
          <a:p>
            <a:r>
              <a:rPr lang="en-US" sz="3200" dirty="0"/>
              <a:t>2. Prophecy teaches us that judgment is coming</a:t>
            </a:r>
          </a:p>
        </p:txBody>
      </p:sp>
    </p:spTree>
    <p:extLst>
      <p:ext uri="{BB962C8B-B14F-4D97-AF65-F5344CB8AC3E}">
        <p14:creationId xmlns:p14="http://schemas.microsoft.com/office/powerpoint/2010/main" val="335122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rPr>
              <a:t>We don’t know </a:t>
            </a:r>
            <a:r>
              <a:rPr lang="en-US" sz="2800" b="1" i="1" spc="-150" dirty="0">
                <a:latin typeface="Open Sans Semibold"/>
              </a:rPr>
              <a:t>when</a:t>
            </a:r>
            <a:r>
              <a:rPr lang="en-US" sz="2800" b="1" spc="-150" dirty="0">
                <a:latin typeface="Open Sans Semibold"/>
              </a:rPr>
              <a:t> it’s coming</a:t>
            </a:r>
          </a:p>
          <a:p>
            <a:pPr algn="just">
              <a:lnSpc>
                <a:spcPct val="114000"/>
              </a:lnSpc>
              <a:spcBef>
                <a:spcPts val="1200"/>
              </a:spcBef>
            </a:pPr>
            <a:r>
              <a:rPr lang="en-US" sz="2600" spc="-150" dirty="0">
                <a:latin typeface="Open Sans Semibold"/>
              </a:rPr>
              <a:t>“But realize this, that in the last days difficult times will come. For men will be lovers of self, lovers of money, boastful, arrogant, revilers, disobedient to parents, ungrateful, unholy, unloving, irreconcilable, malicious gossips, without self-control, brutal, haters of good, treacherous, reckless, conceited, lovers of pleasure rather than lovers of God, holding to a form of godliness, although they have denied its power; Avoid such men as these. For among them are those who enter into households and captivate weak women weighed down with sins, led on by various impulses, always learning and never able to come to the knowledge of the truth.” (2 Tim. 3:1-7)</a:t>
            </a:r>
          </a:p>
        </p:txBody>
      </p:sp>
      <p:sp>
        <p:nvSpPr>
          <p:cNvPr id="5" name="Title 2"/>
          <p:cNvSpPr>
            <a:spLocks noGrp="1"/>
          </p:cNvSpPr>
          <p:nvPr>
            <p:ph type="title"/>
          </p:nvPr>
        </p:nvSpPr>
        <p:spPr>
          <a:xfrm>
            <a:off x="88265" y="381000"/>
            <a:ext cx="10945654" cy="762000"/>
          </a:xfrm>
        </p:spPr>
        <p:txBody>
          <a:bodyPr anchor="ctr" anchorCtr="0">
            <a:noAutofit/>
          </a:bodyPr>
          <a:lstStyle/>
          <a:p>
            <a:r>
              <a:rPr lang="en-US" sz="3200" dirty="0"/>
              <a:t>2. Prophecy teaches us that judgment is coming</a:t>
            </a:r>
          </a:p>
        </p:txBody>
      </p:sp>
    </p:spTree>
    <p:extLst>
      <p:ext uri="{BB962C8B-B14F-4D97-AF65-F5344CB8AC3E}">
        <p14:creationId xmlns:p14="http://schemas.microsoft.com/office/powerpoint/2010/main" val="33855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We don’t know </a:t>
            </a:r>
            <a:r>
              <a:rPr lang="en-US" sz="2800" b="1" i="1" spc="-150" dirty="0">
                <a:latin typeface="Open Sans Semibold"/>
              </a:rPr>
              <a:t>when</a:t>
            </a:r>
            <a:r>
              <a:rPr lang="en-US" sz="2800" b="1" spc="-150" dirty="0">
                <a:latin typeface="Open Sans Semibold"/>
              </a:rPr>
              <a:t> it’s coming</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it shall be </a:t>
            </a:r>
            <a:r>
              <a:rPr lang="en-US" sz="2600" b="1" spc="-150" dirty="0">
                <a:latin typeface="Open Sans Semibold"/>
                <a:ea typeface="Verdana" panose="020B0604030504040204" pitchFamily="34" charset="0"/>
                <a:cs typeface="Verdana" panose="020B0604030504040204" pitchFamily="34" charset="0"/>
              </a:rPr>
              <a:t>in the last </a:t>
            </a:r>
            <a:r>
              <a:rPr lang="en-US" sz="2600" spc="-150" dirty="0">
                <a:latin typeface="Open Sans Semibold"/>
                <a:ea typeface="Verdana" panose="020B0604030504040204" pitchFamily="34" charset="0"/>
                <a:cs typeface="Verdana" panose="020B0604030504040204" pitchFamily="34" charset="0"/>
              </a:rPr>
              <a:t>days,’ God says, ‘that I will pour forth of my Spirit on all mankind, and your sons and your daughters shall prophesy, and your young men shall see visions, and your old men shall old men shall dream dreams.’”    (Acts 2:17) </a:t>
            </a:r>
          </a:p>
          <a:p>
            <a:pPr algn="just">
              <a:lnSpc>
                <a:spcPct val="114000"/>
              </a:lnSpc>
              <a:spcBef>
                <a:spcPts val="1200"/>
              </a:spcBef>
            </a:pPr>
            <a:r>
              <a:rPr lang="en-US" sz="2600" b="1" spc="-150" dirty="0">
                <a:latin typeface="Open Sans Semibold"/>
                <a:ea typeface="Verdana" panose="020B0604030504040204" pitchFamily="34" charset="0"/>
                <a:cs typeface="Verdana" panose="020B0604030504040204" pitchFamily="34" charset="0"/>
              </a:rPr>
              <a:t>“In these last days </a:t>
            </a:r>
            <a:r>
              <a:rPr lang="en-US" sz="2600" spc="-150" dirty="0">
                <a:latin typeface="Open Sans Semibold"/>
                <a:ea typeface="Verdana" panose="020B0604030504040204" pitchFamily="34" charset="0"/>
                <a:cs typeface="Verdana" panose="020B0604030504040204" pitchFamily="34" charset="0"/>
              </a:rPr>
              <a:t>has spoken to us in His Son, whom He appointed heir of all things, through whom also He made the world.” (Heb. 1:2)</a:t>
            </a:r>
          </a:p>
          <a:p>
            <a:pPr algn="just">
              <a:lnSpc>
                <a:spcPct val="114000"/>
              </a:lnSpc>
              <a:spcBef>
                <a:spcPts val="1200"/>
              </a:spcBef>
            </a:pPr>
            <a:r>
              <a:rPr lang="en-US" sz="2600" spc="-150" dirty="0">
                <a:latin typeface="Open Sans Semibold"/>
              </a:rPr>
              <a:t>“For even when we were with you, we used to give you this order: if anyone is not willing to work, then he is not to eat, either.” (2 Thess. 3:10)</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2. Prophecy teaches us that judgment is coming</a:t>
            </a:r>
          </a:p>
        </p:txBody>
      </p:sp>
    </p:spTree>
    <p:extLst>
      <p:ext uri="{BB962C8B-B14F-4D97-AF65-F5344CB8AC3E}">
        <p14:creationId xmlns:p14="http://schemas.microsoft.com/office/powerpoint/2010/main" val="410592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We don’t know </a:t>
            </a:r>
            <a:r>
              <a:rPr lang="en-US" sz="2800" b="1" i="1" spc="-150" dirty="0">
                <a:latin typeface="Open Sans Semibold"/>
              </a:rPr>
              <a:t>when</a:t>
            </a:r>
            <a:r>
              <a:rPr lang="en-US" sz="2800" b="1" spc="-150" dirty="0">
                <a:latin typeface="Open Sans Semibold"/>
              </a:rPr>
              <a:t> it’s coming</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“But </a:t>
            </a:r>
            <a:r>
              <a:rPr lang="en-US" sz="2600" b="1" spc="-150" dirty="0">
                <a:latin typeface="Open Sans Semibold"/>
                <a:ea typeface="Verdana" panose="020B0604030504040204" pitchFamily="34" charset="0"/>
                <a:cs typeface="Verdana" panose="020B0604030504040204" pitchFamily="34" charset="0"/>
              </a:rPr>
              <a:t>of that day or hour no one knows</a:t>
            </a:r>
            <a:r>
              <a:rPr lang="en-US" sz="2600" spc="-150" dirty="0">
                <a:latin typeface="Open Sans Semibold"/>
                <a:ea typeface="Verdana" panose="020B0604030504040204" pitchFamily="34" charset="0"/>
                <a:cs typeface="Verdana" panose="020B0604030504040204" pitchFamily="34" charset="0"/>
              </a:rPr>
              <a:t>, not even the angels in heaven, nor the Son, but the Father alone.” (Mark 13:32)</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“For the coming of the Son of Man will be just like the days of Noah. For as in those days before the flood they were eating and drinking, marrying and giving in marriage, until the day that Noah entered the ark,  and </a:t>
            </a:r>
            <a:r>
              <a:rPr lang="en-US" sz="2600" b="1" spc="-150" dirty="0">
                <a:latin typeface="Open Sans Semibold"/>
                <a:ea typeface="Verdana" panose="020B0604030504040204" pitchFamily="34" charset="0"/>
                <a:cs typeface="Verdana" panose="020B0604030504040204" pitchFamily="34" charset="0"/>
              </a:rPr>
              <a:t>they did not understand until the flood came and took them all away</a:t>
            </a:r>
            <a:r>
              <a:rPr lang="en-US" sz="2600" spc="-150" dirty="0">
                <a:latin typeface="Open Sans Semibold"/>
                <a:ea typeface="Verdana" panose="020B0604030504040204" pitchFamily="34" charset="0"/>
                <a:cs typeface="Verdana" panose="020B0604030504040204" pitchFamily="34" charset="0"/>
              </a:rPr>
              <a:t>; so will the coming of the Son of Man be.” (Matt. 24:37-39)</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2. Prophecy teaches us that judgment is coming</a:t>
            </a:r>
          </a:p>
        </p:txBody>
      </p:sp>
    </p:spTree>
    <p:extLst>
      <p:ext uri="{BB962C8B-B14F-4D97-AF65-F5344CB8AC3E}">
        <p14:creationId xmlns:p14="http://schemas.microsoft.com/office/powerpoint/2010/main" val="317292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We don’t know </a:t>
            </a:r>
            <a:r>
              <a:rPr lang="en-US" sz="2800" b="1" i="1" spc="-150" dirty="0">
                <a:latin typeface="Open Sans Semibold"/>
              </a:rPr>
              <a:t>when</a:t>
            </a:r>
            <a:r>
              <a:rPr lang="en-US" sz="2800" b="1" spc="-150" dirty="0">
                <a:latin typeface="Open Sans Semibold"/>
              </a:rPr>
              <a:t> it’s coming</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“For you yourselves know full well that the day of the Lord will come just </a:t>
            </a:r>
            <a:r>
              <a:rPr lang="en-US" sz="2600" b="1" spc="-150" dirty="0">
                <a:latin typeface="Open Sans Semibold"/>
                <a:ea typeface="Verdana" panose="020B0604030504040204" pitchFamily="34" charset="0"/>
                <a:cs typeface="Verdana" panose="020B0604030504040204" pitchFamily="34" charset="0"/>
              </a:rPr>
              <a:t>like a thief in the night</a:t>
            </a:r>
            <a:r>
              <a:rPr lang="en-US" sz="2600" spc="-150" dirty="0">
                <a:latin typeface="Open Sans Semibold"/>
                <a:ea typeface="Verdana" panose="020B0604030504040204" pitchFamily="34" charset="0"/>
                <a:cs typeface="Verdana" panose="020B0604030504040204" pitchFamily="34" charset="0"/>
              </a:rPr>
              <a:t>. While they are saying, "Peace and safety!" then </a:t>
            </a:r>
            <a:r>
              <a:rPr lang="en-US" sz="2600" b="1" spc="-150" dirty="0">
                <a:latin typeface="Open Sans Semibold"/>
                <a:ea typeface="Verdana" panose="020B0604030504040204" pitchFamily="34" charset="0"/>
                <a:cs typeface="Verdana" panose="020B0604030504040204" pitchFamily="34" charset="0"/>
              </a:rPr>
              <a:t>destruction will come upon them suddenly</a:t>
            </a:r>
            <a:r>
              <a:rPr lang="en-US" sz="2600" spc="-150" dirty="0">
                <a:latin typeface="Open Sans Semibold"/>
                <a:ea typeface="Verdana" panose="020B0604030504040204" pitchFamily="34" charset="0"/>
                <a:cs typeface="Verdana" panose="020B0604030504040204" pitchFamily="34" charset="0"/>
              </a:rPr>
              <a:t> like labor pains upon a woman with child , and they will not escape.” 	(2 Thess. 5:2-3)</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2. Prophecy teaches us that judgment is coming</a:t>
            </a:r>
          </a:p>
        </p:txBody>
      </p:sp>
    </p:spTree>
    <p:extLst>
      <p:ext uri="{BB962C8B-B14F-4D97-AF65-F5344CB8AC3E}">
        <p14:creationId xmlns:p14="http://schemas.microsoft.com/office/powerpoint/2010/main" val="81231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600" spc="-150" dirty="0">
                <a:latin typeface="Open Sans Semibold"/>
              </a:rPr>
              <a:t>“I too was one of the idiots who bought into this hysteria in 1988. I was a naïve 21-year-old who put way too much faith into anything my church pastor taught. When he brought Edgar </a:t>
            </a:r>
            <a:r>
              <a:rPr lang="en-US" sz="2600" spc="-150" dirty="0" err="1">
                <a:latin typeface="Open Sans Semibold"/>
              </a:rPr>
              <a:t>Whisenant</a:t>
            </a:r>
            <a:r>
              <a:rPr lang="en-US" sz="2600" spc="-150" dirty="0">
                <a:latin typeface="Open Sans Semibold"/>
              </a:rPr>
              <a:t> to our church for a series of talks about the 88 reasons, I believed every word of it because my pastor believed it. As a matter of fact, belief in this book compelled my then girlfriend and I to marry much earlier than we originally had intended. We were taught that what is bound together on earth will be bound together in heaven and so we HAD to get married so we would be together after the rapture occurred. When the designated range of dates passed, I remember there being a lot of confusion and anger in the church and we ended up leaving… “</a:t>
            </a:r>
            <a:endParaRPr lang="en-US" sz="200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2. Prophecy teaches us that judgment is coming</a:t>
            </a:r>
          </a:p>
        </p:txBody>
      </p:sp>
    </p:spTree>
    <p:extLst>
      <p:ext uri="{BB962C8B-B14F-4D97-AF65-F5344CB8AC3E}">
        <p14:creationId xmlns:p14="http://schemas.microsoft.com/office/powerpoint/2010/main" val="365364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600" spc="-150" dirty="0">
                <a:latin typeface="Open Sans Semibold"/>
              </a:rPr>
              <a:t>“But we do not want you to be uninformed, brethren, about those who are asleep, so that you will not grieve as do the rest who have no hope. For if we believe that Jesus died and rose again, even so God will bring with Him those who have fallen asleep in Jesus. For this we say to you by the word of the Lord, that we who are alive and remain until the coming of the Lord , will not precede those who have fallen asleep. For the Lord Himself will descend from heaven with a shout, with the voice of the archangel and with the trumpet of God, and the dead in Christ will rise first. Then we who are alive and remain will be caught up together with them in the clouds to meet the Lord in the air, and so we shall always be with the Lord. Therefore comfort one another with these words.”                   (1 Thessalonians 4:13-18)</a:t>
            </a:r>
          </a:p>
          <a:p>
            <a:pPr algn="just">
              <a:lnSpc>
                <a:spcPct val="114000"/>
              </a:lnSpc>
              <a:spcBef>
                <a:spcPts val="1200"/>
              </a:spcBef>
            </a:pPr>
            <a:endParaRPr lang="en-US" sz="2600" spc="-150" dirty="0">
              <a:latin typeface="Open Sans Semibold"/>
            </a:endParaRPr>
          </a:p>
        </p:txBody>
      </p:sp>
      <p:sp>
        <p:nvSpPr>
          <p:cNvPr id="3" name="Title 2"/>
          <p:cNvSpPr>
            <a:spLocks noGrp="1"/>
          </p:cNvSpPr>
          <p:nvPr>
            <p:ph type="title"/>
          </p:nvPr>
        </p:nvSpPr>
        <p:spPr/>
        <p:txBody>
          <a:bodyPr>
            <a:noAutofit/>
          </a:bodyPr>
          <a:lstStyle/>
          <a:p>
            <a:r>
              <a:rPr lang="en-US" sz="3200" dirty="0"/>
              <a:t>“I’m </a:t>
            </a:r>
            <a:r>
              <a:rPr lang="en-US" sz="3200" dirty="0" err="1"/>
              <a:t>outta</a:t>
            </a:r>
            <a:r>
              <a:rPr lang="en-US" sz="3200" dirty="0"/>
              <a:t> here!” - The Rapture</a:t>
            </a:r>
            <a:br>
              <a:rPr lang="en-US" sz="3200" dirty="0"/>
            </a:br>
            <a:r>
              <a:rPr lang="en-US" sz="3200" dirty="0"/>
              <a:t>(1 Thess. 4:13-18; 1 Cor. 15:51-53)</a:t>
            </a:r>
          </a:p>
        </p:txBody>
      </p:sp>
    </p:spTree>
    <p:extLst>
      <p:ext uri="{BB962C8B-B14F-4D97-AF65-F5344CB8AC3E}">
        <p14:creationId xmlns:p14="http://schemas.microsoft.com/office/powerpoint/2010/main" val="413807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600" spc="-150" dirty="0">
                <a:latin typeface="Open Sans Semibold"/>
              </a:rPr>
              <a:t>“After several years of religious exploration dosed with much more skepticism than before, my wife and I both ended up rejecting Christianity all together. I'm not saying that this book caused us to become atheists, but it was a major catalyst for us to start thinking for ourselves about religious issues. In light of that and its novelty value now, I give it 5 stars. Oh, and we just celebrated our 25th wedding anniversary!”   – Jason (Aug. 28, 2013)</a:t>
            </a:r>
          </a:p>
        </p:txBody>
      </p:sp>
      <p:sp>
        <p:nvSpPr>
          <p:cNvPr id="5" name="Title 2"/>
          <p:cNvSpPr>
            <a:spLocks noGrp="1"/>
          </p:cNvSpPr>
          <p:nvPr>
            <p:ph type="title"/>
          </p:nvPr>
        </p:nvSpPr>
        <p:spPr>
          <a:xfrm>
            <a:off x="88265" y="381000"/>
            <a:ext cx="10945654" cy="762000"/>
          </a:xfrm>
        </p:spPr>
        <p:txBody>
          <a:bodyPr>
            <a:noAutofit/>
          </a:bodyPr>
          <a:lstStyle/>
          <a:p>
            <a:r>
              <a:rPr lang="en-US" sz="3200" dirty="0"/>
              <a:t>2. Prophecy teaches us that judgment is coming</a:t>
            </a:r>
          </a:p>
        </p:txBody>
      </p:sp>
    </p:spTree>
    <p:extLst>
      <p:ext uri="{BB962C8B-B14F-4D97-AF65-F5344CB8AC3E}">
        <p14:creationId xmlns:p14="http://schemas.microsoft.com/office/powerpoint/2010/main" val="414594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“Do not let your heart be troubled; believe in God, believe also in Me. In My Father's house are many dwelling places; if it were not so, I would have told you; for </a:t>
            </a:r>
            <a:r>
              <a:rPr lang="en-US" sz="2600" b="1" spc="-150" dirty="0">
                <a:latin typeface="Open Sans Semibold"/>
                <a:ea typeface="Verdana" panose="020B0604030504040204" pitchFamily="34" charset="0"/>
                <a:cs typeface="Verdana" panose="020B0604030504040204" pitchFamily="34" charset="0"/>
              </a:rPr>
              <a:t>I go to prepare a place for you</a:t>
            </a:r>
            <a:r>
              <a:rPr lang="en-US" sz="2600" spc="-150" dirty="0">
                <a:latin typeface="Open Sans Semibold"/>
                <a:ea typeface="Verdana" panose="020B0604030504040204" pitchFamily="34" charset="0"/>
                <a:cs typeface="Verdana" panose="020B0604030504040204" pitchFamily="34" charset="0"/>
              </a:rPr>
              <a:t>. If I go and prepare a place for you, </a:t>
            </a:r>
            <a:r>
              <a:rPr lang="en-US" sz="2600" b="1" spc="-150" dirty="0">
                <a:latin typeface="Open Sans Semibold"/>
                <a:ea typeface="Verdana" panose="020B0604030504040204" pitchFamily="34" charset="0"/>
                <a:cs typeface="Verdana" panose="020B0604030504040204" pitchFamily="34" charset="0"/>
              </a:rPr>
              <a:t>I will come again and receive you to Myself</a:t>
            </a:r>
            <a:r>
              <a:rPr lang="en-US" sz="2600" spc="-150" dirty="0">
                <a:latin typeface="Open Sans Semibold"/>
                <a:ea typeface="Verdana" panose="020B0604030504040204" pitchFamily="34" charset="0"/>
                <a:cs typeface="Verdana" panose="020B0604030504040204" pitchFamily="34" charset="0"/>
              </a:rPr>
              <a:t>, that where I am, there you may be also.” (John 14:1-3)  </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“They also said, ‘Men of Galilee, why do you stand looking into the sky? </a:t>
            </a:r>
            <a:r>
              <a:rPr lang="en-US" sz="2600" b="1" spc="-150" dirty="0">
                <a:latin typeface="Open Sans Semibold"/>
                <a:ea typeface="Verdana" panose="020B0604030504040204" pitchFamily="34" charset="0"/>
                <a:cs typeface="Verdana" panose="020B0604030504040204" pitchFamily="34" charset="0"/>
              </a:rPr>
              <a:t>This Jesus</a:t>
            </a:r>
            <a:r>
              <a:rPr lang="en-US" sz="2600" spc="-150" dirty="0">
                <a:latin typeface="Open Sans Semibold"/>
                <a:ea typeface="Verdana" panose="020B0604030504040204" pitchFamily="34" charset="0"/>
                <a:cs typeface="Verdana" panose="020B0604030504040204" pitchFamily="34" charset="0"/>
              </a:rPr>
              <a:t>, who has been taken up from you into heaven, </a:t>
            </a:r>
            <a:r>
              <a:rPr lang="en-US" sz="2600" b="1" spc="-150" dirty="0">
                <a:latin typeface="Open Sans Semibold"/>
                <a:ea typeface="Verdana" panose="020B0604030504040204" pitchFamily="34" charset="0"/>
                <a:cs typeface="Verdana" panose="020B0604030504040204" pitchFamily="34" charset="0"/>
              </a:rPr>
              <a:t>will come in just the same way</a:t>
            </a:r>
            <a:r>
              <a:rPr lang="en-US" sz="2600" spc="-150" dirty="0">
                <a:latin typeface="Open Sans Semibold"/>
                <a:ea typeface="Verdana" panose="020B0604030504040204" pitchFamily="34" charset="0"/>
                <a:cs typeface="Verdana" panose="020B0604030504040204" pitchFamily="34" charset="0"/>
              </a:rPr>
              <a:t> as you have watched Him go into heaven.’” (Acts 1:11)</a:t>
            </a:r>
          </a:p>
          <a:p>
            <a:pPr algn="just">
              <a:lnSpc>
                <a:spcPct val="114000"/>
              </a:lnSpc>
              <a:spcBef>
                <a:spcPts val="1200"/>
              </a:spcBef>
            </a:pPr>
            <a:endParaRPr lang="en-US" sz="2600" spc="-150" dirty="0">
              <a:latin typeface="Open Sans Semibold"/>
            </a:endParaRPr>
          </a:p>
        </p:txBody>
      </p:sp>
      <p:sp>
        <p:nvSpPr>
          <p:cNvPr id="3" name="Title 2"/>
          <p:cNvSpPr>
            <a:spLocks noGrp="1"/>
          </p:cNvSpPr>
          <p:nvPr>
            <p:ph type="title"/>
          </p:nvPr>
        </p:nvSpPr>
        <p:spPr/>
        <p:txBody>
          <a:bodyPr>
            <a:normAutofit/>
          </a:bodyPr>
          <a:lstStyle/>
          <a:p>
            <a:r>
              <a:rPr lang="en-US" sz="3200" dirty="0"/>
              <a:t>3. Prophecy teaches us that Jesus is coming</a:t>
            </a:r>
          </a:p>
        </p:txBody>
      </p:sp>
    </p:spTree>
    <p:extLst>
      <p:ext uri="{BB962C8B-B14F-4D97-AF65-F5344CB8AC3E}">
        <p14:creationId xmlns:p14="http://schemas.microsoft.com/office/powerpoint/2010/main" val="230623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Three different interpretations</a:t>
            </a:r>
          </a:p>
          <a:p>
            <a:pPr marL="342900" algn="just">
              <a:lnSpc>
                <a:spcPct val="114000"/>
              </a:lnSpc>
              <a:spcBef>
                <a:spcPts val="1200"/>
              </a:spcBef>
            </a:pPr>
            <a:r>
              <a:rPr lang="en-US" sz="2600" b="1" u="sng" spc="-150" dirty="0">
                <a:latin typeface="Open Sans Semibold"/>
              </a:rPr>
              <a:t>Post-Tribulation Rapture</a:t>
            </a:r>
          </a:p>
          <a:p>
            <a:pPr marL="457200" algn="just">
              <a:lnSpc>
                <a:spcPct val="114000"/>
              </a:lnSpc>
              <a:spcBef>
                <a:spcPts val="1200"/>
              </a:spcBef>
            </a:pPr>
            <a:r>
              <a:rPr lang="en-US" sz="2600" spc="-220" dirty="0">
                <a:latin typeface="Open Sans Semibold"/>
                <a:ea typeface="Verdana" panose="020B0604030504040204" pitchFamily="34" charset="0"/>
                <a:cs typeface="Verdana" panose="020B0604030504040204" pitchFamily="34" charset="0"/>
              </a:rPr>
              <a:t>“And He will send forth His angels with a great trumpet and </a:t>
            </a:r>
            <a:r>
              <a:rPr lang="en-US" sz="2600" b="1" spc="-220" dirty="0">
                <a:latin typeface="Open Sans Semibold"/>
                <a:ea typeface="Verdana" panose="020B0604030504040204" pitchFamily="34" charset="0"/>
                <a:cs typeface="Verdana" panose="020B0604030504040204" pitchFamily="34" charset="0"/>
              </a:rPr>
              <a:t>they will gather together His elect</a:t>
            </a:r>
            <a:r>
              <a:rPr lang="en-US" sz="2600" spc="-220" dirty="0">
                <a:latin typeface="Open Sans Semibold"/>
                <a:ea typeface="Verdana" panose="020B0604030504040204" pitchFamily="34" charset="0"/>
                <a:cs typeface="Verdana" panose="020B0604030504040204" pitchFamily="34" charset="0"/>
              </a:rPr>
              <a:t> from the four winds, from one end of the sky to the other.” (Matt. 24:31)</a:t>
            </a:r>
          </a:p>
          <a:p>
            <a:pPr marL="457200"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“For in the resurrection they neither marry nor are given in marriage, but are </a:t>
            </a:r>
            <a:r>
              <a:rPr lang="en-US" sz="2600" b="1" spc="-150" dirty="0">
                <a:latin typeface="Open Sans Semibold"/>
                <a:ea typeface="Verdana" panose="020B0604030504040204" pitchFamily="34" charset="0"/>
                <a:cs typeface="Verdana" panose="020B0604030504040204" pitchFamily="34" charset="0"/>
              </a:rPr>
              <a:t>like angels in heaven</a:t>
            </a:r>
            <a:r>
              <a:rPr lang="en-US" sz="2600" spc="-150" dirty="0">
                <a:latin typeface="Open Sans Semibold"/>
                <a:ea typeface="Verdana" panose="020B0604030504040204" pitchFamily="34" charset="0"/>
                <a:cs typeface="Verdana" panose="020B0604030504040204" pitchFamily="34" charset="0"/>
              </a:rPr>
              <a:t>.” (Matt. 22:30)</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rmAutofit/>
          </a:bodyPr>
          <a:lstStyle/>
          <a:p>
            <a:r>
              <a:rPr lang="en-US" sz="3200" dirty="0"/>
              <a:t>3. Prophecy teaches us that Jesus is coming</a:t>
            </a:r>
          </a:p>
        </p:txBody>
      </p:sp>
    </p:spTree>
    <p:extLst>
      <p:ext uri="{BB962C8B-B14F-4D97-AF65-F5344CB8AC3E}">
        <p14:creationId xmlns:p14="http://schemas.microsoft.com/office/powerpoint/2010/main" val="135305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Three different interpretations</a:t>
            </a:r>
          </a:p>
          <a:p>
            <a:pPr marL="342900" algn="just">
              <a:lnSpc>
                <a:spcPct val="114000"/>
              </a:lnSpc>
              <a:spcBef>
                <a:spcPts val="1200"/>
              </a:spcBef>
            </a:pPr>
            <a:r>
              <a:rPr lang="en-US" sz="2600" b="1" u="sng" spc="-150" dirty="0">
                <a:latin typeface="Open Sans Semibold"/>
              </a:rPr>
              <a:t>Post-Tribulation Rapture</a:t>
            </a:r>
          </a:p>
          <a:p>
            <a:pPr marL="457200"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“He is clothed with a robe dipped in blood, and His name is called The Word of God. And </a:t>
            </a:r>
            <a:r>
              <a:rPr lang="en-US" sz="2600" b="1" spc="-150" dirty="0">
                <a:latin typeface="Open Sans Semibold"/>
                <a:ea typeface="Verdana" panose="020B0604030504040204" pitchFamily="34" charset="0"/>
                <a:cs typeface="Verdana" panose="020B0604030504040204" pitchFamily="34" charset="0"/>
              </a:rPr>
              <a:t>the armies which are in heaven, clothed in fine linen, white and clean, were following Him on white horses</a:t>
            </a:r>
            <a:r>
              <a:rPr lang="en-US" sz="2600" spc="-150" dirty="0">
                <a:latin typeface="Open Sans Semibold"/>
                <a:ea typeface="Verdana" panose="020B0604030504040204" pitchFamily="34" charset="0"/>
                <a:cs typeface="Verdana" panose="020B0604030504040204" pitchFamily="34" charset="0"/>
              </a:rPr>
              <a:t>. …And I saw the beast and the kings of the earth and their armies assembled to make war against Him who sat on the horse and against His army. …</a:t>
            </a:r>
            <a:r>
              <a:rPr lang="en-US" sz="2600" b="1" spc="-150" dirty="0">
                <a:latin typeface="Open Sans Semibold"/>
                <a:ea typeface="Verdana" panose="020B0604030504040204" pitchFamily="34" charset="0"/>
                <a:cs typeface="Verdana" panose="020B0604030504040204" pitchFamily="34" charset="0"/>
              </a:rPr>
              <a:t>And the rest were killed with the sword </a:t>
            </a:r>
            <a:r>
              <a:rPr lang="en-US" sz="2600" spc="-150" dirty="0">
                <a:latin typeface="Open Sans Semibold"/>
                <a:ea typeface="Verdana" panose="020B0604030504040204" pitchFamily="34" charset="0"/>
                <a:cs typeface="Verdana" panose="020B0604030504040204" pitchFamily="34" charset="0"/>
              </a:rPr>
              <a:t>which came from the mouth of Him who sat on the horse, and all the birds were filled with their flesh.” (Rev. 19:13-14, 19-21)</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rmAutofit/>
          </a:bodyPr>
          <a:lstStyle/>
          <a:p>
            <a:r>
              <a:rPr lang="en-US" sz="3200" dirty="0"/>
              <a:t>3. Prophecy teaches us that Jesus is coming</a:t>
            </a:r>
          </a:p>
        </p:txBody>
      </p:sp>
    </p:spTree>
    <p:extLst>
      <p:ext uri="{BB962C8B-B14F-4D97-AF65-F5344CB8AC3E}">
        <p14:creationId xmlns:p14="http://schemas.microsoft.com/office/powerpoint/2010/main" val="153565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Three different interpretations</a:t>
            </a:r>
          </a:p>
          <a:p>
            <a:pPr marL="342900" algn="just">
              <a:lnSpc>
                <a:spcPct val="114000"/>
              </a:lnSpc>
              <a:spcBef>
                <a:spcPts val="600"/>
              </a:spcBef>
            </a:pPr>
            <a:r>
              <a:rPr lang="en-US" sz="2600" b="1" u="sng" spc="-150" dirty="0">
                <a:latin typeface="Open Sans Semibold"/>
              </a:rPr>
              <a:t>Mid-Tribulation Rapture</a:t>
            </a:r>
          </a:p>
          <a:p>
            <a:pPr marL="457200" algn="just">
              <a:lnSpc>
                <a:spcPct val="114000"/>
              </a:lnSpc>
              <a:spcBef>
                <a:spcPts val="600"/>
              </a:spcBef>
            </a:pPr>
            <a:r>
              <a:rPr lang="en-US" sz="2600" spc="-150" dirty="0">
                <a:latin typeface="Open Sans Semibold"/>
                <a:ea typeface="Verdana" panose="020B0604030504040204" pitchFamily="34" charset="0"/>
                <a:cs typeface="Verdana" panose="020B0604030504040204" pitchFamily="34" charset="0"/>
              </a:rPr>
              <a:t>“But after the three and a half days, the breath of life from God came into them, and they stood on their feet; and great fear fell upon those who were watching them. And they heard a loud voice from heaven saying to them, ‘</a:t>
            </a:r>
            <a:r>
              <a:rPr lang="en-US" sz="2600" b="1" spc="-150" dirty="0">
                <a:latin typeface="Open Sans Semibold"/>
                <a:ea typeface="Verdana" panose="020B0604030504040204" pitchFamily="34" charset="0"/>
                <a:cs typeface="Verdana" panose="020B0604030504040204" pitchFamily="34" charset="0"/>
              </a:rPr>
              <a:t>Come up here</a:t>
            </a:r>
            <a:r>
              <a:rPr lang="en-US" sz="2600" spc="-150" dirty="0">
                <a:latin typeface="Open Sans Semibold"/>
                <a:ea typeface="Verdana" panose="020B0604030504040204" pitchFamily="34" charset="0"/>
                <a:cs typeface="Verdana" panose="020B0604030504040204" pitchFamily="34" charset="0"/>
              </a:rPr>
              <a:t>.’ Then </a:t>
            </a:r>
            <a:r>
              <a:rPr lang="en-US" sz="2600" b="1" spc="-150" dirty="0">
                <a:latin typeface="Open Sans Semibold"/>
                <a:ea typeface="Verdana" panose="020B0604030504040204" pitchFamily="34" charset="0"/>
                <a:cs typeface="Verdana" panose="020B0604030504040204" pitchFamily="34" charset="0"/>
              </a:rPr>
              <a:t>they went up into heaven in the cloud</a:t>
            </a:r>
            <a:r>
              <a:rPr lang="en-US" sz="2600" spc="-150" dirty="0">
                <a:latin typeface="Open Sans Semibold"/>
                <a:ea typeface="Verdana" panose="020B0604030504040204" pitchFamily="34" charset="0"/>
                <a:cs typeface="Verdana" panose="020B0604030504040204" pitchFamily="34" charset="0"/>
              </a:rPr>
              <a:t>, and their enemies watched them.” (Rev. 11:11-12)</a:t>
            </a:r>
          </a:p>
        </p:txBody>
      </p:sp>
      <p:sp>
        <p:nvSpPr>
          <p:cNvPr id="5" name="Title 2"/>
          <p:cNvSpPr>
            <a:spLocks noGrp="1"/>
          </p:cNvSpPr>
          <p:nvPr>
            <p:ph type="title"/>
          </p:nvPr>
        </p:nvSpPr>
        <p:spPr>
          <a:xfrm>
            <a:off x="88265" y="381000"/>
            <a:ext cx="10945654" cy="762000"/>
          </a:xfrm>
        </p:spPr>
        <p:txBody>
          <a:bodyPr>
            <a:normAutofit/>
          </a:bodyPr>
          <a:lstStyle/>
          <a:p>
            <a:r>
              <a:rPr lang="en-US" sz="3200" dirty="0"/>
              <a:t>3. Prophecy teaches us that Jesus is coming</a:t>
            </a:r>
          </a:p>
        </p:txBody>
      </p:sp>
    </p:spTree>
    <p:extLst>
      <p:ext uri="{BB962C8B-B14F-4D97-AF65-F5344CB8AC3E}">
        <p14:creationId xmlns:p14="http://schemas.microsoft.com/office/powerpoint/2010/main" val="171533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Three different interpretations</a:t>
            </a:r>
          </a:p>
          <a:p>
            <a:pPr marL="342900" algn="just">
              <a:lnSpc>
                <a:spcPct val="114000"/>
              </a:lnSpc>
              <a:spcBef>
                <a:spcPts val="600"/>
              </a:spcBef>
            </a:pPr>
            <a:r>
              <a:rPr lang="en-US" sz="2600" b="1" u="sng" spc="-150" dirty="0">
                <a:latin typeface="Open Sans Semibold"/>
              </a:rPr>
              <a:t>Mid-Tribulation Rapture</a:t>
            </a:r>
          </a:p>
          <a:p>
            <a:pPr marL="457200" algn="just">
              <a:lnSpc>
                <a:spcPct val="114000"/>
              </a:lnSpc>
              <a:spcBef>
                <a:spcPts val="0"/>
              </a:spcBef>
            </a:pPr>
            <a:endParaRPr lang="en-US" sz="400" spc="-150" dirty="0">
              <a:latin typeface="Open Sans Semibold"/>
              <a:ea typeface="Verdana" panose="020B0604030504040204" pitchFamily="34" charset="0"/>
              <a:cs typeface="Verdana" panose="020B0604030504040204" pitchFamily="34" charset="0"/>
            </a:endParaRPr>
          </a:p>
          <a:p>
            <a:pPr marL="457200" algn="just">
              <a:lnSpc>
                <a:spcPct val="114000"/>
              </a:lnSpc>
              <a:spcBef>
                <a:spcPts val="0"/>
              </a:spcBef>
            </a:pPr>
            <a:r>
              <a:rPr lang="en-US" sz="2600" spc="-150" dirty="0">
                <a:latin typeface="Open Sans Semibold"/>
                <a:ea typeface="Verdana" panose="020B0604030504040204" pitchFamily="34" charset="0"/>
                <a:cs typeface="Verdana" panose="020B0604030504040204" pitchFamily="34" charset="0"/>
              </a:rPr>
              <a:t>“And there was given to each of them a white robe; and they were told that they should rest for a little while longer, </a:t>
            </a:r>
            <a:r>
              <a:rPr lang="en-US" sz="2600" b="1" spc="-150" dirty="0">
                <a:latin typeface="Open Sans Semibold"/>
                <a:ea typeface="Verdana" panose="020B0604030504040204" pitchFamily="34" charset="0"/>
                <a:cs typeface="Verdana" panose="020B0604030504040204" pitchFamily="34" charset="0"/>
              </a:rPr>
              <a:t>until the number of their fellow servants </a:t>
            </a:r>
            <a:r>
              <a:rPr lang="en-US" sz="2600" spc="-150" dirty="0">
                <a:latin typeface="Open Sans Semibold"/>
                <a:ea typeface="Verdana" panose="020B0604030504040204" pitchFamily="34" charset="0"/>
                <a:cs typeface="Verdana" panose="020B0604030504040204" pitchFamily="34" charset="0"/>
              </a:rPr>
              <a:t>and their brethren who were to be killed even as they had been, </a:t>
            </a:r>
            <a:r>
              <a:rPr lang="en-US" sz="2600" b="1" spc="-150" dirty="0">
                <a:latin typeface="Open Sans Semibold"/>
                <a:ea typeface="Verdana" panose="020B0604030504040204" pitchFamily="34" charset="0"/>
                <a:cs typeface="Verdana" panose="020B0604030504040204" pitchFamily="34" charset="0"/>
              </a:rPr>
              <a:t>would be completed</a:t>
            </a:r>
            <a:r>
              <a:rPr lang="en-US" sz="2600" spc="-150" dirty="0">
                <a:latin typeface="Open Sans Semibold"/>
                <a:ea typeface="Verdana" panose="020B0604030504040204" pitchFamily="34" charset="0"/>
                <a:cs typeface="Verdana" panose="020B0604030504040204" pitchFamily="34" charset="0"/>
              </a:rPr>
              <a:t> also.” (Rev. 6:11)</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rmAutofit/>
          </a:bodyPr>
          <a:lstStyle/>
          <a:p>
            <a:r>
              <a:rPr lang="en-US" sz="3200" dirty="0"/>
              <a:t>3. Prophecy teaches us that Jesus is coming</a:t>
            </a:r>
          </a:p>
        </p:txBody>
      </p:sp>
    </p:spTree>
    <p:extLst>
      <p:ext uri="{BB962C8B-B14F-4D97-AF65-F5344CB8AC3E}">
        <p14:creationId xmlns:p14="http://schemas.microsoft.com/office/powerpoint/2010/main" val="277571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600"/>
              </a:spcBef>
            </a:pPr>
            <a:r>
              <a:rPr lang="en-US" sz="2800" b="1" spc="-150" dirty="0">
                <a:latin typeface="Open Sans Semibold"/>
                <a:ea typeface="Verdana" panose="020B0604030504040204" pitchFamily="34" charset="0"/>
                <a:cs typeface="Verdana" panose="020B0604030504040204" pitchFamily="34" charset="0"/>
              </a:rPr>
              <a:t>Three different interpretations</a:t>
            </a:r>
          </a:p>
          <a:p>
            <a:pPr marL="342900" algn="just">
              <a:lnSpc>
                <a:spcPct val="114000"/>
              </a:lnSpc>
              <a:spcBef>
                <a:spcPts val="600"/>
              </a:spcBef>
            </a:pPr>
            <a:r>
              <a:rPr lang="en-US" sz="2600" b="1" u="sng" spc="-150" dirty="0">
                <a:latin typeface="Open Sans Semibold"/>
              </a:rPr>
              <a:t>Mid-Tribulation Rapture</a:t>
            </a:r>
          </a:p>
          <a:p>
            <a:pPr marL="457200" algn="just">
              <a:lnSpc>
                <a:spcPct val="114000"/>
              </a:lnSpc>
              <a:spcBef>
                <a:spcPts val="600"/>
              </a:spcBef>
            </a:pPr>
            <a:r>
              <a:rPr lang="en-US" sz="2600" spc="-190" dirty="0">
                <a:latin typeface="Open Sans Semibold"/>
                <a:ea typeface="Verdana" panose="020B0604030504040204" pitchFamily="34" charset="0"/>
                <a:cs typeface="Verdana" panose="020B0604030504040204" pitchFamily="34" charset="0"/>
              </a:rPr>
              <a:t>“But immediately </a:t>
            </a:r>
            <a:r>
              <a:rPr lang="en-US" sz="2600" b="1" spc="-190" dirty="0">
                <a:latin typeface="Open Sans Semibold"/>
                <a:ea typeface="Verdana" panose="020B0604030504040204" pitchFamily="34" charset="0"/>
                <a:cs typeface="Verdana" panose="020B0604030504040204" pitchFamily="34" charset="0"/>
              </a:rPr>
              <a:t>after the tribulation </a:t>
            </a:r>
            <a:r>
              <a:rPr lang="en-US" sz="2600" spc="-190" dirty="0">
                <a:latin typeface="Open Sans Semibold"/>
                <a:ea typeface="Verdana" panose="020B0604030504040204" pitchFamily="34" charset="0"/>
                <a:cs typeface="Verdana" panose="020B0604030504040204" pitchFamily="34" charset="0"/>
              </a:rPr>
              <a:t>of those days the </a:t>
            </a:r>
            <a:r>
              <a:rPr lang="en-US" sz="2600" b="1" spc="-190" dirty="0">
                <a:latin typeface="Open Sans Semibold"/>
                <a:ea typeface="Verdana" panose="020B0604030504040204" pitchFamily="34" charset="0"/>
                <a:cs typeface="Verdana" panose="020B0604030504040204" pitchFamily="34" charset="0"/>
              </a:rPr>
              <a:t>sun will be darkened</a:t>
            </a:r>
            <a:r>
              <a:rPr lang="en-US" sz="2600" spc="-190" dirty="0">
                <a:latin typeface="Open Sans Semibold"/>
                <a:ea typeface="Verdana" panose="020B0604030504040204" pitchFamily="34" charset="0"/>
                <a:cs typeface="Verdana" panose="020B0604030504040204" pitchFamily="34" charset="0"/>
              </a:rPr>
              <a:t>, and the </a:t>
            </a:r>
            <a:r>
              <a:rPr lang="en-US" sz="2600" b="1" spc="-190" dirty="0">
                <a:latin typeface="Open Sans Semibold"/>
                <a:ea typeface="Verdana" panose="020B0604030504040204" pitchFamily="34" charset="0"/>
                <a:cs typeface="Verdana" panose="020B0604030504040204" pitchFamily="34" charset="0"/>
              </a:rPr>
              <a:t>moon will not give its light</a:t>
            </a:r>
            <a:r>
              <a:rPr lang="en-US" sz="2600" spc="-190" dirty="0">
                <a:latin typeface="Open Sans Semibold"/>
                <a:ea typeface="Verdana" panose="020B0604030504040204" pitchFamily="34" charset="0"/>
                <a:cs typeface="Verdana" panose="020B0604030504040204" pitchFamily="34" charset="0"/>
              </a:rPr>
              <a:t>, and the </a:t>
            </a:r>
            <a:r>
              <a:rPr lang="en-US" sz="2600" b="1" spc="-190" dirty="0">
                <a:latin typeface="Open Sans Semibold"/>
                <a:ea typeface="Verdana" panose="020B0604030504040204" pitchFamily="34" charset="0"/>
                <a:cs typeface="Verdana" panose="020B0604030504040204" pitchFamily="34" charset="0"/>
              </a:rPr>
              <a:t>stars will fall from the sky</a:t>
            </a:r>
            <a:r>
              <a:rPr lang="en-US" sz="2600" spc="-190" dirty="0">
                <a:latin typeface="Open Sans Semibold"/>
                <a:ea typeface="Verdana" panose="020B0604030504040204" pitchFamily="34" charset="0"/>
                <a:cs typeface="Verdana" panose="020B0604030504040204" pitchFamily="34" charset="0"/>
              </a:rPr>
              <a:t>, and the </a:t>
            </a:r>
            <a:r>
              <a:rPr lang="en-US" sz="2600" b="1" spc="-190" dirty="0">
                <a:latin typeface="Open Sans Semibold"/>
                <a:ea typeface="Verdana" panose="020B0604030504040204" pitchFamily="34" charset="0"/>
                <a:cs typeface="Verdana" panose="020B0604030504040204" pitchFamily="34" charset="0"/>
              </a:rPr>
              <a:t>powers of the heavens will be shaken</a:t>
            </a:r>
            <a:r>
              <a:rPr lang="en-US" sz="2600" spc="-190" dirty="0">
                <a:latin typeface="Open Sans Semibold"/>
                <a:ea typeface="Verdana" panose="020B0604030504040204" pitchFamily="34" charset="0"/>
                <a:cs typeface="Verdana" panose="020B0604030504040204" pitchFamily="34" charset="0"/>
              </a:rPr>
              <a:t>.” (Matt. 24:29)</a:t>
            </a:r>
          </a:p>
        </p:txBody>
      </p:sp>
      <p:sp>
        <p:nvSpPr>
          <p:cNvPr id="5" name="Title 2"/>
          <p:cNvSpPr>
            <a:spLocks noGrp="1"/>
          </p:cNvSpPr>
          <p:nvPr>
            <p:ph type="title"/>
          </p:nvPr>
        </p:nvSpPr>
        <p:spPr>
          <a:xfrm>
            <a:off x="88265" y="381000"/>
            <a:ext cx="10945654" cy="762000"/>
          </a:xfrm>
        </p:spPr>
        <p:txBody>
          <a:bodyPr>
            <a:normAutofit/>
          </a:bodyPr>
          <a:lstStyle/>
          <a:p>
            <a:r>
              <a:rPr lang="en-US" sz="3200" dirty="0"/>
              <a:t>3. Prophecy teaches us that Jesus is coming</a:t>
            </a:r>
          </a:p>
        </p:txBody>
      </p:sp>
    </p:spTree>
    <p:extLst>
      <p:ext uri="{BB962C8B-B14F-4D97-AF65-F5344CB8AC3E}">
        <p14:creationId xmlns:p14="http://schemas.microsoft.com/office/powerpoint/2010/main" val="134442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600"/>
              </a:spcBef>
            </a:pPr>
            <a:r>
              <a:rPr lang="en-US" sz="2800" b="1" spc="-150" dirty="0">
                <a:latin typeface="Open Sans Semibold"/>
                <a:ea typeface="Verdana" panose="020B0604030504040204" pitchFamily="34" charset="0"/>
                <a:cs typeface="Verdana" panose="020B0604030504040204" pitchFamily="34" charset="0"/>
              </a:rPr>
              <a:t>Three different interpretations</a:t>
            </a:r>
          </a:p>
          <a:p>
            <a:pPr marL="342900" algn="just">
              <a:lnSpc>
                <a:spcPct val="114000"/>
              </a:lnSpc>
              <a:spcBef>
                <a:spcPts val="600"/>
              </a:spcBef>
            </a:pPr>
            <a:r>
              <a:rPr lang="en-US" sz="2600" b="1" u="sng" spc="-150" dirty="0">
                <a:latin typeface="Open Sans Semibold"/>
              </a:rPr>
              <a:t>Mid-Tribulation Rapture</a:t>
            </a:r>
          </a:p>
          <a:p>
            <a:pPr marL="457200" algn="just">
              <a:lnSpc>
                <a:spcPct val="114000"/>
              </a:lnSpc>
              <a:spcBef>
                <a:spcPts val="600"/>
              </a:spcBef>
            </a:pPr>
            <a:r>
              <a:rPr lang="en-US" sz="2600" spc="-200" dirty="0">
                <a:latin typeface="Open Sans Semibold"/>
                <a:ea typeface="Verdana" panose="020B0604030504040204" pitchFamily="34" charset="0"/>
                <a:cs typeface="Verdana" panose="020B0604030504040204" pitchFamily="34" charset="0"/>
              </a:rPr>
              <a:t>“I looked when He broke the sixth seal, and there was a </a:t>
            </a:r>
            <a:r>
              <a:rPr lang="en-US" sz="2600" b="1" spc="-200" dirty="0">
                <a:latin typeface="Open Sans Semibold"/>
                <a:ea typeface="Verdana" panose="020B0604030504040204" pitchFamily="34" charset="0"/>
                <a:cs typeface="Verdana" panose="020B0604030504040204" pitchFamily="34" charset="0"/>
              </a:rPr>
              <a:t>great earthquake</a:t>
            </a:r>
            <a:r>
              <a:rPr lang="en-US" sz="2600" spc="-200" dirty="0">
                <a:latin typeface="Open Sans Semibold"/>
                <a:ea typeface="Verdana" panose="020B0604030504040204" pitchFamily="34" charset="0"/>
                <a:cs typeface="Verdana" panose="020B0604030504040204" pitchFamily="34" charset="0"/>
              </a:rPr>
              <a:t>; and the </a:t>
            </a:r>
            <a:r>
              <a:rPr lang="en-US" sz="2600" b="1" spc="-200" dirty="0">
                <a:latin typeface="Open Sans Semibold"/>
                <a:ea typeface="Verdana" panose="020B0604030504040204" pitchFamily="34" charset="0"/>
                <a:cs typeface="Verdana" panose="020B0604030504040204" pitchFamily="34" charset="0"/>
              </a:rPr>
              <a:t>sun became black </a:t>
            </a:r>
            <a:r>
              <a:rPr lang="en-US" sz="2600" spc="-200" dirty="0">
                <a:latin typeface="Open Sans Semibold"/>
                <a:ea typeface="Verdana" panose="020B0604030504040204" pitchFamily="34" charset="0"/>
                <a:cs typeface="Verdana" panose="020B0604030504040204" pitchFamily="34" charset="0"/>
              </a:rPr>
              <a:t>as sackcloth made of hair, and the whole </a:t>
            </a:r>
            <a:r>
              <a:rPr lang="en-US" sz="2600" b="1" spc="-200" dirty="0">
                <a:latin typeface="Open Sans Semibold"/>
                <a:ea typeface="Verdana" panose="020B0604030504040204" pitchFamily="34" charset="0"/>
                <a:cs typeface="Verdana" panose="020B0604030504040204" pitchFamily="34" charset="0"/>
              </a:rPr>
              <a:t>moon became like blood</a:t>
            </a:r>
            <a:r>
              <a:rPr lang="en-US" sz="2600" spc="-200" dirty="0">
                <a:latin typeface="Open Sans Semibold"/>
                <a:ea typeface="Verdana" panose="020B0604030504040204" pitchFamily="34" charset="0"/>
                <a:cs typeface="Verdana" panose="020B0604030504040204" pitchFamily="34" charset="0"/>
              </a:rPr>
              <a:t>; and the </a:t>
            </a:r>
            <a:r>
              <a:rPr lang="en-US" sz="2600" b="1" spc="-200" dirty="0">
                <a:latin typeface="Open Sans Semibold"/>
                <a:ea typeface="Verdana" panose="020B0604030504040204" pitchFamily="34" charset="0"/>
                <a:cs typeface="Verdana" panose="020B0604030504040204" pitchFamily="34" charset="0"/>
              </a:rPr>
              <a:t>stars of the sky fell to the earth</a:t>
            </a:r>
            <a:r>
              <a:rPr lang="en-US" sz="2600" spc="-200" dirty="0">
                <a:latin typeface="Open Sans Semibold"/>
                <a:ea typeface="Verdana" panose="020B0604030504040204" pitchFamily="34" charset="0"/>
                <a:cs typeface="Verdana" panose="020B0604030504040204" pitchFamily="34" charset="0"/>
              </a:rPr>
              <a:t>, as a fig tree casts its unripe figs when shaken by a great wind. The sky was split apart like a scroll when it is rolled up, and </a:t>
            </a:r>
            <a:r>
              <a:rPr lang="en-US" sz="2600" b="1" spc="-200" dirty="0">
                <a:latin typeface="Open Sans Semibold"/>
                <a:ea typeface="Verdana" panose="020B0604030504040204" pitchFamily="34" charset="0"/>
                <a:cs typeface="Verdana" panose="020B0604030504040204" pitchFamily="34" charset="0"/>
              </a:rPr>
              <a:t>every mountain and island were moved out of their places</a:t>
            </a:r>
            <a:r>
              <a:rPr lang="en-US" sz="2600" spc="-200" dirty="0">
                <a:latin typeface="Open Sans Semibold"/>
                <a:ea typeface="Verdana" panose="020B0604030504040204" pitchFamily="34" charset="0"/>
                <a:cs typeface="Verdana" panose="020B0604030504040204" pitchFamily="34" charset="0"/>
              </a:rPr>
              <a:t>.” (Rev. 6:12-14)</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rmAutofit/>
          </a:bodyPr>
          <a:lstStyle/>
          <a:p>
            <a:r>
              <a:rPr lang="en-US" sz="3200" dirty="0"/>
              <a:t>3. Prophecy teaches us that Jesus is coming</a:t>
            </a:r>
          </a:p>
        </p:txBody>
      </p:sp>
    </p:spTree>
    <p:extLst>
      <p:ext uri="{BB962C8B-B14F-4D97-AF65-F5344CB8AC3E}">
        <p14:creationId xmlns:p14="http://schemas.microsoft.com/office/powerpoint/2010/main" val="355528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287000" cy="4572000"/>
          </a:xfrm>
        </p:spPr>
        <p:txBody>
          <a:bodyPr>
            <a:normAutofit/>
          </a:bodyPr>
          <a:lstStyle/>
          <a:p>
            <a:pPr algn="just">
              <a:lnSpc>
                <a:spcPct val="114000"/>
              </a:lnSpc>
              <a:spcBef>
                <a:spcPts val="600"/>
              </a:spcBef>
            </a:pPr>
            <a:r>
              <a:rPr lang="en-US" sz="2800" b="1" spc="-150" dirty="0">
                <a:latin typeface="Open Sans Semibold"/>
                <a:ea typeface="Verdana" panose="020B0604030504040204" pitchFamily="34" charset="0"/>
                <a:cs typeface="Verdana" panose="020B0604030504040204" pitchFamily="34" charset="0"/>
              </a:rPr>
              <a:t>Three different interpretations</a:t>
            </a:r>
          </a:p>
          <a:p>
            <a:pPr marL="342900" algn="just">
              <a:lnSpc>
                <a:spcPct val="114000"/>
              </a:lnSpc>
              <a:spcBef>
                <a:spcPts val="600"/>
              </a:spcBef>
            </a:pPr>
            <a:r>
              <a:rPr lang="en-US" sz="2600" b="1" u="sng" spc="-150" dirty="0">
                <a:latin typeface="Open Sans Semibold"/>
              </a:rPr>
              <a:t>Mid-Tribulation Rapture</a:t>
            </a:r>
          </a:p>
          <a:p>
            <a:pPr marL="457200" algn="just">
              <a:lnSpc>
                <a:spcPct val="114000"/>
              </a:lnSpc>
              <a:spcBef>
                <a:spcPts val="600"/>
              </a:spcBef>
            </a:pPr>
            <a:r>
              <a:rPr lang="en-US" sz="2600" spc="-150" dirty="0">
                <a:latin typeface="Open Sans Semibold"/>
                <a:ea typeface="Verdana" panose="020B0604030504040204" pitchFamily="34" charset="0"/>
                <a:cs typeface="Verdana" panose="020B0604030504040204" pitchFamily="34" charset="0"/>
              </a:rPr>
              <a:t>“Then [after the sixth seal] the kings of the earth and the great men and the commanders and the rich and the strong and every slave and free man hid themselves in the caves and among the rocks of the mountains; and they said to the mountains and to the rocks, “</a:t>
            </a:r>
            <a:r>
              <a:rPr lang="en-US" sz="2600" b="1" spc="-150" dirty="0">
                <a:latin typeface="Open Sans Semibold"/>
                <a:ea typeface="Verdana" panose="020B0604030504040204" pitchFamily="34" charset="0"/>
                <a:cs typeface="Verdana" panose="020B0604030504040204" pitchFamily="34" charset="0"/>
              </a:rPr>
              <a:t>Fall on us and hide us </a:t>
            </a:r>
            <a:r>
              <a:rPr lang="en-US" sz="2600" spc="-150" dirty="0">
                <a:latin typeface="Open Sans Semibold"/>
                <a:ea typeface="Verdana" panose="020B0604030504040204" pitchFamily="34" charset="0"/>
                <a:cs typeface="Verdana" panose="020B0604030504040204" pitchFamily="34" charset="0"/>
              </a:rPr>
              <a:t>from the presence of Him who sits on the throne, and from the wrath of the Lamb; for the great day of their wrath has come, and who is able to stand?”        (Rev. 6:15-17)</a:t>
            </a:r>
          </a:p>
        </p:txBody>
      </p:sp>
      <p:sp>
        <p:nvSpPr>
          <p:cNvPr id="6" name="Title 2"/>
          <p:cNvSpPr>
            <a:spLocks noGrp="1"/>
          </p:cNvSpPr>
          <p:nvPr>
            <p:ph type="title"/>
          </p:nvPr>
        </p:nvSpPr>
        <p:spPr>
          <a:xfrm>
            <a:off x="88265" y="381000"/>
            <a:ext cx="10945654" cy="762000"/>
          </a:xfrm>
        </p:spPr>
        <p:txBody>
          <a:bodyPr>
            <a:normAutofit/>
          </a:bodyPr>
          <a:lstStyle/>
          <a:p>
            <a:r>
              <a:rPr lang="en-US" sz="3200" dirty="0"/>
              <a:t>3. Prophecy teaches us that Jesus is coming</a:t>
            </a:r>
          </a:p>
        </p:txBody>
      </p:sp>
    </p:spTree>
    <p:extLst>
      <p:ext uri="{BB962C8B-B14F-4D97-AF65-F5344CB8AC3E}">
        <p14:creationId xmlns:p14="http://schemas.microsoft.com/office/powerpoint/2010/main" val="256140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rmAutofit/>
          </a:bodyPr>
          <a:lstStyle/>
          <a:p>
            <a:pPr algn="just">
              <a:lnSpc>
                <a:spcPct val="114000"/>
              </a:lnSpc>
              <a:spcBef>
                <a:spcPts val="600"/>
              </a:spcBef>
            </a:pPr>
            <a:r>
              <a:rPr lang="en-US" sz="2800" b="1" spc="-150" dirty="0">
                <a:latin typeface="Open Sans Semibold"/>
                <a:ea typeface="Verdana" panose="020B0604030504040204" pitchFamily="34" charset="0"/>
                <a:cs typeface="Verdana" panose="020B0604030504040204" pitchFamily="34" charset="0"/>
              </a:rPr>
              <a:t>Three different interpretations</a:t>
            </a:r>
          </a:p>
          <a:p>
            <a:pPr marL="342900" algn="just">
              <a:lnSpc>
                <a:spcPct val="114000"/>
              </a:lnSpc>
              <a:spcBef>
                <a:spcPts val="600"/>
              </a:spcBef>
            </a:pPr>
            <a:r>
              <a:rPr lang="en-US" sz="2600" b="1" u="sng" spc="-150" dirty="0">
                <a:latin typeface="Open Sans Semibold"/>
                <a:ea typeface="Verdana" panose="020B0604030504040204" pitchFamily="34" charset="0"/>
                <a:cs typeface="Verdana" panose="020B0604030504040204" pitchFamily="34" charset="0"/>
              </a:rPr>
              <a:t>Pre-Tribulation Rapture</a:t>
            </a:r>
          </a:p>
          <a:p>
            <a:pPr marL="457200" algn="just">
              <a:lnSpc>
                <a:spcPct val="114000"/>
              </a:lnSpc>
              <a:spcBef>
                <a:spcPts val="600"/>
              </a:spcBef>
            </a:pPr>
            <a:r>
              <a:rPr lang="en-US" sz="2600" spc="-180" dirty="0">
                <a:latin typeface="Open Sans Semibold"/>
                <a:ea typeface="Verdana" panose="020B0604030504040204" pitchFamily="34" charset="0"/>
                <a:cs typeface="Verdana" panose="020B0604030504040204" pitchFamily="34" charset="0"/>
              </a:rPr>
              <a:t>“And in that hour [after the rapture of the witnesses] there was a great earthquake, and a tenth of the city fell; seven thousand people were killed in the earthquake, and </a:t>
            </a:r>
            <a:r>
              <a:rPr lang="en-US" sz="2600" b="1" spc="-180" dirty="0">
                <a:latin typeface="Open Sans Semibold"/>
                <a:ea typeface="Verdana" panose="020B0604030504040204" pitchFamily="34" charset="0"/>
                <a:cs typeface="Verdana" panose="020B0604030504040204" pitchFamily="34" charset="0"/>
              </a:rPr>
              <a:t>the rest were terrified and gave glory to the God of heaven</a:t>
            </a:r>
            <a:r>
              <a:rPr lang="en-US" sz="2600" spc="-180" dirty="0">
                <a:latin typeface="Open Sans Semibold"/>
                <a:ea typeface="Verdana" panose="020B0604030504040204" pitchFamily="34" charset="0"/>
                <a:cs typeface="Verdana" panose="020B0604030504040204" pitchFamily="34" charset="0"/>
              </a:rPr>
              <a:t>.” (Rev. 11:13)</a:t>
            </a:r>
          </a:p>
          <a:p>
            <a:pPr algn="just">
              <a:lnSpc>
                <a:spcPct val="114000"/>
              </a:lnSpc>
              <a:spcBef>
                <a:spcPts val="1200"/>
              </a:spcBef>
            </a:pPr>
            <a:r>
              <a:rPr lang="en-US" sz="2600" b="1" spc="-150" dirty="0">
                <a:latin typeface="Open Sans Semibold"/>
                <a:ea typeface="Verdana" panose="020B0604030504040204" pitchFamily="34" charset="0"/>
                <a:cs typeface="Verdana" panose="020B0604030504040204" pitchFamily="34" charset="0"/>
              </a:rPr>
              <a:t>	</a:t>
            </a:r>
            <a:endParaRPr lang="en-US" sz="2000" dirty="0">
              <a:latin typeface="Open Sans Semibold"/>
            </a:endParaRPr>
          </a:p>
        </p:txBody>
      </p:sp>
      <p:sp>
        <p:nvSpPr>
          <p:cNvPr id="5" name="Title 2"/>
          <p:cNvSpPr>
            <a:spLocks noGrp="1"/>
          </p:cNvSpPr>
          <p:nvPr>
            <p:ph type="title"/>
          </p:nvPr>
        </p:nvSpPr>
        <p:spPr>
          <a:xfrm>
            <a:off x="88265" y="381000"/>
            <a:ext cx="10945654" cy="762000"/>
          </a:xfrm>
        </p:spPr>
        <p:txBody>
          <a:bodyPr>
            <a:normAutofit/>
          </a:bodyPr>
          <a:lstStyle/>
          <a:p>
            <a:r>
              <a:rPr lang="en-US" sz="3200" dirty="0"/>
              <a:t>3. Prophecy teaches us that Jesus is coming</a:t>
            </a:r>
          </a:p>
        </p:txBody>
      </p:sp>
    </p:spTree>
    <p:extLst>
      <p:ext uri="{BB962C8B-B14F-4D97-AF65-F5344CB8AC3E}">
        <p14:creationId xmlns:p14="http://schemas.microsoft.com/office/powerpoint/2010/main" val="147092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600" spc="-150" dirty="0">
                <a:latin typeface="Open Sans Semibold"/>
              </a:rPr>
              <a:t>“Behold, I tell you a mystery; we will not all sleep, but we will all be changed, in a moment, in the twinkling of an eye, at the last trumpet; for the trumpet will sound, and the dead will be raised imperishable, and we will be changed. For this perishable must put on the imperishable, and this mortal must put on immortality.” (1 Corinthians 15:51-53) </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“I’m </a:t>
            </a:r>
            <a:r>
              <a:rPr lang="en-US" sz="3200" dirty="0" err="1"/>
              <a:t>outta</a:t>
            </a:r>
            <a:r>
              <a:rPr lang="en-US" sz="3200" dirty="0"/>
              <a:t> here!” - The Rapture</a:t>
            </a:r>
            <a:br>
              <a:rPr lang="en-US" sz="3200" dirty="0"/>
            </a:br>
            <a:r>
              <a:rPr lang="en-US" sz="3200" dirty="0"/>
              <a:t>(1 Thess. 4:13-18; 1 Cor. 15:51-53)</a:t>
            </a:r>
          </a:p>
        </p:txBody>
      </p:sp>
    </p:spTree>
    <p:extLst>
      <p:ext uri="{BB962C8B-B14F-4D97-AF65-F5344CB8AC3E}">
        <p14:creationId xmlns:p14="http://schemas.microsoft.com/office/powerpoint/2010/main" val="36779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 Rapture is explained in two passages</a:t>
            </a:r>
          </a:p>
          <a:p>
            <a:pPr algn="just">
              <a:lnSpc>
                <a:spcPct val="114000"/>
              </a:lnSpc>
              <a:spcBef>
                <a:spcPts val="1200"/>
              </a:spcBef>
            </a:pPr>
            <a:r>
              <a:rPr lang="en-US" sz="2600" spc="-200" dirty="0">
                <a:latin typeface="Open Sans Semibold"/>
                <a:ea typeface="Verdana" panose="020B0604030504040204" pitchFamily="34" charset="0"/>
                <a:cs typeface="Verdana" panose="020B0604030504040204" pitchFamily="34" charset="0"/>
              </a:rPr>
              <a:t>“But we do not want you to be </a:t>
            </a:r>
            <a:r>
              <a:rPr lang="en-US" sz="2600" b="1" spc="-200" dirty="0">
                <a:latin typeface="Open Sans Semibold"/>
                <a:ea typeface="Verdana" panose="020B0604030504040204" pitchFamily="34" charset="0"/>
                <a:cs typeface="Verdana" panose="020B0604030504040204" pitchFamily="34" charset="0"/>
              </a:rPr>
              <a:t>uninformed</a:t>
            </a:r>
            <a:r>
              <a:rPr lang="en-US" sz="2600" spc="-200" dirty="0">
                <a:latin typeface="Open Sans Semibold"/>
                <a:ea typeface="Verdana" panose="020B0604030504040204" pitchFamily="34" charset="0"/>
                <a:cs typeface="Verdana" panose="020B0604030504040204" pitchFamily="34" charset="0"/>
              </a:rPr>
              <a:t>, brethren, about </a:t>
            </a:r>
            <a:r>
              <a:rPr lang="en-US" sz="2600" b="1" spc="-200" dirty="0">
                <a:latin typeface="Open Sans Semibold"/>
                <a:ea typeface="Verdana" panose="020B0604030504040204" pitchFamily="34" charset="0"/>
                <a:cs typeface="Verdana" panose="020B0604030504040204" pitchFamily="34" charset="0"/>
              </a:rPr>
              <a:t>those who are asleep</a:t>
            </a:r>
            <a:r>
              <a:rPr lang="en-US" sz="2600" spc="-200" dirty="0">
                <a:latin typeface="Open Sans Semibold"/>
                <a:ea typeface="Verdana" panose="020B0604030504040204" pitchFamily="34" charset="0"/>
                <a:cs typeface="Verdana" panose="020B0604030504040204" pitchFamily="34" charset="0"/>
              </a:rPr>
              <a:t>, so that you will not grieve as do the rest who have </a:t>
            </a:r>
            <a:r>
              <a:rPr lang="en-US" sz="2600" b="1" spc="-200" dirty="0">
                <a:latin typeface="Open Sans Semibold"/>
                <a:ea typeface="Verdana" panose="020B0604030504040204" pitchFamily="34" charset="0"/>
                <a:cs typeface="Verdana" panose="020B0604030504040204" pitchFamily="34" charset="0"/>
              </a:rPr>
              <a:t>no hope</a:t>
            </a:r>
            <a:r>
              <a:rPr lang="en-US" sz="2600" spc="-200" dirty="0">
                <a:latin typeface="Open Sans Semibold"/>
                <a:ea typeface="Verdana" panose="020B0604030504040204" pitchFamily="34" charset="0"/>
                <a:cs typeface="Verdana" panose="020B0604030504040204" pitchFamily="34" charset="0"/>
              </a:rPr>
              <a:t>. For if we believe that Jesus died and rose again, even so </a:t>
            </a:r>
            <a:r>
              <a:rPr lang="en-US" sz="2600" b="1" spc="-200" dirty="0">
                <a:latin typeface="Open Sans Semibold"/>
                <a:ea typeface="Verdana" panose="020B0604030504040204" pitchFamily="34" charset="0"/>
                <a:cs typeface="Verdana" panose="020B0604030504040204" pitchFamily="34" charset="0"/>
              </a:rPr>
              <a:t>God will bring with Him</a:t>
            </a:r>
            <a:r>
              <a:rPr lang="en-US" sz="2600" spc="-200" dirty="0">
                <a:latin typeface="Open Sans Semibold"/>
                <a:ea typeface="Verdana" panose="020B0604030504040204" pitchFamily="34" charset="0"/>
                <a:cs typeface="Verdana" panose="020B0604030504040204" pitchFamily="34" charset="0"/>
              </a:rPr>
              <a:t> those who have fallen asleep in Jesus. For this we say to you by the word of the Lord, that we who are </a:t>
            </a:r>
            <a:r>
              <a:rPr lang="en-US" sz="2600" b="1" spc="-200" dirty="0">
                <a:latin typeface="Open Sans Semibold"/>
                <a:ea typeface="Verdana" panose="020B0604030504040204" pitchFamily="34" charset="0"/>
                <a:cs typeface="Verdana" panose="020B0604030504040204" pitchFamily="34" charset="0"/>
              </a:rPr>
              <a:t>alive and remain </a:t>
            </a:r>
            <a:r>
              <a:rPr lang="en-US" sz="2600" spc="-200" dirty="0">
                <a:latin typeface="Open Sans Semibold"/>
                <a:ea typeface="Verdana" panose="020B0604030504040204" pitchFamily="34" charset="0"/>
                <a:cs typeface="Verdana" panose="020B0604030504040204" pitchFamily="34" charset="0"/>
              </a:rPr>
              <a:t>until the coming of the Lord, will </a:t>
            </a:r>
            <a:r>
              <a:rPr lang="en-US" sz="2600" b="1" spc="-200" dirty="0">
                <a:latin typeface="Open Sans Semibold"/>
                <a:ea typeface="Verdana" panose="020B0604030504040204" pitchFamily="34" charset="0"/>
                <a:cs typeface="Verdana" panose="020B0604030504040204" pitchFamily="34" charset="0"/>
              </a:rPr>
              <a:t>not precede </a:t>
            </a:r>
            <a:r>
              <a:rPr lang="en-US" sz="2600" spc="-200" dirty="0">
                <a:latin typeface="Open Sans Semibold"/>
                <a:ea typeface="Verdana" panose="020B0604030504040204" pitchFamily="34" charset="0"/>
                <a:cs typeface="Verdana" panose="020B0604030504040204" pitchFamily="34" charset="0"/>
              </a:rPr>
              <a:t>those who have fallen asleep… </a:t>
            </a: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rmAutofit/>
          </a:bodyPr>
          <a:lstStyle/>
          <a:p>
            <a:r>
              <a:rPr lang="en-US" sz="3200" dirty="0"/>
              <a:t>3. Prophecy teaches us that Jesus is coming</a:t>
            </a:r>
          </a:p>
        </p:txBody>
      </p:sp>
    </p:spTree>
    <p:extLst>
      <p:ext uri="{BB962C8B-B14F-4D97-AF65-F5344CB8AC3E}">
        <p14:creationId xmlns:p14="http://schemas.microsoft.com/office/powerpoint/2010/main" val="308621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 Rapture is explained in two passages</a:t>
            </a:r>
          </a:p>
          <a:p>
            <a:pPr algn="just">
              <a:lnSpc>
                <a:spcPct val="114000"/>
              </a:lnSpc>
              <a:spcBef>
                <a:spcPts val="1200"/>
              </a:spcBef>
            </a:pPr>
            <a:r>
              <a:rPr lang="en-US" sz="2600" spc="-200" dirty="0">
                <a:latin typeface="Open Sans Semibold"/>
                <a:ea typeface="Verdana" panose="020B0604030504040204" pitchFamily="34" charset="0"/>
                <a:cs typeface="Verdana" panose="020B0604030504040204" pitchFamily="34" charset="0"/>
              </a:rPr>
              <a:t>“For the </a:t>
            </a:r>
            <a:r>
              <a:rPr lang="en-US" sz="2600" b="1" spc="-200" dirty="0">
                <a:latin typeface="Open Sans Semibold"/>
                <a:ea typeface="Verdana" panose="020B0604030504040204" pitchFamily="34" charset="0"/>
                <a:cs typeface="Verdana" panose="020B0604030504040204" pitchFamily="34" charset="0"/>
              </a:rPr>
              <a:t>Lord Himself will descend from heaven </a:t>
            </a:r>
            <a:r>
              <a:rPr lang="en-US" sz="2600" spc="-200" dirty="0">
                <a:latin typeface="Open Sans Semibold"/>
                <a:ea typeface="Verdana" panose="020B0604030504040204" pitchFamily="34" charset="0"/>
                <a:cs typeface="Verdana" panose="020B0604030504040204" pitchFamily="34" charset="0"/>
              </a:rPr>
              <a:t>with a </a:t>
            </a:r>
            <a:r>
              <a:rPr lang="en-US" sz="2600" b="1" spc="-200" dirty="0">
                <a:latin typeface="Open Sans Semibold"/>
                <a:ea typeface="Verdana" panose="020B0604030504040204" pitchFamily="34" charset="0"/>
                <a:cs typeface="Verdana" panose="020B0604030504040204" pitchFamily="34" charset="0"/>
              </a:rPr>
              <a:t>shout</a:t>
            </a:r>
            <a:r>
              <a:rPr lang="en-US" sz="2600" spc="-200" dirty="0">
                <a:latin typeface="Open Sans Semibold"/>
                <a:ea typeface="Verdana" panose="020B0604030504040204" pitchFamily="34" charset="0"/>
                <a:cs typeface="Verdana" panose="020B0604030504040204" pitchFamily="34" charset="0"/>
              </a:rPr>
              <a:t>, with the </a:t>
            </a:r>
            <a:r>
              <a:rPr lang="en-US" sz="2600" b="1" spc="-200" dirty="0">
                <a:latin typeface="Open Sans Semibold"/>
                <a:ea typeface="Verdana" panose="020B0604030504040204" pitchFamily="34" charset="0"/>
                <a:cs typeface="Verdana" panose="020B0604030504040204" pitchFamily="34" charset="0"/>
              </a:rPr>
              <a:t>voice of the archangel</a:t>
            </a:r>
            <a:r>
              <a:rPr lang="en-US" sz="2600" spc="-200" dirty="0">
                <a:latin typeface="Open Sans Semibold"/>
                <a:ea typeface="Verdana" panose="020B0604030504040204" pitchFamily="34" charset="0"/>
                <a:cs typeface="Verdana" panose="020B0604030504040204" pitchFamily="34" charset="0"/>
              </a:rPr>
              <a:t> and with </a:t>
            </a:r>
            <a:r>
              <a:rPr lang="en-US" sz="2600" b="1" spc="-200" dirty="0">
                <a:latin typeface="Open Sans Semibold"/>
                <a:ea typeface="Verdana" panose="020B0604030504040204" pitchFamily="34" charset="0"/>
                <a:cs typeface="Verdana" panose="020B0604030504040204" pitchFamily="34" charset="0"/>
              </a:rPr>
              <a:t>the trumpet of God</a:t>
            </a:r>
            <a:r>
              <a:rPr lang="en-US" sz="2600" spc="-200" dirty="0">
                <a:latin typeface="Open Sans Semibold"/>
                <a:ea typeface="Verdana" panose="020B0604030504040204" pitchFamily="34" charset="0"/>
                <a:cs typeface="Verdana" panose="020B0604030504040204" pitchFamily="34" charset="0"/>
              </a:rPr>
              <a:t>, and the </a:t>
            </a:r>
            <a:r>
              <a:rPr lang="en-US" sz="2600" b="1" spc="-200" dirty="0">
                <a:latin typeface="Open Sans Semibold"/>
                <a:ea typeface="Verdana" panose="020B0604030504040204" pitchFamily="34" charset="0"/>
                <a:cs typeface="Verdana" panose="020B0604030504040204" pitchFamily="34" charset="0"/>
              </a:rPr>
              <a:t>dead in Christ will rise first</a:t>
            </a:r>
            <a:r>
              <a:rPr lang="en-US" sz="2600" spc="-200" dirty="0">
                <a:latin typeface="Open Sans Semibold"/>
                <a:ea typeface="Verdana" panose="020B0604030504040204" pitchFamily="34" charset="0"/>
                <a:cs typeface="Verdana" panose="020B0604030504040204" pitchFamily="34" charset="0"/>
              </a:rPr>
              <a:t>. Then we who are alive and remain will be </a:t>
            </a:r>
            <a:r>
              <a:rPr lang="en-US" sz="2600" b="1" spc="-200" dirty="0">
                <a:latin typeface="Open Sans Semibold"/>
                <a:ea typeface="Verdana" panose="020B0604030504040204" pitchFamily="34" charset="0"/>
                <a:cs typeface="Verdana" panose="020B0604030504040204" pitchFamily="34" charset="0"/>
              </a:rPr>
              <a:t>caught up together </a:t>
            </a:r>
            <a:r>
              <a:rPr lang="en-US" sz="2600" spc="-200" dirty="0">
                <a:latin typeface="Open Sans Semibold"/>
                <a:ea typeface="Verdana" panose="020B0604030504040204" pitchFamily="34" charset="0"/>
                <a:cs typeface="Verdana" panose="020B0604030504040204" pitchFamily="34" charset="0"/>
              </a:rPr>
              <a:t>with them in the clouds to </a:t>
            </a:r>
            <a:r>
              <a:rPr lang="en-US" sz="2600" b="1" spc="-200" dirty="0">
                <a:latin typeface="Open Sans Semibold"/>
                <a:ea typeface="Verdana" panose="020B0604030504040204" pitchFamily="34" charset="0"/>
                <a:cs typeface="Verdana" panose="020B0604030504040204" pitchFamily="34" charset="0"/>
              </a:rPr>
              <a:t>meet the Lord in the air</a:t>
            </a:r>
            <a:r>
              <a:rPr lang="en-US" sz="2600" spc="-200" dirty="0">
                <a:latin typeface="Open Sans Semibold"/>
                <a:ea typeface="Verdana" panose="020B0604030504040204" pitchFamily="34" charset="0"/>
                <a:cs typeface="Verdana" panose="020B0604030504040204" pitchFamily="34" charset="0"/>
              </a:rPr>
              <a:t>, and so we shall always be with the Lord . Therefore </a:t>
            </a:r>
            <a:r>
              <a:rPr lang="en-US" sz="2600" b="1" spc="-200" dirty="0">
                <a:latin typeface="Open Sans Semibold"/>
                <a:ea typeface="Verdana" panose="020B0604030504040204" pitchFamily="34" charset="0"/>
                <a:cs typeface="Verdana" panose="020B0604030504040204" pitchFamily="34" charset="0"/>
              </a:rPr>
              <a:t>comfort one another </a:t>
            </a:r>
            <a:r>
              <a:rPr lang="en-US" sz="2600" spc="-200" dirty="0">
                <a:latin typeface="Open Sans Semibold"/>
                <a:ea typeface="Verdana" panose="020B0604030504040204" pitchFamily="34" charset="0"/>
                <a:cs typeface="Verdana" panose="020B0604030504040204" pitchFamily="34" charset="0"/>
              </a:rPr>
              <a:t>with these words.” (1 Thess. 4:13-18)</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rmAutofit/>
          </a:bodyPr>
          <a:lstStyle/>
          <a:p>
            <a:r>
              <a:rPr lang="en-US" sz="3200" dirty="0"/>
              <a:t>3. Prophecy teaches us that Jesus is coming</a:t>
            </a:r>
          </a:p>
        </p:txBody>
      </p:sp>
    </p:spTree>
    <p:extLst>
      <p:ext uri="{BB962C8B-B14F-4D97-AF65-F5344CB8AC3E}">
        <p14:creationId xmlns:p14="http://schemas.microsoft.com/office/powerpoint/2010/main" val="361558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rm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 Rapture is explained in two passages</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“Behold, I tell you a mystery; we will </a:t>
            </a:r>
            <a:r>
              <a:rPr lang="en-US" sz="2600" b="1" spc="-150" dirty="0">
                <a:latin typeface="Open Sans Semibold"/>
                <a:ea typeface="Verdana" panose="020B0604030504040204" pitchFamily="34" charset="0"/>
                <a:cs typeface="Verdana" panose="020B0604030504040204" pitchFamily="34" charset="0"/>
              </a:rPr>
              <a:t>not all sleep</a:t>
            </a:r>
            <a:r>
              <a:rPr lang="en-US" sz="2600" spc="-150" dirty="0">
                <a:latin typeface="Open Sans Semibold"/>
                <a:ea typeface="Verdana" panose="020B0604030504040204" pitchFamily="34" charset="0"/>
                <a:cs typeface="Verdana" panose="020B0604030504040204" pitchFamily="34" charset="0"/>
              </a:rPr>
              <a:t>, but we will all </a:t>
            </a:r>
            <a:r>
              <a:rPr lang="en-US" sz="2600" b="1" spc="-150" dirty="0">
                <a:latin typeface="Open Sans Semibold"/>
                <a:ea typeface="Verdana" panose="020B0604030504040204" pitchFamily="34" charset="0"/>
                <a:cs typeface="Verdana" panose="020B0604030504040204" pitchFamily="34" charset="0"/>
              </a:rPr>
              <a:t>be changed</a:t>
            </a:r>
            <a:r>
              <a:rPr lang="en-US" sz="2600" spc="-150" dirty="0">
                <a:latin typeface="Open Sans Semibold"/>
                <a:ea typeface="Verdana" panose="020B0604030504040204" pitchFamily="34" charset="0"/>
                <a:cs typeface="Verdana" panose="020B0604030504040204" pitchFamily="34" charset="0"/>
              </a:rPr>
              <a:t>, in a moment, </a:t>
            </a:r>
            <a:r>
              <a:rPr lang="en-US" sz="2600" b="1" spc="-150" dirty="0">
                <a:latin typeface="Open Sans Semibold"/>
                <a:ea typeface="Verdana" panose="020B0604030504040204" pitchFamily="34" charset="0"/>
                <a:cs typeface="Verdana" panose="020B0604030504040204" pitchFamily="34" charset="0"/>
              </a:rPr>
              <a:t>in the twinkling of an eye</a:t>
            </a:r>
            <a:r>
              <a:rPr lang="en-US" sz="2600" spc="-150" dirty="0">
                <a:latin typeface="Open Sans Semibold"/>
                <a:ea typeface="Verdana" panose="020B0604030504040204" pitchFamily="34" charset="0"/>
                <a:cs typeface="Verdana" panose="020B0604030504040204" pitchFamily="34" charset="0"/>
              </a:rPr>
              <a:t>, at the </a:t>
            </a:r>
            <a:r>
              <a:rPr lang="en-US" sz="2600" b="1" spc="-150" dirty="0">
                <a:latin typeface="Open Sans Semibold"/>
                <a:ea typeface="Verdana" panose="020B0604030504040204" pitchFamily="34" charset="0"/>
                <a:cs typeface="Verdana" panose="020B0604030504040204" pitchFamily="34" charset="0"/>
              </a:rPr>
              <a:t>last trumpet</a:t>
            </a:r>
            <a:r>
              <a:rPr lang="en-US" sz="2600" spc="-150" dirty="0">
                <a:latin typeface="Open Sans Semibold"/>
                <a:ea typeface="Verdana" panose="020B0604030504040204" pitchFamily="34" charset="0"/>
                <a:cs typeface="Verdana" panose="020B0604030504040204" pitchFamily="34" charset="0"/>
              </a:rPr>
              <a:t>; for the trumpet will sound, and the </a:t>
            </a:r>
            <a:r>
              <a:rPr lang="en-US" sz="2600" b="1" spc="-150" dirty="0">
                <a:latin typeface="Open Sans Semibold"/>
                <a:ea typeface="Verdana" panose="020B0604030504040204" pitchFamily="34" charset="0"/>
                <a:cs typeface="Verdana" panose="020B0604030504040204" pitchFamily="34" charset="0"/>
              </a:rPr>
              <a:t>dead will be raised imperishable</a:t>
            </a:r>
            <a:r>
              <a:rPr lang="en-US" sz="2600" spc="-150" dirty="0">
                <a:latin typeface="Open Sans Semibold"/>
                <a:ea typeface="Verdana" panose="020B0604030504040204" pitchFamily="34" charset="0"/>
                <a:cs typeface="Verdana" panose="020B0604030504040204" pitchFamily="34" charset="0"/>
              </a:rPr>
              <a:t>, and we will be changed. For this perishable must put on the </a:t>
            </a:r>
            <a:r>
              <a:rPr lang="en-US" sz="2600" b="1" spc="-150" dirty="0">
                <a:latin typeface="Open Sans Semibold"/>
                <a:ea typeface="Verdana" panose="020B0604030504040204" pitchFamily="34" charset="0"/>
                <a:cs typeface="Verdana" panose="020B0604030504040204" pitchFamily="34" charset="0"/>
              </a:rPr>
              <a:t>imperishable</a:t>
            </a:r>
            <a:r>
              <a:rPr lang="en-US" sz="2600" spc="-150" dirty="0">
                <a:latin typeface="Open Sans Semibold"/>
                <a:ea typeface="Verdana" panose="020B0604030504040204" pitchFamily="34" charset="0"/>
                <a:cs typeface="Verdana" panose="020B0604030504040204" pitchFamily="34" charset="0"/>
              </a:rPr>
              <a:t>, and this mortal must put on </a:t>
            </a:r>
            <a:r>
              <a:rPr lang="en-US" sz="2600" b="1" spc="-150" dirty="0">
                <a:latin typeface="Open Sans Semibold"/>
                <a:ea typeface="Verdana" panose="020B0604030504040204" pitchFamily="34" charset="0"/>
                <a:cs typeface="Verdana" panose="020B0604030504040204" pitchFamily="34" charset="0"/>
              </a:rPr>
              <a:t>immortality</a:t>
            </a:r>
            <a:r>
              <a:rPr lang="en-US" sz="2600" spc="-150" dirty="0">
                <a:latin typeface="Open Sans Semibold"/>
                <a:ea typeface="Verdana" panose="020B0604030504040204" pitchFamily="34" charset="0"/>
                <a:cs typeface="Verdana" panose="020B0604030504040204" pitchFamily="34" charset="0"/>
              </a:rPr>
              <a:t>.” (1 Cor. 15:51-53)</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rmAutofit/>
          </a:bodyPr>
          <a:lstStyle/>
          <a:p>
            <a:r>
              <a:rPr lang="en-US" sz="3200" dirty="0"/>
              <a:t>3. Prophecy teaches us that Jesus is coming</a:t>
            </a:r>
          </a:p>
        </p:txBody>
      </p:sp>
    </p:spTree>
    <p:extLst>
      <p:ext uri="{BB962C8B-B14F-4D97-AF65-F5344CB8AC3E}">
        <p14:creationId xmlns:p14="http://schemas.microsoft.com/office/powerpoint/2010/main" val="78996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Encouragement of the people</a:t>
            </a:r>
          </a:p>
          <a:p>
            <a:pPr marL="177800"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“Therefore </a:t>
            </a:r>
            <a:r>
              <a:rPr lang="en-US" sz="2600" b="1" spc="-150" dirty="0">
                <a:latin typeface="Open Sans Semibold"/>
                <a:ea typeface="Verdana" panose="020B0604030504040204" pitchFamily="34" charset="0"/>
                <a:cs typeface="Verdana" panose="020B0604030504040204" pitchFamily="34" charset="0"/>
              </a:rPr>
              <a:t>comfort one another </a:t>
            </a:r>
            <a:r>
              <a:rPr lang="en-US" sz="2600" spc="-150" dirty="0">
                <a:latin typeface="Open Sans Semibold"/>
                <a:ea typeface="Verdana" panose="020B0604030504040204" pitchFamily="34" charset="0"/>
                <a:cs typeface="Verdana" panose="020B0604030504040204" pitchFamily="34" charset="0"/>
              </a:rPr>
              <a:t>with these words.” (1 Thess. 4:18)</a:t>
            </a:r>
          </a:p>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Anticipation of the future</a:t>
            </a:r>
          </a:p>
          <a:p>
            <a:pPr marL="177800"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t>
            </a:r>
            <a:r>
              <a:rPr lang="en-US" sz="2600" b="1" spc="-150" dirty="0">
                <a:latin typeface="Open Sans Semibold"/>
                <a:ea typeface="Verdana" panose="020B0604030504040204" pitchFamily="34" charset="0"/>
                <a:cs typeface="Verdana" panose="020B0604030504040204" pitchFamily="34" charset="0"/>
              </a:rPr>
              <a:t>In the future </a:t>
            </a:r>
            <a:r>
              <a:rPr lang="en-US" sz="2600" spc="-150" dirty="0">
                <a:latin typeface="Open Sans Semibold"/>
                <a:ea typeface="Verdana" panose="020B0604030504040204" pitchFamily="34" charset="0"/>
                <a:cs typeface="Verdana" panose="020B0604030504040204" pitchFamily="34" charset="0"/>
              </a:rPr>
              <a:t>there is laid up for me the crown of righteousness, which the Lord, the righteous Judge, will award to me on that day; and not only to me, but also to </a:t>
            </a:r>
            <a:r>
              <a:rPr lang="en-US" sz="2600" b="1" spc="-150" dirty="0">
                <a:latin typeface="Open Sans Semibold"/>
                <a:ea typeface="Verdana" panose="020B0604030504040204" pitchFamily="34" charset="0"/>
                <a:cs typeface="Verdana" panose="020B0604030504040204" pitchFamily="34" charset="0"/>
              </a:rPr>
              <a:t>all who have loved His appearing</a:t>
            </a:r>
            <a:r>
              <a:rPr lang="en-US" sz="2600" spc="-150" dirty="0">
                <a:latin typeface="Open Sans Semibold"/>
                <a:ea typeface="Verdana" panose="020B0604030504040204" pitchFamily="34" charset="0"/>
                <a:cs typeface="Verdana" panose="020B0604030504040204" pitchFamily="34" charset="0"/>
              </a:rPr>
              <a:t>.” (2 Tim. 4:8)</a:t>
            </a:r>
          </a:p>
          <a:p>
            <a:pPr algn="just">
              <a:lnSpc>
                <a:spcPct val="114000"/>
              </a:lnSpc>
              <a:spcBef>
                <a:spcPts val="1200"/>
              </a:spcBef>
            </a:pPr>
            <a:endParaRPr lang="en-US" sz="2000" dirty="0">
              <a:latin typeface="Open Sans Semibold"/>
            </a:endParaRPr>
          </a:p>
        </p:txBody>
      </p:sp>
      <p:sp>
        <p:nvSpPr>
          <p:cNvPr id="3" name="Title 2"/>
          <p:cNvSpPr>
            <a:spLocks noGrp="1"/>
          </p:cNvSpPr>
          <p:nvPr>
            <p:ph type="title"/>
          </p:nvPr>
        </p:nvSpPr>
        <p:spPr/>
        <p:txBody>
          <a:bodyPr>
            <a:noAutofit/>
          </a:bodyPr>
          <a:lstStyle/>
          <a:p>
            <a:r>
              <a:rPr lang="en-US" sz="3200" dirty="0"/>
              <a:t>4. Prophecy teaches us how to respond to </a:t>
            </a:r>
            <a:br>
              <a:rPr lang="en-US" sz="3200" dirty="0"/>
            </a:br>
            <a:r>
              <a:rPr lang="en-US" sz="3200" dirty="0"/>
              <a:t>   Jesus’ coming</a:t>
            </a:r>
          </a:p>
        </p:txBody>
      </p:sp>
    </p:spTree>
    <p:extLst>
      <p:ext uri="{BB962C8B-B14F-4D97-AF65-F5344CB8AC3E}">
        <p14:creationId xmlns:p14="http://schemas.microsoft.com/office/powerpoint/2010/main" val="141560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Anticipation of the future</a:t>
            </a:r>
          </a:p>
          <a:p>
            <a:pPr marL="177800" algn="just">
              <a:lnSpc>
                <a:spcPct val="114000"/>
              </a:lnSpc>
              <a:spcBef>
                <a:spcPts val="1200"/>
              </a:spcBef>
            </a:pPr>
            <a:r>
              <a:rPr lang="en-US" sz="2600" spc="-180" dirty="0">
                <a:latin typeface="Open Sans Semibold"/>
                <a:ea typeface="Verdana" panose="020B0604030504040204" pitchFamily="34" charset="0"/>
                <a:cs typeface="Verdana" panose="020B0604030504040204" pitchFamily="34" charset="0"/>
              </a:rPr>
              <a:t>“But when this perishable will have put on the imperishable, and this mortal will have put on immortality, then will come about the saying that is written, ‘</a:t>
            </a:r>
            <a:r>
              <a:rPr lang="en-US" sz="2600" b="1" spc="-180" dirty="0">
                <a:latin typeface="Open Sans Semibold"/>
                <a:ea typeface="Verdana" panose="020B0604030504040204" pitchFamily="34" charset="0"/>
                <a:cs typeface="Verdana" panose="020B0604030504040204" pitchFamily="34" charset="0"/>
              </a:rPr>
              <a:t>Death is swallowed up in victory</a:t>
            </a:r>
            <a:r>
              <a:rPr lang="en-US" sz="2600" spc="-180" dirty="0">
                <a:latin typeface="Open Sans Semibold"/>
                <a:ea typeface="Verdana" panose="020B0604030504040204" pitchFamily="34" charset="0"/>
                <a:cs typeface="Verdana" panose="020B0604030504040204" pitchFamily="34" charset="0"/>
              </a:rPr>
              <a:t>. O Death, where is your victory? O Death, where is your sting?’ The sting of death is sin, and the power of sin is the law; but </a:t>
            </a:r>
            <a:r>
              <a:rPr lang="en-US" sz="2600" b="1" spc="-180" dirty="0">
                <a:latin typeface="Open Sans Semibold"/>
                <a:ea typeface="Verdana" panose="020B0604030504040204" pitchFamily="34" charset="0"/>
                <a:cs typeface="Verdana" panose="020B0604030504040204" pitchFamily="34" charset="0"/>
              </a:rPr>
              <a:t>thanks be to God</a:t>
            </a:r>
            <a:r>
              <a:rPr lang="en-US" sz="2600" spc="-180" dirty="0">
                <a:latin typeface="Open Sans Semibold"/>
                <a:ea typeface="Verdana" panose="020B0604030504040204" pitchFamily="34" charset="0"/>
                <a:cs typeface="Verdana" panose="020B0604030504040204" pitchFamily="34" charset="0"/>
              </a:rPr>
              <a:t>, who </a:t>
            </a:r>
            <a:r>
              <a:rPr lang="en-US" sz="2600" b="1" spc="-180" dirty="0">
                <a:latin typeface="Open Sans Semibold"/>
                <a:ea typeface="Verdana" panose="020B0604030504040204" pitchFamily="34" charset="0"/>
                <a:cs typeface="Verdana" panose="020B0604030504040204" pitchFamily="34" charset="0"/>
              </a:rPr>
              <a:t>gives us the victory through our Lord Jesus Christ</a:t>
            </a:r>
            <a:r>
              <a:rPr lang="en-US" sz="2600" spc="-180" dirty="0">
                <a:latin typeface="Open Sans Semibold"/>
                <a:ea typeface="Verdana" panose="020B0604030504040204" pitchFamily="34" charset="0"/>
                <a:cs typeface="Verdana" panose="020B0604030504040204" pitchFamily="34" charset="0"/>
              </a:rPr>
              <a:t>.” (1 Cor. 15:54-57)</a:t>
            </a:r>
          </a:p>
          <a:p>
            <a:pPr algn="just">
              <a:lnSpc>
                <a:spcPct val="114000"/>
              </a:lnSpc>
              <a:spcBef>
                <a:spcPts val="1200"/>
              </a:spcBef>
            </a:pPr>
            <a:endParaRPr lang="en-US" sz="2600" b="1"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endParaRPr lang="en-US" sz="2600"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endParaRPr lang="en-US" sz="200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4. Prophecy teaches us how to respond to </a:t>
            </a:r>
            <a:br>
              <a:rPr lang="en-US" sz="3200" dirty="0"/>
            </a:br>
            <a:r>
              <a:rPr lang="en-US" sz="3200" dirty="0"/>
              <a:t>   Jesus’ coming</a:t>
            </a:r>
          </a:p>
        </p:txBody>
      </p:sp>
    </p:spTree>
    <p:extLst>
      <p:ext uri="{BB962C8B-B14F-4D97-AF65-F5344CB8AC3E}">
        <p14:creationId xmlns:p14="http://schemas.microsoft.com/office/powerpoint/2010/main" val="201979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Perseverance in the work</a:t>
            </a:r>
          </a:p>
          <a:p>
            <a:pPr marL="177800"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“Therefore we do not lose heart, but though our outer man is decaying, yet our inner man is being renewed day by day. For </a:t>
            </a:r>
            <a:r>
              <a:rPr lang="en-US" sz="2600" b="1" spc="-150" dirty="0">
                <a:latin typeface="Open Sans Semibold"/>
                <a:ea typeface="Verdana" panose="020B0604030504040204" pitchFamily="34" charset="0"/>
                <a:cs typeface="Verdana" panose="020B0604030504040204" pitchFamily="34" charset="0"/>
              </a:rPr>
              <a:t>momentary, light affliction </a:t>
            </a:r>
            <a:r>
              <a:rPr lang="en-US" sz="2600" spc="-150" dirty="0">
                <a:latin typeface="Open Sans Semibold"/>
                <a:ea typeface="Verdana" panose="020B0604030504040204" pitchFamily="34" charset="0"/>
                <a:cs typeface="Verdana" panose="020B0604030504040204" pitchFamily="34" charset="0"/>
              </a:rPr>
              <a:t>is producing for us </a:t>
            </a:r>
            <a:r>
              <a:rPr lang="en-US" sz="2600" b="1" spc="-150" dirty="0">
                <a:latin typeface="Open Sans Semibold"/>
                <a:ea typeface="Verdana" panose="020B0604030504040204" pitchFamily="34" charset="0"/>
                <a:cs typeface="Verdana" panose="020B0604030504040204" pitchFamily="34" charset="0"/>
              </a:rPr>
              <a:t>an eternal weight of glory </a:t>
            </a:r>
            <a:r>
              <a:rPr lang="en-US" sz="2600" spc="-150" dirty="0">
                <a:latin typeface="Open Sans Semibold"/>
                <a:ea typeface="Verdana" panose="020B0604030504040204" pitchFamily="34" charset="0"/>
                <a:cs typeface="Verdana" panose="020B0604030504040204" pitchFamily="34" charset="0"/>
              </a:rPr>
              <a:t>far beyond all comparison, while we </a:t>
            </a:r>
            <a:r>
              <a:rPr lang="en-US" sz="2600" b="1" spc="-150" dirty="0">
                <a:latin typeface="Open Sans Semibold"/>
                <a:ea typeface="Verdana" panose="020B0604030504040204" pitchFamily="34" charset="0"/>
                <a:cs typeface="Verdana" panose="020B0604030504040204" pitchFamily="34" charset="0"/>
              </a:rPr>
              <a:t>look not at the things which are seen</a:t>
            </a:r>
            <a:r>
              <a:rPr lang="en-US" sz="2600" spc="-150" dirty="0">
                <a:latin typeface="Open Sans Semibold"/>
                <a:ea typeface="Verdana" panose="020B0604030504040204" pitchFamily="34" charset="0"/>
                <a:cs typeface="Verdana" panose="020B0604030504040204" pitchFamily="34" charset="0"/>
              </a:rPr>
              <a:t>, but </a:t>
            </a:r>
            <a:r>
              <a:rPr lang="en-US" sz="2600" b="1" spc="-150" dirty="0">
                <a:latin typeface="Open Sans Semibold"/>
                <a:ea typeface="Verdana" panose="020B0604030504040204" pitchFamily="34" charset="0"/>
                <a:cs typeface="Verdana" panose="020B0604030504040204" pitchFamily="34" charset="0"/>
              </a:rPr>
              <a:t>at the things which are not seen</a:t>
            </a:r>
            <a:r>
              <a:rPr lang="en-US" sz="2600" spc="-150" dirty="0">
                <a:latin typeface="Open Sans Semibold"/>
                <a:ea typeface="Verdana" panose="020B0604030504040204" pitchFamily="34" charset="0"/>
                <a:cs typeface="Verdana" panose="020B0604030504040204" pitchFamily="34" charset="0"/>
              </a:rPr>
              <a:t>; for the things which are seen are </a:t>
            </a:r>
            <a:r>
              <a:rPr lang="en-US" sz="2600" b="1" spc="-150" dirty="0">
                <a:latin typeface="Open Sans Semibold"/>
                <a:ea typeface="Verdana" panose="020B0604030504040204" pitchFamily="34" charset="0"/>
                <a:cs typeface="Verdana" panose="020B0604030504040204" pitchFamily="34" charset="0"/>
              </a:rPr>
              <a:t>temporal</a:t>
            </a:r>
            <a:r>
              <a:rPr lang="en-US" sz="2600" spc="-150" dirty="0">
                <a:latin typeface="Open Sans Semibold"/>
                <a:ea typeface="Verdana" panose="020B0604030504040204" pitchFamily="34" charset="0"/>
                <a:cs typeface="Verdana" panose="020B0604030504040204" pitchFamily="34" charset="0"/>
              </a:rPr>
              <a:t>, but the things which are not seen are </a:t>
            </a:r>
            <a:r>
              <a:rPr lang="en-US" sz="2600" b="1" spc="-150" dirty="0">
                <a:latin typeface="Open Sans Semibold"/>
                <a:ea typeface="Verdana" panose="020B0604030504040204" pitchFamily="34" charset="0"/>
                <a:cs typeface="Verdana" panose="020B0604030504040204" pitchFamily="34" charset="0"/>
              </a:rPr>
              <a:t>eternal</a:t>
            </a:r>
            <a:r>
              <a:rPr lang="en-US" sz="2600" spc="-150" dirty="0">
                <a:latin typeface="Open Sans Semibold"/>
                <a:ea typeface="Verdana" panose="020B0604030504040204" pitchFamily="34" charset="0"/>
                <a:cs typeface="Verdana" panose="020B0604030504040204" pitchFamily="34" charset="0"/>
              </a:rPr>
              <a:t>.” (2 Cor. 4:16-18</a:t>
            </a:r>
            <a:r>
              <a:rPr lang="en-US" sz="2600" spc="-150" dirty="0">
                <a:latin typeface="Open Sans Semibold"/>
              </a:rPr>
              <a:t>)</a:t>
            </a:r>
            <a:endParaRPr lang="en-US" sz="2600" spc="-150" dirty="0">
              <a:latin typeface="Open Sans Semibold"/>
              <a:ea typeface="Verdana" panose="020B0604030504040204" pitchFamily="34" charset="0"/>
              <a:cs typeface="Verdana" panose="020B0604030504040204" pitchFamily="34" charset="0"/>
            </a:endParaRPr>
          </a:p>
          <a:p>
            <a:pPr marL="177800" algn="just">
              <a:lnSpc>
                <a:spcPct val="114000"/>
              </a:lnSpc>
              <a:spcBef>
                <a:spcPts val="1200"/>
              </a:spcBef>
            </a:pPr>
            <a:r>
              <a:rPr lang="en-US" sz="2600" spc="-210" dirty="0">
                <a:latin typeface="Open Sans Semibold"/>
                <a:ea typeface="Verdana" panose="020B0604030504040204" pitchFamily="34" charset="0"/>
                <a:cs typeface="Verdana" panose="020B0604030504040204" pitchFamily="34" charset="0"/>
              </a:rPr>
              <a:t>“Therefore, my beloved brethren, be </a:t>
            </a:r>
            <a:r>
              <a:rPr lang="en-US" sz="2600" b="1" spc="-210" dirty="0">
                <a:latin typeface="Open Sans Semibold"/>
                <a:ea typeface="Verdana" panose="020B0604030504040204" pitchFamily="34" charset="0"/>
                <a:cs typeface="Verdana" panose="020B0604030504040204" pitchFamily="34" charset="0"/>
              </a:rPr>
              <a:t>steadfast</a:t>
            </a:r>
            <a:r>
              <a:rPr lang="en-US" sz="2600" spc="-210" dirty="0">
                <a:latin typeface="Open Sans Semibold"/>
                <a:ea typeface="Verdana" panose="020B0604030504040204" pitchFamily="34" charset="0"/>
                <a:cs typeface="Verdana" panose="020B0604030504040204" pitchFamily="34" charset="0"/>
              </a:rPr>
              <a:t>, </a:t>
            </a:r>
            <a:r>
              <a:rPr lang="en-US" sz="2600" b="1" spc="-210" dirty="0">
                <a:latin typeface="Open Sans Semibold"/>
                <a:ea typeface="Verdana" panose="020B0604030504040204" pitchFamily="34" charset="0"/>
                <a:cs typeface="Verdana" panose="020B0604030504040204" pitchFamily="34" charset="0"/>
              </a:rPr>
              <a:t>immovable</a:t>
            </a:r>
            <a:r>
              <a:rPr lang="en-US" sz="2600" spc="-210" dirty="0">
                <a:latin typeface="Open Sans Semibold"/>
                <a:ea typeface="Verdana" panose="020B0604030504040204" pitchFamily="34" charset="0"/>
                <a:cs typeface="Verdana" panose="020B0604030504040204" pitchFamily="34" charset="0"/>
              </a:rPr>
              <a:t>, </a:t>
            </a:r>
            <a:r>
              <a:rPr lang="en-US" sz="2600" b="1" spc="-210" dirty="0">
                <a:latin typeface="Open Sans Semibold"/>
                <a:ea typeface="Verdana" panose="020B0604030504040204" pitchFamily="34" charset="0"/>
                <a:cs typeface="Verdana" panose="020B0604030504040204" pitchFamily="34" charset="0"/>
              </a:rPr>
              <a:t>always abounding in the work </a:t>
            </a:r>
            <a:r>
              <a:rPr lang="en-US" sz="2600" spc="-210" dirty="0">
                <a:latin typeface="Open Sans Semibold"/>
                <a:ea typeface="Verdana" panose="020B0604030504040204" pitchFamily="34" charset="0"/>
                <a:cs typeface="Verdana" panose="020B0604030504040204" pitchFamily="34" charset="0"/>
              </a:rPr>
              <a:t>of the Lord , knowing that </a:t>
            </a:r>
            <a:r>
              <a:rPr lang="en-US" sz="2600" b="1" spc="-210" dirty="0">
                <a:latin typeface="Open Sans Semibold"/>
                <a:ea typeface="Verdana" panose="020B0604030504040204" pitchFamily="34" charset="0"/>
                <a:cs typeface="Verdana" panose="020B0604030504040204" pitchFamily="34" charset="0"/>
              </a:rPr>
              <a:t>your toil is not in vain in the Lord</a:t>
            </a:r>
            <a:r>
              <a:rPr lang="en-US" sz="2600" spc="-210" dirty="0">
                <a:latin typeface="Open Sans Semibold"/>
                <a:ea typeface="Verdana" panose="020B0604030504040204" pitchFamily="34" charset="0"/>
                <a:cs typeface="Verdana" panose="020B0604030504040204" pitchFamily="34" charset="0"/>
              </a:rPr>
              <a:t>.”                                (1 Cor. 15:58)</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4. Prophecy teaches us how to respond to </a:t>
            </a:r>
            <a:br>
              <a:rPr lang="en-US" sz="3200" dirty="0"/>
            </a:br>
            <a:r>
              <a:rPr lang="en-US" sz="3200" dirty="0"/>
              <a:t>   Jesus’ coming</a:t>
            </a:r>
          </a:p>
        </p:txBody>
      </p:sp>
    </p:spTree>
    <p:extLst>
      <p:ext uri="{BB962C8B-B14F-4D97-AF65-F5344CB8AC3E}">
        <p14:creationId xmlns:p14="http://schemas.microsoft.com/office/powerpoint/2010/main" val="96278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Perseverance in the work</a:t>
            </a:r>
          </a:p>
          <a:p>
            <a:pPr marL="177800"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“Fixing our eyes on Jesus, the author and perfecter of faith, who </a:t>
            </a:r>
            <a:r>
              <a:rPr lang="en-US" sz="2600" b="1" spc="-150" dirty="0">
                <a:latin typeface="Open Sans Semibold"/>
                <a:ea typeface="Verdana" panose="020B0604030504040204" pitchFamily="34" charset="0"/>
                <a:cs typeface="Verdana" panose="020B0604030504040204" pitchFamily="34" charset="0"/>
              </a:rPr>
              <a:t>for the joy set before Him endured the cross</a:t>
            </a:r>
            <a:r>
              <a:rPr lang="en-US" sz="2600" spc="-150" dirty="0">
                <a:latin typeface="Open Sans Semibold"/>
                <a:ea typeface="Verdana" panose="020B0604030504040204" pitchFamily="34" charset="0"/>
                <a:cs typeface="Verdana" panose="020B0604030504040204" pitchFamily="34" charset="0"/>
              </a:rPr>
              <a:t>, despising the shame, and </a:t>
            </a:r>
            <a:r>
              <a:rPr lang="en-US" sz="2600" b="1" spc="-150" dirty="0">
                <a:latin typeface="Open Sans Semibold"/>
                <a:ea typeface="Verdana" panose="020B0604030504040204" pitchFamily="34" charset="0"/>
                <a:cs typeface="Verdana" panose="020B0604030504040204" pitchFamily="34" charset="0"/>
              </a:rPr>
              <a:t>has sat down at the right hand of the throne of God</a:t>
            </a:r>
            <a:r>
              <a:rPr lang="en-US" sz="2600" spc="-150" dirty="0">
                <a:latin typeface="Open Sans Semibold"/>
                <a:ea typeface="Verdana" panose="020B0604030504040204" pitchFamily="34" charset="0"/>
                <a:cs typeface="Verdana" panose="020B0604030504040204" pitchFamily="34" charset="0"/>
              </a:rPr>
              <a:t>.” (Heb. 12:2)</a:t>
            </a:r>
          </a:p>
        </p:txBody>
      </p:sp>
      <p:sp>
        <p:nvSpPr>
          <p:cNvPr id="5" name="Title 2"/>
          <p:cNvSpPr>
            <a:spLocks noGrp="1"/>
          </p:cNvSpPr>
          <p:nvPr>
            <p:ph type="title"/>
          </p:nvPr>
        </p:nvSpPr>
        <p:spPr>
          <a:xfrm>
            <a:off x="88265" y="381000"/>
            <a:ext cx="10945654" cy="762000"/>
          </a:xfrm>
        </p:spPr>
        <p:txBody>
          <a:bodyPr>
            <a:noAutofit/>
          </a:bodyPr>
          <a:lstStyle/>
          <a:p>
            <a:r>
              <a:rPr lang="en-US" sz="3200" dirty="0"/>
              <a:t>4. Prophecy teaches us how to respond to </a:t>
            </a:r>
            <a:br>
              <a:rPr lang="en-US" sz="3200" dirty="0"/>
            </a:br>
            <a:r>
              <a:rPr lang="en-US" sz="3200" dirty="0"/>
              <a:t>   Jesus’ coming</a:t>
            </a:r>
          </a:p>
        </p:txBody>
      </p:sp>
    </p:spTree>
    <p:extLst>
      <p:ext uri="{BB962C8B-B14F-4D97-AF65-F5344CB8AC3E}">
        <p14:creationId xmlns:p14="http://schemas.microsoft.com/office/powerpoint/2010/main" val="307756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Holiness in the Lifestyle</a:t>
            </a:r>
          </a:p>
          <a:p>
            <a:pPr marL="177800" algn="just">
              <a:lnSpc>
                <a:spcPct val="114000"/>
              </a:lnSpc>
              <a:spcBef>
                <a:spcPts val="1200"/>
              </a:spcBef>
            </a:pPr>
            <a:r>
              <a:rPr lang="en-US" sz="2600" spc="-180" dirty="0">
                <a:latin typeface="Open Sans Semibold"/>
                <a:ea typeface="Verdana" panose="020B0604030504040204" pitchFamily="34" charset="0"/>
                <a:cs typeface="Verdana" panose="020B0604030504040204" pitchFamily="34" charset="0"/>
              </a:rPr>
              <a:t>“Instructing us to </a:t>
            </a:r>
            <a:r>
              <a:rPr lang="en-US" sz="2600" b="1" spc="-180" dirty="0">
                <a:latin typeface="Open Sans Semibold"/>
                <a:ea typeface="Verdana" panose="020B0604030504040204" pitchFamily="34" charset="0"/>
                <a:cs typeface="Verdana" panose="020B0604030504040204" pitchFamily="34" charset="0"/>
              </a:rPr>
              <a:t>deny ungodliness </a:t>
            </a:r>
            <a:r>
              <a:rPr lang="en-US" sz="2600" spc="-180" dirty="0">
                <a:latin typeface="Open Sans Semibold"/>
                <a:ea typeface="Verdana" panose="020B0604030504040204" pitchFamily="34" charset="0"/>
                <a:cs typeface="Verdana" panose="020B0604030504040204" pitchFamily="34" charset="0"/>
              </a:rPr>
              <a:t>and </a:t>
            </a:r>
            <a:r>
              <a:rPr lang="en-US" sz="2600" b="1" spc="-180" dirty="0">
                <a:latin typeface="Open Sans Semibold"/>
                <a:ea typeface="Verdana" panose="020B0604030504040204" pitchFamily="34" charset="0"/>
                <a:cs typeface="Verdana" panose="020B0604030504040204" pitchFamily="34" charset="0"/>
              </a:rPr>
              <a:t>worldly desires </a:t>
            </a:r>
            <a:r>
              <a:rPr lang="en-US" sz="2600" spc="-180" dirty="0">
                <a:latin typeface="Open Sans Semibold"/>
                <a:ea typeface="Verdana" panose="020B0604030504040204" pitchFamily="34" charset="0"/>
                <a:cs typeface="Verdana" panose="020B0604030504040204" pitchFamily="34" charset="0"/>
              </a:rPr>
              <a:t>and to </a:t>
            </a:r>
            <a:r>
              <a:rPr lang="en-US" sz="2600" b="1" spc="-180" dirty="0">
                <a:latin typeface="Open Sans Semibold"/>
                <a:ea typeface="Verdana" panose="020B0604030504040204" pitchFamily="34" charset="0"/>
                <a:cs typeface="Verdana" panose="020B0604030504040204" pitchFamily="34" charset="0"/>
              </a:rPr>
              <a:t>live sensibly, righteously and godly in the present age</a:t>
            </a:r>
            <a:r>
              <a:rPr lang="en-US" sz="2600" spc="-180" dirty="0">
                <a:latin typeface="Open Sans Semibold"/>
                <a:ea typeface="Verdana" panose="020B0604030504040204" pitchFamily="34" charset="0"/>
                <a:cs typeface="Verdana" panose="020B0604030504040204" pitchFamily="34" charset="0"/>
              </a:rPr>
              <a:t>, looking for the blessed hope and the appearing of the glory of our great God and Savior, Christ Jesus.” (Titus 2:12-13)</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4. Prophecy teaches us how to respond to </a:t>
            </a:r>
            <a:br>
              <a:rPr lang="en-US" sz="3200" dirty="0"/>
            </a:br>
            <a:r>
              <a:rPr lang="en-US" sz="3200" dirty="0"/>
              <a:t>   Jesus’ coming</a:t>
            </a:r>
          </a:p>
        </p:txBody>
      </p:sp>
    </p:spTree>
    <p:extLst>
      <p:ext uri="{BB962C8B-B14F-4D97-AF65-F5344CB8AC3E}">
        <p14:creationId xmlns:p14="http://schemas.microsoft.com/office/powerpoint/2010/main" val="16182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Warning for the rebellious</a:t>
            </a:r>
            <a:endParaRPr lang="en-US" sz="2600" b="1" spc="-150" dirty="0">
              <a:latin typeface="Open Sans Semibold"/>
            </a:endParaRPr>
          </a:p>
          <a:p>
            <a:pPr marL="177800"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“For the mystery of lawlessness is already at work; only </a:t>
            </a:r>
            <a:r>
              <a:rPr lang="en-US" sz="2600" b="1" spc="-150" dirty="0">
                <a:latin typeface="Open Sans Semibold"/>
                <a:ea typeface="Verdana" panose="020B0604030504040204" pitchFamily="34" charset="0"/>
                <a:cs typeface="Verdana" panose="020B0604030504040204" pitchFamily="34" charset="0"/>
              </a:rPr>
              <a:t>he who now restrains </a:t>
            </a:r>
            <a:r>
              <a:rPr lang="en-US" sz="2600" spc="-150" dirty="0">
                <a:latin typeface="Open Sans Semibold"/>
                <a:ea typeface="Verdana" panose="020B0604030504040204" pitchFamily="34" charset="0"/>
                <a:cs typeface="Verdana" panose="020B0604030504040204" pitchFamily="34" charset="0"/>
              </a:rPr>
              <a:t>will do so until he is </a:t>
            </a:r>
            <a:r>
              <a:rPr lang="en-US" sz="2600" b="1" spc="-150" dirty="0">
                <a:latin typeface="Open Sans Semibold"/>
                <a:ea typeface="Verdana" panose="020B0604030504040204" pitchFamily="34" charset="0"/>
                <a:cs typeface="Verdana" panose="020B0604030504040204" pitchFamily="34" charset="0"/>
              </a:rPr>
              <a:t>taken out of the way</a:t>
            </a:r>
            <a:r>
              <a:rPr lang="en-US" sz="2600" spc="-150" dirty="0">
                <a:latin typeface="Open Sans Semibold"/>
                <a:ea typeface="Verdana" panose="020B0604030504040204" pitchFamily="34" charset="0"/>
                <a:cs typeface="Verdana" panose="020B0604030504040204" pitchFamily="34" charset="0"/>
              </a:rPr>
              <a:t>.” (2 Thess. 2:7)</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4. Prophecy teaches us how to respond to </a:t>
            </a:r>
            <a:br>
              <a:rPr lang="en-US" sz="3200" dirty="0"/>
            </a:br>
            <a:r>
              <a:rPr lang="en-US" sz="3200" dirty="0"/>
              <a:t>   Jesus’ coming</a:t>
            </a:r>
          </a:p>
        </p:txBody>
      </p:sp>
    </p:spTree>
    <p:extLst>
      <p:ext uri="{BB962C8B-B14F-4D97-AF65-F5344CB8AC3E}">
        <p14:creationId xmlns:p14="http://schemas.microsoft.com/office/powerpoint/2010/main" val="140948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ctr">
              <a:lnSpc>
                <a:spcPct val="114000"/>
              </a:lnSpc>
              <a:spcBef>
                <a:spcPts val="1200"/>
              </a:spcBef>
            </a:pPr>
            <a:r>
              <a:rPr lang="en-US" sz="5400" spc="-150" dirty="0">
                <a:latin typeface="Open Sans Semibold"/>
              </a:rPr>
              <a:t>“I’m </a:t>
            </a:r>
            <a:r>
              <a:rPr lang="en-US" sz="5400" spc="-150">
                <a:latin typeface="Open Sans Semibold"/>
              </a:rPr>
              <a:t>outta </a:t>
            </a:r>
            <a:r>
              <a:rPr lang="en-US" sz="5400" spc="-150" dirty="0">
                <a:latin typeface="Open Sans Semibold"/>
              </a:rPr>
              <a:t>here!”</a:t>
            </a:r>
          </a:p>
          <a:p>
            <a:pPr algn="ctr">
              <a:lnSpc>
                <a:spcPct val="114000"/>
              </a:lnSpc>
              <a:spcBef>
                <a:spcPts val="1200"/>
              </a:spcBef>
            </a:pPr>
            <a:r>
              <a:rPr lang="en-US" sz="5400" spc="-150" dirty="0">
                <a:latin typeface="Open Sans Semibold"/>
              </a:rPr>
              <a:t>The Rapture</a:t>
            </a:r>
          </a:p>
          <a:p>
            <a:pPr algn="ctr">
              <a:lnSpc>
                <a:spcPct val="114000"/>
              </a:lnSpc>
              <a:spcBef>
                <a:spcPts val="1200"/>
              </a:spcBef>
            </a:pPr>
            <a:r>
              <a:rPr lang="en-US" sz="2600" spc="-150" dirty="0">
                <a:latin typeface="Open Sans Semibold"/>
              </a:rPr>
              <a:t>(1 Thess. 4:13-18; 1 Cor. 15:51-53)</a:t>
            </a:r>
          </a:p>
          <a:p>
            <a:pPr algn="ctr">
              <a:lnSpc>
                <a:spcPct val="114000"/>
              </a:lnSpc>
              <a:spcBef>
                <a:spcPts val="1200"/>
              </a:spcBef>
            </a:pPr>
            <a:endParaRPr lang="en-US" sz="2600" spc="-150" dirty="0">
              <a:latin typeface="Open Sans Semibold"/>
            </a:endParaRPr>
          </a:p>
        </p:txBody>
      </p:sp>
    </p:spTree>
    <p:extLst>
      <p:ext uri="{BB962C8B-B14F-4D97-AF65-F5344CB8AC3E}">
        <p14:creationId xmlns:p14="http://schemas.microsoft.com/office/powerpoint/2010/main" val="278644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Accept the source</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t>
            </a:r>
            <a:r>
              <a:rPr lang="en-US" sz="2600" b="1" spc="-150" dirty="0">
                <a:latin typeface="Open Sans Semibold"/>
                <a:ea typeface="Verdana" panose="020B0604030504040204" pitchFamily="34" charset="0"/>
                <a:cs typeface="Verdana" panose="020B0604030504040204" pitchFamily="34" charset="0"/>
              </a:rPr>
              <a:t>All Scripture is inspired by God and profitable </a:t>
            </a:r>
            <a:r>
              <a:rPr lang="en-US" sz="2600" spc="-150" dirty="0">
                <a:latin typeface="Open Sans Semibold"/>
                <a:ea typeface="Verdana" panose="020B0604030504040204" pitchFamily="34" charset="0"/>
                <a:cs typeface="Verdana" panose="020B0604030504040204" pitchFamily="34" charset="0"/>
              </a:rPr>
              <a:t>for teaching, for reproof, for correction, for training in righteousness; so that the man of God may be adequate, equipped for every good work.” (2 Tim. 3:16-17)</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“No</a:t>
            </a:r>
            <a:r>
              <a:rPr lang="en-US" sz="2600" b="1" spc="-150" dirty="0">
                <a:latin typeface="Open Sans Semibold"/>
                <a:ea typeface="Verdana" panose="020B0604030504040204" pitchFamily="34" charset="0"/>
                <a:cs typeface="Verdana" panose="020B0604030504040204" pitchFamily="34" charset="0"/>
              </a:rPr>
              <a:t> </a:t>
            </a:r>
            <a:r>
              <a:rPr lang="en-US" sz="2600" spc="-150" dirty="0">
                <a:latin typeface="Open Sans Semibold"/>
                <a:ea typeface="Verdana" panose="020B0604030504040204" pitchFamily="34" charset="0"/>
                <a:cs typeface="Verdana" panose="020B0604030504040204" pitchFamily="34" charset="0"/>
              </a:rPr>
              <a:t>prophecy was ever made by an act of human will, but </a:t>
            </a:r>
            <a:r>
              <a:rPr lang="en-US" sz="2600" b="1" spc="-150" dirty="0">
                <a:latin typeface="Open Sans Semibold"/>
                <a:ea typeface="Verdana" panose="020B0604030504040204" pitchFamily="34" charset="0"/>
                <a:cs typeface="Verdana" panose="020B0604030504040204" pitchFamily="34" charset="0"/>
              </a:rPr>
              <a:t>men moved by the Holy Spirit spoke</a:t>
            </a:r>
            <a:r>
              <a:rPr lang="en-US" sz="2600" spc="-150" dirty="0">
                <a:latin typeface="Open Sans Semibold"/>
                <a:ea typeface="Verdana" panose="020B0604030504040204" pitchFamily="34" charset="0"/>
                <a:cs typeface="Verdana" panose="020B0604030504040204" pitchFamily="34" charset="0"/>
              </a:rPr>
              <a:t> from God.” (2 Peter 1:20-21)</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“Therefore the Lord Himself will give you a sign: Behold, </a:t>
            </a:r>
            <a:r>
              <a:rPr lang="en-US" sz="2600" b="1" spc="-150" dirty="0">
                <a:latin typeface="Open Sans Semibold"/>
                <a:ea typeface="Verdana" panose="020B0604030504040204" pitchFamily="34" charset="0"/>
                <a:cs typeface="Verdana" panose="020B0604030504040204" pitchFamily="34" charset="0"/>
              </a:rPr>
              <a:t>a virgin will be with child and bear a son</a:t>
            </a:r>
            <a:r>
              <a:rPr lang="en-US" sz="2600" spc="-150" dirty="0">
                <a:latin typeface="Open Sans Semibold"/>
                <a:ea typeface="Verdana" panose="020B0604030504040204" pitchFamily="34" charset="0"/>
                <a:cs typeface="Verdana" panose="020B0604030504040204" pitchFamily="34" charset="0"/>
              </a:rPr>
              <a:t>, and she will call His name Immanuel.” (Isaiah 7:14)</a:t>
            </a:r>
          </a:p>
          <a:p>
            <a:pPr algn="just">
              <a:lnSpc>
                <a:spcPct val="114000"/>
              </a:lnSpc>
              <a:spcBef>
                <a:spcPts val="1200"/>
              </a:spcBef>
            </a:pPr>
            <a:endParaRPr lang="en-US" sz="2600"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endParaRPr lang="en-US" sz="2600"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endParaRPr lang="en-US" sz="2600"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endParaRPr lang="en-US" sz="2600"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endParaRPr lang="en-US" sz="2600" spc="-150" dirty="0">
              <a:latin typeface="Open Sans Semibold"/>
            </a:endParaRPr>
          </a:p>
        </p:txBody>
      </p:sp>
      <p:sp>
        <p:nvSpPr>
          <p:cNvPr id="3" name="Title 2"/>
          <p:cNvSpPr>
            <a:spLocks noGrp="1"/>
          </p:cNvSpPr>
          <p:nvPr>
            <p:ph type="title"/>
          </p:nvPr>
        </p:nvSpPr>
        <p:spPr/>
        <p:txBody>
          <a:bodyPr>
            <a:noAutofit/>
          </a:bodyPr>
          <a:lstStyle/>
          <a:p>
            <a:r>
              <a:rPr lang="en-US" sz="3200" dirty="0"/>
              <a:t>1. General principles for interpreting</a:t>
            </a:r>
            <a:br>
              <a:rPr lang="en-US" sz="3200" dirty="0"/>
            </a:br>
            <a:r>
              <a:rPr lang="en-US" sz="3200" dirty="0"/>
              <a:t>    Bible prophecy</a:t>
            </a:r>
          </a:p>
        </p:txBody>
      </p:sp>
    </p:spTree>
    <p:extLst>
      <p:ext uri="{BB962C8B-B14F-4D97-AF65-F5344CB8AC3E}">
        <p14:creationId xmlns:p14="http://schemas.microsoft.com/office/powerpoint/2010/main" val="185181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3076" name="AutoShape 4"/>
          <p:cNvSpPr>
            <a:spLocks noChangeAspect="1" noChangeArrowheads="1" noTextEdit="1"/>
          </p:cNvSpPr>
          <p:nvPr/>
        </p:nvSpPr>
        <p:spPr bwMode="auto">
          <a:xfrm>
            <a:off x="0" y="0"/>
            <a:ext cx="12193588"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8" name="Rectangle 6"/>
          <p:cNvSpPr>
            <a:spLocks noChangeArrowheads="1"/>
          </p:cNvSpPr>
          <p:nvPr/>
        </p:nvSpPr>
        <p:spPr bwMode="auto">
          <a:xfrm>
            <a:off x="3175"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9" name="Rectangle 7"/>
          <p:cNvSpPr>
            <a:spLocks noChangeArrowheads="1"/>
          </p:cNvSpPr>
          <p:nvPr/>
        </p:nvSpPr>
        <p:spPr bwMode="auto">
          <a:xfrm>
            <a:off x="3175" y="0"/>
            <a:ext cx="12190413" cy="5026025"/>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0" name="Rectangle 8"/>
          <p:cNvSpPr>
            <a:spLocks noChangeArrowheads="1"/>
          </p:cNvSpPr>
          <p:nvPr/>
        </p:nvSpPr>
        <p:spPr bwMode="auto">
          <a:xfrm>
            <a:off x="2244725" y="1543050"/>
            <a:ext cx="7564438" cy="2035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700" b="1" i="0" u="none" strike="noStrike" cap="none" normalizeH="0" baseline="0" dirty="0">
                <a:ln>
                  <a:noFill/>
                </a:ln>
                <a:solidFill>
                  <a:srgbClr val="FFFFFF"/>
                </a:solidFill>
                <a:effectLst/>
                <a:latin typeface="Open Sans" pitchFamily="34" charset="0"/>
                <a:cs typeface="Arial" pitchFamily="34" charset="0"/>
              </a:rPr>
              <a:t>Thank you!</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81" name="Freeform 9"/>
          <p:cNvSpPr>
            <a:spLocks noEditPoints="1"/>
          </p:cNvSpPr>
          <p:nvPr/>
        </p:nvSpPr>
        <p:spPr bwMode="auto">
          <a:xfrm>
            <a:off x="3133725" y="5581650"/>
            <a:ext cx="542925" cy="492125"/>
          </a:xfrm>
          <a:custGeom>
            <a:avLst/>
            <a:gdLst/>
            <a:ahLst/>
            <a:cxnLst>
              <a:cxn ang="0">
                <a:pos x="252" y="252"/>
              </a:cxn>
              <a:cxn ang="0">
                <a:pos x="90" y="252"/>
              </a:cxn>
              <a:cxn ang="0">
                <a:pos x="64" y="310"/>
              </a:cxn>
              <a:cxn ang="0">
                <a:pos x="0" y="310"/>
              </a:cxn>
              <a:cxn ang="0">
                <a:pos x="138" y="0"/>
              </a:cxn>
              <a:cxn ang="0">
                <a:pos x="202" y="0"/>
              </a:cxn>
              <a:cxn ang="0">
                <a:pos x="342" y="310"/>
              </a:cxn>
              <a:cxn ang="0">
                <a:pos x="278" y="310"/>
              </a:cxn>
              <a:cxn ang="0">
                <a:pos x="252" y="252"/>
              </a:cxn>
              <a:cxn ang="0">
                <a:pos x="170" y="66"/>
              </a:cxn>
              <a:cxn ang="0">
                <a:pos x="114" y="198"/>
              </a:cxn>
              <a:cxn ang="0">
                <a:pos x="228" y="198"/>
              </a:cxn>
              <a:cxn ang="0">
                <a:pos x="170" y="66"/>
              </a:cxn>
            </a:cxnLst>
            <a:rect l="0" t="0" r="r" b="b"/>
            <a:pathLst>
              <a:path w="342" h="310">
                <a:moveTo>
                  <a:pt x="252" y="252"/>
                </a:moveTo>
                <a:lnTo>
                  <a:pt x="90" y="252"/>
                </a:lnTo>
                <a:lnTo>
                  <a:pt x="64" y="310"/>
                </a:lnTo>
                <a:lnTo>
                  <a:pt x="0" y="310"/>
                </a:lnTo>
                <a:lnTo>
                  <a:pt x="138" y="0"/>
                </a:lnTo>
                <a:lnTo>
                  <a:pt x="202" y="0"/>
                </a:lnTo>
                <a:lnTo>
                  <a:pt x="342" y="310"/>
                </a:lnTo>
                <a:lnTo>
                  <a:pt x="278" y="310"/>
                </a:lnTo>
                <a:lnTo>
                  <a:pt x="252" y="252"/>
                </a:lnTo>
                <a:close/>
                <a:moveTo>
                  <a:pt x="170" y="66"/>
                </a:moveTo>
                <a:lnTo>
                  <a:pt x="114" y="198"/>
                </a:lnTo>
                <a:lnTo>
                  <a:pt x="228" y="198"/>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 name="Freeform 10"/>
          <p:cNvSpPr>
            <a:spLocks/>
          </p:cNvSpPr>
          <p:nvPr/>
        </p:nvSpPr>
        <p:spPr bwMode="auto">
          <a:xfrm>
            <a:off x="3711575" y="5581650"/>
            <a:ext cx="520700" cy="492125"/>
          </a:xfrm>
          <a:custGeom>
            <a:avLst/>
            <a:gdLst/>
            <a:ahLst/>
            <a:cxnLst>
              <a:cxn ang="0">
                <a:pos x="268" y="86"/>
              </a:cxn>
              <a:cxn ang="0">
                <a:pos x="168" y="220"/>
              </a:cxn>
              <a:cxn ang="0">
                <a:pos x="156" y="220"/>
              </a:cxn>
              <a:cxn ang="0">
                <a:pos x="58" y="86"/>
              </a:cxn>
              <a:cxn ang="0">
                <a:pos x="58" y="310"/>
              </a:cxn>
              <a:cxn ang="0">
                <a:pos x="0" y="310"/>
              </a:cxn>
              <a:cxn ang="0">
                <a:pos x="0" y="0"/>
              </a:cxn>
              <a:cxn ang="0">
                <a:pos x="66" y="0"/>
              </a:cxn>
              <a:cxn ang="0">
                <a:pos x="164" y="134"/>
              </a:cxn>
              <a:cxn ang="0">
                <a:pos x="260" y="0"/>
              </a:cxn>
              <a:cxn ang="0">
                <a:pos x="328" y="0"/>
              </a:cxn>
              <a:cxn ang="0">
                <a:pos x="328" y="310"/>
              </a:cxn>
              <a:cxn ang="0">
                <a:pos x="268" y="310"/>
              </a:cxn>
              <a:cxn ang="0">
                <a:pos x="268" y="86"/>
              </a:cxn>
            </a:cxnLst>
            <a:rect l="0" t="0" r="r" b="b"/>
            <a:pathLst>
              <a:path w="328" h="310">
                <a:moveTo>
                  <a:pt x="268" y="86"/>
                </a:moveTo>
                <a:lnTo>
                  <a:pt x="168" y="220"/>
                </a:lnTo>
                <a:lnTo>
                  <a:pt x="156" y="220"/>
                </a:lnTo>
                <a:lnTo>
                  <a:pt x="58" y="86"/>
                </a:lnTo>
                <a:lnTo>
                  <a:pt x="58" y="310"/>
                </a:lnTo>
                <a:lnTo>
                  <a:pt x="0" y="310"/>
                </a:lnTo>
                <a:lnTo>
                  <a:pt x="0" y="0"/>
                </a:lnTo>
                <a:lnTo>
                  <a:pt x="66" y="0"/>
                </a:lnTo>
                <a:lnTo>
                  <a:pt x="164" y="134"/>
                </a:lnTo>
                <a:lnTo>
                  <a:pt x="260" y="0"/>
                </a:lnTo>
                <a:lnTo>
                  <a:pt x="328" y="0"/>
                </a:lnTo>
                <a:lnTo>
                  <a:pt x="328" y="310"/>
                </a:lnTo>
                <a:lnTo>
                  <a:pt x="268" y="310"/>
                </a:lnTo>
                <a:lnTo>
                  <a:pt x="268"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 name="Freeform 11"/>
          <p:cNvSpPr>
            <a:spLocks noEditPoints="1"/>
          </p:cNvSpPr>
          <p:nvPr/>
        </p:nvSpPr>
        <p:spPr bwMode="auto">
          <a:xfrm>
            <a:off x="4410075" y="5581650"/>
            <a:ext cx="539750" cy="492125"/>
          </a:xfrm>
          <a:custGeom>
            <a:avLst/>
            <a:gdLst/>
            <a:ahLst/>
            <a:cxnLst>
              <a:cxn ang="0">
                <a:pos x="250" y="252"/>
              </a:cxn>
              <a:cxn ang="0">
                <a:pos x="90" y="252"/>
              </a:cxn>
              <a:cxn ang="0">
                <a:pos x="62" y="310"/>
              </a:cxn>
              <a:cxn ang="0">
                <a:pos x="0" y="310"/>
              </a:cxn>
              <a:cxn ang="0">
                <a:pos x="138" y="0"/>
              </a:cxn>
              <a:cxn ang="0">
                <a:pos x="202" y="0"/>
              </a:cxn>
              <a:cxn ang="0">
                <a:pos x="340" y="310"/>
              </a:cxn>
              <a:cxn ang="0">
                <a:pos x="278" y="310"/>
              </a:cxn>
              <a:cxn ang="0">
                <a:pos x="250" y="252"/>
              </a:cxn>
              <a:cxn ang="0">
                <a:pos x="170" y="66"/>
              </a:cxn>
              <a:cxn ang="0">
                <a:pos x="112" y="198"/>
              </a:cxn>
              <a:cxn ang="0">
                <a:pos x="228" y="198"/>
              </a:cxn>
              <a:cxn ang="0">
                <a:pos x="170" y="66"/>
              </a:cxn>
            </a:cxnLst>
            <a:rect l="0" t="0" r="r" b="b"/>
            <a:pathLst>
              <a:path w="340" h="310">
                <a:moveTo>
                  <a:pt x="250" y="252"/>
                </a:moveTo>
                <a:lnTo>
                  <a:pt x="90" y="252"/>
                </a:lnTo>
                <a:lnTo>
                  <a:pt x="62" y="310"/>
                </a:lnTo>
                <a:lnTo>
                  <a:pt x="0" y="310"/>
                </a:lnTo>
                <a:lnTo>
                  <a:pt x="138" y="0"/>
                </a:lnTo>
                <a:lnTo>
                  <a:pt x="202" y="0"/>
                </a:lnTo>
                <a:lnTo>
                  <a:pt x="340" y="310"/>
                </a:lnTo>
                <a:lnTo>
                  <a:pt x="278" y="310"/>
                </a:lnTo>
                <a:lnTo>
                  <a:pt x="250" y="252"/>
                </a:lnTo>
                <a:close/>
                <a:moveTo>
                  <a:pt x="170" y="66"/>
                </a:moveTo>
                <a:lnTo>
                  <a:pt x="112" y="198"/>
                </a:lnTo>
                <a:lnTo>
                  <a:pt x="228" y="198"/>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 name="Freeform 12"/>
          <p:cNvSpPr>
            <a:spLocks/>
          </p:cNvSpPr>
          <p:nvPr/>
        </p:nvSpPr>
        <p:spPr bwMode="auto">
          <a:xfrm>
            <a:off x="5097463" y="5581650"/>
            <a:ext cx="739775" cy="492125"/>
          </a:xfrm>
          <a:custGeom>
            <a:avLst/>
            <a:gdLst/>
            <a:ahLst/>
            <a:cxnLst>
              <a:cxn ang="0">
                <a:pos x="354" y="310"/>
              </a:cxn>
              <a:cxn ang="0">
                <a:pos x="304" y="310"/>
              </a:cxn>
              <a:cxn ang="0">
                <a:pos x="266" y="212"/>
              </a:cxn>
              <a:cxn ang="0">
                <a:pos x="234" y="114"/>
              </a:cxn>
              <a:cxn ang="0">
                <a:pos x="200" y="214"/>
              </a:cxn>
              <a:cxn ang="0">
                <a:pos x="164" y="310"/>
              </a:cxn>
              <a:cxn ang="0">
                <a:pos x="114" y="310"/>
              </a:cxn>
              <a:cxn ang="0">
                <a:pos x="0" y="0"/>
              </a:cxn>
              <a:cxn ang="0">
                <a:pos x="66" y="0"/>
              </a:cxn>
              <a:cxn ang="0">
                <a:pos x="138" y="224"/>
              </a:cxn>
              <a:cxn ang="0">
                <a:pos x="214" y="0"/>
              </a:cxn>
              <a:cxn ang="0">
                <a:pos x="252" y="0"/>
              </a:cxn>
              <a:cxn ang="0">
                <a:pos x="330" y="224"/>
              </a:cxn>
              <a:cxn ang="0">
                <a:pos x="400" y="0"/>
              </a:cxn>
              <a:cxn ang="0">
                <a:pos x="466" y="0"/>
              </a:cxn>
              <a:cxn ang="0">
                <a:pos x="354" y="310"/>
              </a:cxn>
            </a:cxnLst>
            <a:rect l="0" t="0" r="r" b="b"/>
            <a:pathLst>
              <a:path w="466" h="310">
                <a:moveTo>
                  <a:pt x="354" y="310"/>
                </a:moveTo>
                <a:lnTo>
                  <a:pt x="304" y="310"/>
                </a:lnTo>
                <a:lnTo>
                  <a:pt x="266" y="212"/>
                </a:lnTo>
                <a:lnTo>
                  <a:pt x="234" y="114"/>
                </a:lnTo>
                <a:lnTo>
                  <a:pt x="200" y="214"/>
                </a:lnTo>
                <a:lnTo>
                  <a:pt x="164" y="310"/>
                </a:lnTo>
                <a:lnTo>
                  <a:pt x="114" y="310"/>
                </a:lnTo>
                <a:lnTo>
                  <a:pt x="0" y="0"/>
                </a:lnTo>
                <a:lnTo>
                  <a:pt x="66" y="0"/>
                </a:lnTo>
                <a:lnTo>
                  <a:pt x="138" y="224"/>
                </a:lnTo>
                <a:lnTo>
                  <a:pt x="214" y="0"/>
                </a:lnTo>
                <a:lnTo>
                  <a:pt x="252" y="0"/>
                </a:lnTo>
                <a:lnTo>
                  <a:pt x="330" y="224"/>
                </a:lnTo>
                <a:lnTo>
                  <a:pt x="400" y="0"/>
                </a:lnTo>
                <a:lnTo>
                  <a:pt x="466" y="0"/>
                </a:lnTo>
                <a:lnTo>
                  <a:pt x="354" y="31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 name="Freeform 13"/>
          <p:cNvSpPr>
            <a:spLocks noEditPoints="1"/>
          </p:cNvSpPr>
          <p:nvPr/>
        </p:nvSpPr>
        <p:spPr bwMode="auto">
          <a:xfrm>
            <a:off x="5843588" y="5581650"/>
            <a:ext cx="539750" cy="492125"/>
          </a:xfrm>
          <a:custGeom>
            <a:avLst/>
            <a:gdLst/>
            <a:ahLst/>
            <a:cxnLst>
              <a:cxn ang="0">
                <a:pos x="252" y="252"/>
              </a:cxn>
              <a:cxn ang="0">
                <a:pos x="90" y="252"/>
              </a:cxn>
              <a:cxn ang="0">
                <a:pos x="62" y="310"/>
              </a:cxn>
              <a:cxn ang="0">
                <a:pos x="0" y="310"/>
              </a:cxn>
              <a:cxn ang="0">
                <a:pos x="138" y="0"/>
              </a:cxn>
              <a:cxn ang="0">
                <a:pos x="202" y="0"/>
              </a:cxn>
              <a:cxn ang="0">
                <a:pos x="340" y="310"/>
              </a:cxn>
              <a:cxn ang="0">
                <a:pos x="278" y="310"/>
              </a:cxn>
              <a:cxn ang="0">
                <a:pos x="252" y="252"/>
              </a:cxn>
              <a:cxn ang="0">
                <a:pos x="170" y="66"/>
              </a:cxn>
              <a:cxn ang="0">
                <a:pos x="112" y="198"/>
              </a:cxn>
              <a:cxn ang="0">
                <a:pos x="228" y="198"/>
              </a:cxn>
              <a:cxn ang="0">
                <a:pos x="170" y="66"/>
              </a:cxn>
            </a:cxnLst>
            <a:rect l="0" t="0" r="r" b="b"/>
            <a:pathLst>
              <a:path w="340" h="310">
                <a:moveTo>
                  <a:pt x="252" y="252"/>
                </a:moveTo>
                <a:lnTo>
                  <a:pt x="90" y="252"/>
                </a:lnTo>
                <a:lnTo>
                  <a:pt x="62" y="310"/>
                </a:lnTo>
                <a:lnTo>
                  <a:pt x="0" y="310"/>
                </a:lnTo>
                <a:lnTo>
                  <a:pt x="138" y="0"/>
                </a:lnTo>
                <a:lnTo>
                  <a:pt x="202" y="0"/>
                </a:lnTo>
                <a:lnTo>
                  <a:pt x="340" y="310"/>
                </a:lnTo>
                <a:lnTo>
                  <a:pt x="278" y="310"/>
                </a:lnTo>
                <a:lnTo>
                  <a:pt x="252" y="252"/>
                </a:lnTo>
                <a:close/>
                <a:moveTo>
                  <a:pt x="170" y="66"/>
                </a:moveTo>
                <a:lnTo>
                  <a:pt x="112" y="198"/>
                </a:lnTo>
                <a:lnTo>
                  <a:pt x="228" y="198"/>
                </a:lnTo>
                <a:lnTo>
                  <a:pt x="170"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 name="Freeform 14"/>
          <p:cNvSpPr>
            <a:spLocks/>
          </p:cNvSpPr>
          <p:nvPr/>
        </p:nvSpPr>
        <p:spPr bwMode="auto">
          <a:xfrm>
            <a:off x="6316663" y="5581650"/>
            <a:ext cx="406400" cy="492125"/>
          </a:xfrm>
          <a:custGeom>
            <a:avLst/>
            <a:gdLst/>
            <a:ahLst/>
            <a:cxnLst>
              <a:cxn ang="0">
                <a:pos x="49" y="27"/>
              </a:cxn>
              <a:cxn ang="0">
                <a:pos x="0" y="27"/>
              </a:cxn>
              <a:cxn ang="0">
                <a:pos x="0" y="0"/>
              </a:cxn>
              <a:cxn ang="0">
                <a:pos x="128" y="0"/>
              </a:cxn>
              <a:cxn ang="0">
                <a:pos x="128" y="27"/>
              </a:cxn>
              <a:cxn ang="0">
                <a:pos x="78" y="27"/>
              </a:cxn>
              <a:cxn ang="0">
                <a:pos x="78" y="155"/>
              </a:cxn>
              <a:cxn ang="0">
                <a:pos x="49" y="155"/>
              </a:cxn>
              <a:cxn ang="0">
                <a:pos x="49" y="27"/>
              </a:cxn>
            </a:cxnLst>
            <a:rect l="0" t="0" r="r" b="b"/>
            <a:pathLst>
              <a:path w="128" h="155">
                <a:moveTo>
                  <a:pt x="49" y="27"/>
                </a:moveTo>
                <a:cubicBezTo>
                  <a:pt x="0" y="27"/>
                  <a:pt x="0" y="27"/>
                  <a:pt x="0" y="27"/>
                </a:cubicBezTo>
                <a:cubicBezTo>
                  <a:pt x="0" y="0"/>
                  <a:pt x="0" y="0"/>
                  <a:pt x="0" y="0"/>
                </a:cubicBezTo>
                <a:cubicBezTo>
                  <a:pt x="45" y="0"/>
                  <a:pt x="83" y="0"/>
                  <a:pt x="128" y="0"/>
                </a:cubicBezTo>
                <a:cubicBezTo>
                  <a:pt x="128" y="27"/>
                  <a:pt x="128" y="27"/>
                  <a:pt x="128" y="27"/>
                </a:cubicBezTo>
                <a:cubicBezTo>
                  <a:pt x="78" y="27"/>
                  <a:pt x="78" y="27"/>
                  <a:pt x="78" y="27"/>
                </a:cubicBezTo>
                <a:cubicBezTo>
                  <a:pt x="78" y="155"/>
                  <a:pt x="78" y="155"/>
                  <a:pt x="78" y="155"/>
                </a:cubicBezTo>
                <a:cubicBezTo>
                  <a:pt x="49" y="155"/>
                  <a:pt x="49" y="155"/>
                  <a:pt x="49" y="155"/>
                </a:cubicBezTo>
                <a:lnTo>
                  <a:pt x="49"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 name="Rectangle 15"/>
          <p:cNvSpPr>
            <a:spLocks noChangeArrowheads="1"/>
          </p:cNvSpPr>
          <p:nvPr/>
        </p:nvSpPr>
        <p:spPr bwMode="auto">
          <a:xfrm>
            <a:off x="6472238" y="5445125"/>
            <a:ext cx="92075" cy="196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8" name="Freeform 16"/>
          <p:cNvSpPr>
            <a:spLocks/>
          </p:cNvSpPr>
          <p:nvPr/>
        </p:nvSpPr>
        <p:spPr bwMode="auto">
          <a:xfrm>
            <a:off x="6764338" y="5572125"/>
            <a:ext cx="447675" cy="514350"/>
          </a:xfrm>
          <a:custGeom>
            <a:avLst/>
            <a:gdLst/>
            <a:ahLst/>
            <a:cxnLst>
              <a:cxn ang="0">
                <a:pos x="141" y="139"/>
              </a:cxn>
              <a:cxn ang="0">
                <a:pos x="82" y="162"/>
              </a:cxn>
              <a:cxn ang="0">
                <a:pos x="0" y="82"/>
              </a:cxn>
              <a:cxn ang="0">
                <a:pos x="82" y="0"/>
              </a:cxn>
              <a:cxn ang="0">
                <a:pos x="139" y="24"/>
              </a:cxn>
              <a:cxn ang="0">
                <a:pos x="119" y="43"/>
              </a:cxn>
              <a:cxn ang="0">
                <a:pos x="82" y="28"/>
              </a:cxn>
              <a:cxn ang="0">
                <a:pos x="29" y="82"/>
              </a:cxn>
              <a:cxn ang="0">
                <a:pos x="82" y="134"/>
              </a:cxn>
              <a:cxn ang="0">
                <a:pos x="121" y="118"/>
              </a:cxn>
              <a:cxn ang="0">
                <a:pos x="141" y="139"/>
              </a:cxn>
            </a:cxnLst>
            <a:rect l="0" t="0" r="r" b="b"/>
            <a:pathLst>
              <a:path w="141" h="162">
                <a:moveTo>
                  <a:pt x="141" y="139"/>
                </a:moveTo>
                <a:cubicBezTo>
                  <a:pt x="125" y="154"/>
                  <a:pt x="104" y="162"/>
                  <a:pt x="82" y="162"/>
                </a:cubicBezTo>
                <a:cubicBezTo>
                  <a:pt x="24" y="162"/>
                  <a:pt x="0" y="122"/>
                  <a:pt x="0" y="82"/>
                </a:cubicBezTo>
                <a:cubicBezTo>
                  <a:pt x="0" y="41"/>
                  <a:pt x="26" y="0"/>
                  <a:pt x="82" y="0"/>
                </a:cubicBezTo>
                <a:cubicBezTo>
                  <a:pt x="103" y="0"/>
                  <a:pt x="123" y="8"/>
                  <a:pt x="139" y="24"/>
                </a:cubicBezTo>
                <a:cubicBezTo>
                  <a:pt x="119" y="43"/>
                  <a:pt x="119" y="43"/>
                  <a:pt x="119" y="43"/>
                </a:cubicBezTo>
                <a:cubicBezTo>
                  <a:pt x="109" y="33"/>
                  <a:pt x="95" y="28"/>
                  <a:pt x="82" y="28"/>
                </a:cubicBezTo>
                <a:cubicBezTo>
                  <a:pt x="44" y="28"/>
                  <a:pt x="28" y="56"/>
                  <a:pt x="29" y="82"/>
                </a:cubicBezTo>
                <a:cubicBezTo>
                  <a:pt x="29" y="107"/>
                  <a:pt x="44" y="134"/>
                  <a:pt x="82" y="134"/>
                </a:cubicBezTo>
                <a:cubicBezTo>
                  <a:pt x="95" y="134"/>
                  <a:pt x="111" y="129"/>
                  <a:pt x="121" y="118"/>
                </a:cubicBezTo>
                <a:lnTo>
                  <a:pt x="141" y="13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 name="Freeform 17"/>
          <p:cNvSpPr>
            <a:spLocks/>
          </p:cNvSpPr>
          <p:nvPr/>
        </p:nvSpPr>
        <p:spPr bwMode="auto">
          <a:xfrm>
            <a:off x="7262813" y="5581650"/>
            <a:ext cx="425450" cy="492125"/>
          </a:xfrm>
          <a:custGeom>
            <a:avLst/>
            <a:gdLst/>
            <a:ahLst/>
            <a:cxnLst>
              <a:cxn ang="0">
                <a:pos x="210" y="310"/>
              </a:cxn>
              <a:cxn ang="0">
                <a:pos x="210" y="186"/>
              </a:cxn>
              <a:cxn ang="0">
                <a:pos x="58" y="186"/>
              </a:cxn>
              <a:cxn ang="0">
                <a:pos x="58" y="310"/>
              </a:cxn>
              <a:cxn ang="0">
                <a:pos x="0" y="310"/>
              </a:cxn>
              <a:cxn ang="0">
                <a:pos x="0" y="0"/>
              </a:cxn>
              <a:cxn ang="0">
                <a:pos x="58" y="0"/>
              </a:cxn>
              <a:cxn ang="0">
                <a:pos x="58" y="132"/>
              </a:cxn>
              <a:cxn ang="0">
                <a:pos x="210" y="132"/>
              </a:cxn>
              <a:cxn ang="0">
                <a:pos x="210" y="0"/>
              </a:cxn>
              <a:cxn ang="0">
                <a:pos x="268" y="0"/>
              </a:cxn>
              <a:cxn ang="0">
                <a:pos x="268" y="310"/>
              </a:cxn>
              <a:cxn ang="0">
                <a:pos x="210" y="310"/>
              </a:cxn>
            </a:cxnLst>
            <a:rect l="0" t="0" r="r" b="b"/>
            <a:pathLst>
              <a:path w="268" h="310">
                <a:moveTo>
                  <a:pt x="210" y="310"/>
                </a:moveTo>
                <a:lnTo>
                  <a:pt x="210" y="186"/>
                </a:lnTo>
                <a:lnTo>
                  <a:pt x="58" y="186"/>
                </a:lnTo>
                <a:lnTo>
                  <a:pt x="58" y="310"/>
                </a:lnTo>
                <a:lnTo>
                  <a:pt x="0" y="310"/>
                </a:lnTo>
                <a:lnTo>
                  <a:pt x="0" y="0"/>
                </a:lnTo>
                <a:lnTo>
                  <a:pt x="58" y="0"/>
                </a:lnTo>
                <a:lnTo>
                  <a:pt x="58" y="132"/>
                </a:lnTo>
                <a:lnTo>
                  <a:pt x="210" y="132"/>
                </a:lnTo>
                <a:lnTo>
                  <a:pt x="210" y="0"/>
                </a:lnTo>
                <a:lnTo>
                  <a:pt x="268" y="0"/>
                </a:lnTo>
                <a:lnTo>
                  <a:pt x="268" y="310"/>
                </a:lnTo>
                <a:lnTo>
                  <a:pt x="210" y="31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 name="Freeform 18"/>
          <p:cNvSpPr>
            <a:spLocks/>
          </p:cNvSpPr>
          <p:nvPr/>
        </p:nvSpPr>
        <p:spPr bwMode="auto">
          <a:xfrm>
            <a:off x="7777163" y="5581650"/>
            <a:ext cx="520700" cy="492125"/>
          </a:xfrm>
          <a:custGeom>
            <a:avLst/>
            <a:gdLst/>
            <a:ahLst/>
            <a:cxnLst>
              <a:cxn ang="0">
                <a:pos x="270" y="86"/>
              </a:cxn>
              <a:cxn ang="0">
                <a:pos x="168" y="220"/>
              </a:cxn>
              <a:cxn ang="0">
                <a:pos x="158" y="220"/>
              </a:cxn>
              <a:cxn ang="0">
                <a:pos x="58" y="86"/>
              </a:cxn>
              <a:cxn ang="0">
                <a:pos x="58" y="310"/>
              </a:cxn>
              <a:cxn ang="0">
                <a:pos x="0" y="310"/>
              </a:cxn>
              <a:cxn ang="0">
                <a:pos x="0" y="0"/>
              </a:cxn>
              <a:cxn ang="0">
                <a:pos x="68" y="0"/>
              </a:cxn>
              <a:cxn ang="0">
                <a:pos x="164" y="134"/>
              </a:cxn>
              <a:cxn ang="0">
                <a:pos x="262" y="0"/>
              </a:cxn>
              <a:cxn ang="0">
                <a:pos x="328" y="0"/>
              </a:cxn>
              <a:cxn ang="0">
                <a:pos x="328" y="310"/>
              </a:cxn>
              <a:cxn ang="0">
                <a:pos x="270" y="310"/>
              </a:cxn>
              <a:cxn ang="0">
                <a:pos x="270" y="86"/>
              </a:cxn>
            </a:cxnLst>
            <a:rect l="0" t="0" r="r" b="b"/>
            <a:pathLst>
              <a:path w="328" h="310">
                <a:moveTo>
                  <a:pt x="270" y="86"/>
                </a:moveTo>
                <a:lnTo>
                  <a:pt x="168" y="220"/>
                </a:lnTo>
                <a:lnTo>
                  <a:pt x="158" y="220"/>
                </a:lnTo>
                <a:lnTo>
                  <a:pt x="58" y="86"/>
                </a:lnTo>
                <a:lnTo>
                  <a:pt x="58" y="310"/>
                </a:lnTo>
                <a:lnTo>
                  <a:pt x="0" y="310"/>
                </a:lnTo>
                <a:lnTo>
                  <a:pt x="0" y="0"/>
                </a:lnTo>
                <a:lnTo>
                  <a:pt x="68" y="0"/>
                </a:lnTo>
                <a:lnTo>
                  <a:pt x="164" y="134"/>
                </a:lnTo>
                <a:lnTo>
                  <a:pt x="262" y="0"/>
                </a:lnTo>
                <a:lnTo>
                  <a:pt x="328" y="0"/>
                </a:lnTo>
                <a:lnTo>
                  <a:pt x="328" y="310"/>
                </a:lnTo>
                <a:lnTo>
                  <a:pt x="270" y="310"/>
                </a:lnTo>
                <a:lnTo>
                  <a:pt x="270" y="8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 name="Freeform 19"/>
          <p:cNvSpPr>
            <a:spLocks noEditPoints="1"/>
          </p:cNvSpPr>
          <p:nvPr/>
        </p:nvSpPr>
        <p:spPr bwMode="auto">
          <a:xfrm>
            <a:off x="8332788" y="5581650"/>
            <a:ext cx="542925" cy="492125"/>
          </a:xfrm>
          <a:custGeom>
            <a:avLst/>
            <a:gdLst/>
            <a:ahLst/>
            <a:cxnLst>
              <a:cxn ang="0">
                <a:pos x="252" y="252"/>
              </a:cxn>
              <a:cxn ang="0">
                <a:pos x="90" y="252"/>
              </a:cxn>
              <a:cxn ang="0">
                <a:pos x="64" y="310"/>
              </a:cxn>
              <a:cxn ang="0">
                <a:pos x="0" y="310"/>
              </a:cxn>
              <a:cxn ang="0">
                <a:pos x="140" y="0"/>
              </a:cxn>
              <a:cxn ang="0">
                <a:pos x="204" y="0"/>
              </a:cxn>
              <a:cxn ang="0">
                <a:pos x="342" y="310"/>
              </a:cxn>
              <a:cxn ang="0">
                <a:pos x="278" y="310"/>
              </a:cxn>
              <a:cxn ang="0">
                <a:pos x="252" y="252"/>
              </a:cxn>
              <a:cxn ang="0">
                <a:pos x="172" y="66"/>
              </a:cxn>
              <a:cxn ang="0">
                <a:pos x="114" y="198"/>
              </a:cxn>
              <a:cxn ang="0">
                <a:pos x="228" y="198"/>
              </a:cxn>
              <a:cxn ang="0">
                <a:pos x="172" y="66"/>
              </a:cxn>
            </a:cxnLst>
            <a:rect l="0" t="0" r="r" b="b"/>
            <a:pathLst>
              <a:path w="342" h="310">
                <a:moveTo>
                  <a:pt x="252" y="252"/>
                </a:moveTo>
                <a:lnTo>
                  <a:pt x="90" y="252"/>
                </a:lnTo>
                <a:lnTo>
                  <a:pt x="64" y="310"/>
                </a:lnTo>
                <a:lnTo>
                  <a:pt x="0" y="310"/>
                </a:lnTo>
                <a:lnTo>
                  <a:pt x="140" y="0"/>
                </a:lnTo>
                <a:lnTo>
                  <a:pt x="204" y="0"/>
                </a:lnTo>
                <a:lnTo>
                  <a:pt x="342" y="310"/>
                </a:lnTo>
                <a:lnTo>
                  <a:pt x="278" y="310"/>
                </a:lnTo>
                <a:lnTo>
                  <a:pt x="252" y="252"/>
                </a:lnTo>
                <a:close/>
                <a:moveTo>
                  <a:pt x="172" y="66"/>
                </a:moveTo>
                <a:lnTo>
                  <a:pt x="114" y="198"/>
                </a:lnTo>
                <a:lnTo>
                  <a:pt x="228" y="198"/>
                </a:lnTo>
                <a:lnTo>
                  <a:pt x="172"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 name="Freeform 20"/>
          <p:cNvSpPr>
            <a:spLocks/>
          </p:cNvSpPr>
          <p:nvPr/>
        </p:nvSpPr>
        <p:spPr bwMode="auto">
          <a:xfrm>
            <a:off x="8926513" y="5581650"/>
            <a:ext cx="406400" cy="492125"/>
          </a:xfrm>
          <a:custGeom>
            <a:avLst/>
            <a:gdLst/>
            <a:ahLst/>
            <a:cxnLst>
              <a:cxn ang="0">
                <a:pos x="198" y="0"/>
              </a:cxn>
              <a:cxn ang="0">
                <a:pos x="256" y="0"/>
              </a:cxn>
              <a:cxn ang="0">
                <a:pos x="256" y="310"/>
              </a:cxn>
              <a:cxn ang="0">
                <a:pos x="220" y="310"/>
              </a:cxn>
              <a:cxn ang="0">
                <a:pos x="220" y="310"/>
              </a:cxn>
              <a:cxn ang="0">
                <a:pos x="58" y="102"/>
              </a:cxn>
              <a:cxn ang="0">
                <a:pos x="58" y="310"/>
              </a:cxn>
              <a:cxn ang="0">
                <a:pos x="0" y="310"/>
              </a:cxn>
              <a:cxn ang="0">
                <a:pos x="0" y="0"/>
              </a:cxn>
              <a:cxn ang="0">
                <a:pos x="46" y="0"/>
              </a:cxn>
              <a:cxn ang="0">
                <a:pos x="198" y="192"/>
              </a:cxn>
              <a:cxn ang="0">
                <a:pos x="198" y="0"/>
              </a:cxn>
            </a:cxnLst>
            <a:rect l="0" t="0" r="r" b="b"/>
            <a:pathLst>
              <a:path w="256" h="310">
                <a:moveTo>
                  <a:pt x="198" y="0"/>
                </a:moveTo>
                <a:lnTo>
                  <a:pt x="256" y="0"/>
                </a:lnTo>
                <a:lnTo>
                  <a:pt x="256" y="310"/>
                </a:lnTo>
                <a:lnTo>
                  <a:pt x="220" y="310"/>
                </a:lnTo>
                <a:lnTo>
                  <a:pt x="220" y="310"/>
                </a:lnTo>
                <a:lnTo>
                  <a:pt x="58" y="102"/>
                </a:lnTo>
                <a:lnTo>
                  <a:pt x="58" y="310"/>
                </a:lnTo>
                <a:lnTo>
                  <a:pt x="0" y="310"/>
                </a:lnTo>
                <a:lnTo>
                  <a:pt x="0" y="0"/>
                </a:lnTo>
                <a:lnTo>
                  <a:pt x="46" y="0"/>
                </a:lnTo>
                <a:lnTo>
                  <a:pt x="198" y="192"/>
                </a:lnTo>
                <a:lnTo>
                  <a:pt x="198" y="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 name="Freeform 21"/>
          <p:cNvSpPr>
            <a:spLocks/>
          </p:cNvSpPr>
          <p:nvPr/>
        </p:nvSpPr>
        <p:spPr bwMode="auto">
          <a:xfrm>
            <a:off x="2863850" y="5581650"/>
            <a:ext cx="92075" cy="114300"/>
          </a:xfrm>
          <a:custGeom>
            <a:avLst/>
            <a:gdLst/>
            <a:ahLst/>
            <a:cxnLst>
              <a:cxn ang="0">
                <a:pos x="58" y="34"/>
              </a:cxn>
              <a:cxn ang="0">
                <a:pos x="58" y="0"/>
              </a:cxn>
              <a:cxn ang="0">
                <a:pos x="0" y="0"/>
              </a:cxn>
              <a:cxn ang="0">
                <a:pos x="0" y="72"/>
              </a:cxn>
              <a:cxn ang="0">
                <a:pos x="58" y="34"/>
              </a:cxn>
            </a:cxnLst>
            <a:rect l="0" t="0" r="r" b="b"/>
            <a:pathLst>
              <a:path w="58" h="72">
                <a:moveTo>
                  <a:pt x="58" y="34"/>
                </a:moveTo>
                <a:lnTo>
                  <a:pt x="58" y="0"/>
                </a:lnTo>
                <a:lnTo>
                  <a:pt x="0" y="0"/>
                </a:lnTo>
                <a:lnTo>
                  <a:pt x="0" y="72"/>
                </a:lnTo>
                <a:lnTo>
                  <a:pt x="58" y="34"/>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 name="Freeform 22"/>
          <p:cNvSpPr>
            <a:spLocks/>
          </p:cNvSpPr>
          <p:nvPr/>
        </p:nvSpPr>
        <p:spPr bwMode="auto">
          <a:xfrm>
            <a:off x="2863850" y="5683250"/>
            <a:ext cx="92075" cy="390525"/>
          </a:xfrm>
          <a:custGeom>
            <a:avLst/>
            <a:gdLst/>
            <a:ahLst/>
            <a:cxnLst>
              <a:cxn ang="0">
                <a:pos x="0" y="36"/>
              </a:cxn>
              <a:cxn ang="0">
                <a:pos x="0" y="246"/>
              </a:cxn>
              <a:cxn ang="0">
                <a:pos x="58" y="246"/>
              </a:cxn>
              <a:cxn ang="0">
                <a:pos x="58" y="0"/>
              </a:cxn>
              <a:cxn ang="0">
                <a:pos x="0" y="36"/>
              </a:cxn>
            </a:cxnLst>
            <a:rect l="0" t="0" r="r" b="b"/>
            <a:pathLst>
              <a:path w="58" h="246">
                <a:moveTo>
                  <a:pt x="0" y="36"/>
                </a:moveTo>
                <a:lnTo>
                  <a:pt x="0" y="246"/>
                </a:lnTo>
                <a:lnTo>
                  <a:pt x="58" y="246"/>
                </a:lnTo>
                <a:lnTo>
                  <a:pt x="58" y="0"/>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Define the words</a:t>
            </a:r>
          </a:p>
          <a:p>
            <a:pPr algn="just">
              <a:lnSpc>
                <a:spcPct val="114000"/>
              </a:lnSpc>
              <a:spcBef>
                <a:spcPts val="1200"/>
              </a:spcBef>
            </a:pPr>
            <a:endParaRPr lang="en-US" sz="2600"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endParaRPr lang="en-US" sz="2600"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endParaRPr lang="en-US" sz="2600"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endParaRPr lang="en-US" sz="2600"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endParaRPr lang="en-US" sz="2600"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endParaRPr lang="en-US" sz="2600"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endParaRPr lang="en-US" sz="2600"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1. General principles for interpreting</a:t>
            </a:r>
            <a:br>
              <a:rPr lang="en-US" sz="3200" dirty="0"/>
            </a:br>
            <a:r>
              <a:rPr lang="en-US" sz="3200" dirty="0"/>
              <a:t>    Bible prophecy</a:t>
            </a:r>
          </a:p>
        </p:txBody>
      </p:sp>
      <p:sp>
        <p:nvSpPr>
          <p:cNvPr id="3" name="TextBox 2"/>
          <p:cNvSpPr txBox="1"/>
          <p:nvPr/>
        </p:nvSpPr>
        <p:spPr>
          <a:xfrm>
            <a:off x="1204119" y="2331719"/>
            <a:ext cx="2895600" cy="492443"/>
          </a:xfrm>
          <a:prstGeom prst="rect">
            <a:avLst/>
          </a:prstGeom>
          <a:noFill/>
        </p:spPr>
        <p:txBody>
          <a:bodyPr wrap="square" rtlCol="0">
            <a:spAutoFit/>
          </a:bodyPr>
          <a:lstStyle/>
          <a:p>
            <a:r>
              <a:rPr lang="en-US" sz="2600" dirty="0">
                <a:latin typeface="Open Sans Semibold"/>
              </a:rPr>
              <a:t>“</a:t>
            </a:r>
            <a:r>
              <a:rPr lang="en-US" sz="2600" u="sng" dirty="0">
                <a:latin typeface="Open Sans Semibold"/>
              </a:rPr>
              <a:t>Gog and Magog</a:t>
            </a:r>
            <a:r>
              <a:rPr lang="en-US" sz="2600" dirty="0">
                <a:latin typeface="Open Sans Semibold"/>
              </a:rPr>
              <a:t>”</a:t>
            </a:r>
          </a:p>
        </p:txBody>
      </p:sp>
      <p:sp>
        <p:nvSpPr>
          <p:cNvPr id="6" name="TextBox 5"/>
          <p:cNvSpPr txBox="1"/>
          <p:nvPr/>
        </p:nvSpPr>
        <p:spPr>
          <a:xfrm>
            <a:off x="2055892" y="2958940"/>
            <a:ext cx="3505200" cy="492443"/>
          </a:xfrm>
          <a:prstGeom prst="rect">
            <a:avLst/>
          </a:prstGeom>
          <a:noFill/>
        </p:spPr>
        <p:txBody>
          <a:bodyPr wrap="square" rtlCol="0">
            <a:spAutoFit/>
          </a:bodyPr>
          <a:lstStyle/>
          <a:p>
            <a:r>
              <a:rPr lang="en-US" sz="2600" dirty="0">
                <a:latin typeface="Open Sans Semibold"/>
              </a:rPr>
              <a:t>“</a:t>
            </a:r>
            <a:r>
              <a:rPr lang="en-US" sz="2600" u="sng" dirty="0">
                <a:latin typeface="Open Sans Semibold"/>
              </a:rPr>
              <a:t>man of lawlessness</a:t>
            </a:r>
            <a:r>
              <a:rPr lang="en-US" sz="2600" dirty="0">
                <a:latin typeface="Open Sans Semibold"/>
              </a:rPr>
              <a:t>”</a:t>
            </a:r>
          </a:p>
        </p:txBody>
      </p:sp>
      <p:sp>
        <p:nvSpPr>
          <p:cNvPr id="7" name="TextBox 6"/>
          <p:cNvSpPr txBox="1"/>
          <p:nvPr/>
        </p:nvSpPr>
        <p:spPr>
          <a:xfrm>
            <a:off x="4976019" y="2334575"/>
            <a:ext cx="2895600" cy="492443"/>
          </a:xfrm>
          <a:prstGeom prst="rect">
            <a:avLst/>
          </a:prstGeom>
          <a:noFill/>
        </p:spPr>
        <p:txBody>
          <a:bodyPr wrap="square" rtlCol="0">
            <a:spAutoFit/>
          </a:bodyPr>
          <a:lstStyle/>
          <a:p>
            <a:r>
              <a:rPr lang="en-US" sz="2600" dirty="0">
                <a:latin typeface="Open Sans Semibold"/>
              </a:rPr>
              <a:t>“</a:t>
            </a:r>
            <a:r>
              <a:rPr lang="en-US" sz="2600" u="sng" dirty="0">
                <a:latin typeface="Open Sans Semibold"/>
              </a:rPr>
              <a:t>Day of the Lord</a:t>
            </a:r>
            <a:r>
              <a:rPr lang="en-US" sz="2600" dirty="0">
                <a:latin typeface="Open Sans Semibold"/>
              </a:rPr>
              <a:t>”</a:t>
            </a:r>
          </a:p>
        </p:txBody>
      </p:sp>
      <p:sp>
        <p:nvSpPr>
          <p:cNvPr id="8" name="TextBox 7"/>
          <p:cNvSpPr txBox="1"/>
          <p:nvPr/>
        </p:nvSpPr>
        <p:spPr>
          <a:xfrm>
            <a:off x="6378734" y="2958940"/>
            <a:ext cx="2895600" cy="492443"/>
          </a:xfrm>
          <a:prstGeom prst="rect">
            <a:avLst/>
          </a:prstGeom>
          <a:noFill/>
        </p:spPr>
        <p:txBody>
          <a:bodyPr wrap="square" rtlCol="0">
            <a:spAutoFit/>
          </a:bodyPr>
          <a:lstStyle/>
          <a:p>
            <a:r>
              <a:rPr lang="en-US" sz="2600" dirty="0">
                <a:latin typeface="Open Sans Semibold"/>
              </a:rPr>
              <a:t>“</a:t>
            </a:r>
            <a:r>
              <a:rPr lang="en-US" sz="2600" u="sng" dirty="0">
                <a:latin typeface="Open Sans Semibold"/>
              </a:rPr>
              <a:t>Son of Man</a:t>
            </a:r>
            <a:r>
              <a:rPr lang="en-US" sz="2600" dirty="0">
                <a:latin typeface="Open Sans Semibold"/>
              </a:rPr>
              <a:t>”</a:t>
            </a:r>
          </a:p>
        </p:txBody>
      </p:sp>
      <p:sp>
        <p:nvSpPr>
          <p:cNvPr id="4" name="TextBox 3"/>
          <p:cNvSpPr txBox="1"/>
          <p:nvPr/>
        </p:nvSpPr>
        <p:spPr>
          <a:xfrm>
            <a:off x="1204119" y="3978353"/>
            <a:ext cx="9982200" cy="966547"/>
          </a:xfrm>
          <a:prstGeom prst="rect">
            <a:avLst/>
          </a:prstGeom>
          <a:noFill/>
        </p:spPr>
        <p:txBody>
          <a:bodyPr wrap="square" rtlCol="0">
            <a:sp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“Be of sober spirit, be on the alert. Your adversary, </a:t>
            </a:r>
            <a:r>
              <a:rPr lang="en-US" sz="2600" b="1" spc="-150" dirty="0">
                <a:latin typeface="Open Sans Semibold"/>
                <a:ea typeface="Verdana" panose="020B0604030504040204" pitchFamily="34" charset="0"/>
                <a:cs typeface="Verdana" panose="020B0604030504040204" pitchFamily="34" charset="0"/>
              </a:rPr>
              <a:t>the devil</a:t>
            </a:r>
            <a:r>
              <a:rPr lang="en-US" sz="2600" spc="-150" dirty="0">
                <a:latin typeface="Open Sans Semibold"/>
                <a:ea typeface="Verdana" panose="020B0604030504040204" pitchFamily="34" charset="0"/>
                <a:cs typeface="Verdana" panose="020B0604030504040204" pitchFamily="34" charset="0"/>
              </a:rPr>
              <a:t>, prowls around </a:t>
            </a:r>
            <a:r>
              <a:rPr lang="en-US" sz="2600" b="1" spc="-150" dirty="0">
                <a:latin typeface="Open Sans Semibold"/>
                <a:ea typeface="Verdana" panose="020B0604030504040204" pitchFamily="34" charset="0"/>
                <a:cs typeface="Verdana" panose="020B0604030504040204" pitchFamily="34" charset="0"/>
              </a:rPr>
              <a:t>like a roaring lion</a:t>
            </a:r>
            <a:r>
              <a:rPr lang="en-US" sz="2600" spc="-150" dirty="0">
                <a:latin typeface="Open Sans Semibold"/>
                <a:ea typeface="Verdana" panose="020B0604030504040204" pitchFamily="34" charset="0"/>
                <a:cs typeface="Verdana" panose="020B0604030504040204" pitchFamily="34" charset="0"/>
              </a:rPr>
              <a:t>, seeking someone to devour.” (1 Peter 5:8)   </a:t>
            </a:r>
          </a:p>
        </p:txBody>
      </p:sp>
    </p:spTree>
    <p:extLst>
      <p:ext uri="{BB962C8B-B14F-4D97-AF65-F5344CB8AC3E}">
        <p14:creationId xmlns:p14="http://schemas.microsoft.com/office/powerpoint/2010/main" val="12592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6" grpId="0"/>
      <p:bldP spid="7" grpId="0"/>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Examine the context</a:t>
            </a:r>
          </a:p>
          <a:p>
            <a:pPr algn="just">
              <a:lnSpc>
                <a:spcPct val="114000"/>
              </a:lnSpc>
              <a:spcBef>
                <a:spcPts val="1200"/>
              </a:spcBef>
            </a:pPr>
            <a:endParaRPr lang="en-US" sz="200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1. General principles for interpreting</a:t>
            </a:r>
            <a:br>
              <a:rPr lang="en-US" sz="3200" dirty="0"/>
            </a:br>
            <a:r>
              <a:rPr lang="en-US" sz="3200" dirty="0"/>
              <a:t>    Bible prophecy</a:t>
            </a:r>
          </a:p>
        </p:txBody>
      </p:sp>
    </p:spTree>
    <p:extLst>
      <p:ext uri="{BB962C8B-B14F-4D97-AF65-F5344CB8AC3E}">
        <p14:creationId xmlns:p14="http://schemas.microsoft.com/office/powerpoint/2010/main" val="374011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Determine the Timing</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 Spirit of the Lord is upon me, because he anointed me to preach the gospel to the poor. He has sent me to proclaim release to the captives, and recovery of sight to the blind, to set free those who are oppressed, to proclaim the favorable year of the lord.’ And He closed the book, gave it back to the attendant and sat down; and the eyes of all in the synagogue were fixed on Him. And He began to say to them, ‘</a:t>
            </a:r>
            <a:r>
              <a:rPr lang="en-US" sz="2600" b="1" spc="-150" dirty="0">
                <a:latin typeface="Open Sans Semibold"/>
                <a:ea typeface="Verdana" panose="020B0604030504040204" pitchFamily="34" charset="0"/>
                <a:cs typeface="Verdana" panose="020B0604030504040204" pitchFamily="34" charset="0"/>
              </a:rPr>
              <a:t>Today this Scripture has been fulfilled </a:t>
            </a:r>
            <a:r>
              <a:rPr lang="en-US" sz="2600" spc="-150" dirty="0">
                <a:latin typeface="Open Sans Semibold"/>
                <a:ea typeface="Verdana" panose="020B0604030504040204" pitchFamily="34" charset="0"/>
                <a:cs typeface="Verdana" panose="020B0604030504040204" pitchFamily="34" charset="0"/>
              </a:rPr>
              <a:t>in your hearing.’” (Luke 4:18-21)</a:t>
            </a:r>
          </a:p>
        </p:txBody>
      </p:sp>
      <p:sp>
        <p:nvSpPr>
          <p:cNvPr id="5" name="Title 2"/>
          <p:cNvSpPr>
            <a:spLocks noGrp="1"/>
          </p:cNvSpPr>
          <p:nvPr>
            <p:ph type="title"/>
          </p:nvPr>
        </p:nvSpPr>
        <p:spPr>
          <a:xfrm>
            <a:off x="88265" y="381000"/>
            <a:ext cx="10945654" cy="762000"/>
          </a:xfrm>
        </p:spPr>
        <p:txBody>
          <a:bodyPr>
            <a:noAutofit/>
          </a:bodyPr>
          <a:lstStyle/>
          <a:p>
            <a:r>
              <a:rPr lang="en-US" sz="3200" dirty="0"/>
              <a:t>1. General principles for interpreting</a:t>
            </a:r>
            <a:br>
              <a:rPr lang="en-US" sz="3200" dirty="0"/>
            </a:br>
            <a:r>
              <a:rPr lang="en-US" sz="3200" dirty="0"/>
              <a:t>    Bible prophecy</a:t>
            </a:r>
          </a:p>
        </p:txBody>
      </p:sp>
    </p:spTree>
    <p:extLst>
      <p:ext uri="{BB962C8B-B14F-4D97-AF65-F5344CB8AC3E}">
        <p14:creationId xmlns:p14="http://schemas.microsoft.com/office/powerpoint/2010/main" val="330025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Determine the Timing</a:t>
            </a:r>
          </a:p>
          <a:p>
            <a:pPr algn="just">
              <a:lnSpc>
                <a:spcPct val="114000"/>
              </a:lnSpc>
              <a:spcBef>
                <a:spcPts val="0"/>
              </a:spcBef>
            </a:pPr>
            <a:endParaRPr lang="en-US" sz="800" spc="-150" dirty="0">
              <a:latin typeface="Open Sans Semibold"/>
              <a:ea typeface="Verdana" panose="020B0604030504040204" pitchFamily="34" charset="0"/>
              <a:cs typeface="Verdana" panose="020B0604030504040204" pitchFamily="34" charset="0"/>
            </a:endParaRPr>
          </a:p>
          <a:p>
            <a:pPr algn="just">
              <a:lnSpc>
                <a:spcPct val="114000"/>
              </a:lnSpc>
              <a:spcBef>
                <a:spcPts val="0"/>
              </a:spcBef>
            </a:pPr>
            <a:r>
              <a:rPr lang="en-US" sz="2600" spc="-150" dirty="0">
                <a:latin typeface="Open Sans Semibold"/>
                <a:ea typeface="Verdana" panose="020B0604030504040204" pitchFamily="34" charset="0"/>
                <a:cs typeface="Verdana" panose="020B0604030504040204" pitchFamily="34" charset="0"/>
              </a:rPr>
              <a:t>“The</a:t>
            </a:r>
            <a:r>
              <a:rPr lang="en-US" sz="2600" b="1" spc="-150" dirty="0">
                <a:latin typeface="Open Sans Semibold"/>
                <a:ea typeface="Verdana" panose="020B0604030504040204" pitchFamily="34" charset="0"/>
                <a:cs typeface="Verdana" panose="020B0604030504040204" pitchFamily="34" charset="0"/>
              </a:rPr>
              <a:t> </a:t>
            </a:r>
            <a:r>
              <a:rPr lang="en-US" sz="2600" spc="-150" dirty="0">
                <a:latin typeface="Open Sans Semibold"/>
                <a:ea typeface="Verdana" panose="020B0604030504040204" pitchFamily="34" charset="0"/>
                <a:cs typeface="Verdana" panose="020B0604030504040204" pitchFamily="34" charset="0"/>
              </a:rPr>
              <a:t>Spirit of the Lord GOD is upon me, because the LORD has anointed me to bring good news to the afflicted; He has sent me to bind up the brokenhearted, to proclaim liberty to captives and freedom to prisoners; to proclaim the favorable year of the LORD and the day of vengeance of our God; to comfort all who mourn, to grant those who mourn in Zion, giving them a garland instead of ashes, the oil of gladness instead of mourning...” 	</a:t>
            </a: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1. General principles for interpreting</a:t>
            </a:r>
            <a:br>
              <a:rPr lang="en-US" sz="3200" dirty="0"/>
            </a:br>
            <a:r>
              <a:rPr lang="en-US" sz="3200" dirty="0"/>
              <a:t>    Bible prophecy</a:t>
            </a:r>
          </a:p>
        </p:txBody>
      </p:sp>
    </p:spTree>
    <p:extLst>
      <p:ext uri="{BB962C8B-B14F-4D97-AF65-F5344CB8AC3E}">
        <p14:creationId xmlns:p14="http://schemas.microsoft.com/office/powerpoint/2010/main" val="116104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Determine the Timing</a:t>
            </a:r>
          </a:p>
          <a:p>
            <a:pPr algn="just">
              <a:lnSpc>
                <a:spcPct val="114000"/>
              </a:lnSpc>
              <a:spcBef>
                <a:spcPts val="0"/>
              </a:spcBef>
            </a:pPr>
            <a:endParaRPr lang="en-US" sz="800" spc="-150" dirty="0">
              <a:latin typeface="Open Sans Semibold"/>
              <a:ea typeface="Verdana" panose="020B0604030504040204" pitchFamily="34" charset="0"/>
              <a:cs typeface="Verdana" panose="020B0604030504040204" pitchFamily="34" charset="0"/>
            </a:endParaRPr>
          </a:p>
          <a:p>
            <a:pPr algn="just">
              <a:lnSpc>
                <a:spcPct val="114000"/>
              </a:lnSpc>
              <a:spcBef>
                <a:spcPts val="0"/>
              </a:spcBef>
            </a:pPr>
            <a:r>
              <a:rPr lang="en-US" sz="2600" spc="-150" dirty="0">
                <a:latin typeface="Open Sans Semibold"/>
                <a:ea typeface="Verdana" panose="020B0604030504040204" pitchFamily="34" charset="0"/>
                <a:cs typeface="Verdana" panose="020B0604030504040204" pitchFamily="34" charset="0"/>
              </a:rPr>
              <a:t>“The mantle of praise instead of a spirit of fainting. So they will be called oaks of righteousness, the planting of the LORD, that He may be glorified. Then they will rebuild the ancient ruins, they will raise up the former devastations; and they will repair the ruined cities, the desolations of many generations. Strangers will stand and pasture your flocks, and foreigners will be your farmers and your vinedressers. But you will be called the priests of the LORD; you will be spoken of as ministers of our God. You will eat the wealth of nations, and in their riches you will boast.” (Isaiah 61:1-6)	</a:t>
            </a: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1. General principles for interpreting</a:t>
            </a:r>
            <a:br>
              <a:rPr lang="en-US" sz="3200" dirty="0"/>
            </a:br>
            <a:r>
              <a:rPr lang="en-US" sz="3200" dirty="0"/>
              <a:t>    Bible prophecy</a:t>
            </a:r>
          </a:p>
        </p:txBody>
      </p:sp>
    </p:spTree>
    <p:extLst>
      <p:ext uri="{BB962C8B-B14F-4D97-AF65-F5344CB8AC3E}">
        <p14:creationId xmlns:p14="http://schemas.microsoft.com/office/powerpoint/2010/main" val="121219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3697</Words>
  <Application>Microsoft Office PowerPoint</Application>
  <PresentationFormat>Custom</PresentationFormat>
  <Paragraphs>147</Paragraphs>
  <Slides>40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Open Sans</vt:lpstr>
      <vt:lpstr>Open Sans Semibold</vt:lpstr>
      <vt:lpstr>Verdana</vt:lpstr>
      <vt:lpstr>Office Theme</vt:lpstr>
      <vt:lpstr>PowerPoint Presentation</vt:lpstr>
      <vt:lpstr>“I’m outta here!” - The Rapture (1 Thess. 4:13-18; 1 Cor. 15:51-53)</vt:lpstr>
      <vt:lpstr>“I’m outta here!” - The Rapture (1 Thess. 4:13-18; 1 Cor. 15:51-53)</vt:lpstr>
      <vt:lpstr>1. General principles for interpreting     Bible prophecy</vt:lpstr>
      <vt:lpstr>1. General principles for interpreting     Bible prophecy</vt:lpstr>
      <vt:lpstr>1. General principles for interpreting     Bible prophecy</vt:lpstr>
      <vt:lpstr>1. General principles for interpreting     Bible prophecy</vt:lpstr>
      <vt:lpstr>1. General principles for interpreting     Bible prophecy</vt:lpstr>
      <vt:lpstr>1. General principles for interpreting     Bible prophecy</vt:lpstr>
      <vt:lpstr>1. General principles for interpreting     Bible prophecy</vt:lpstr>
      <vt:lpstr>1. General principles for interpreting     Bible prophecy</vt:lpstr>
      <vt:lpstr>1. General principles for interpreting     Bible prophecy</vt:lpstr>
      <vt:lpstr>2. Prophecy teaches us that judgment is coming</vt:lpstr>
      <vt:lpstr>2. Prophecy teaches us that judgment is coming</vt:lpstr>
      <vt:lpstr>2. Prophecy teaches us that judgment is coming</vt:lpstr>
      <vt:lpstr>2. Prophecy teaches us that judgment is coming</vt:lpstr>
      <vt:lpstr>2. Prophecy teaches us that judgment is coming</vt:lpstr>
      <vt:lpstr>2. Prophecy teaches us that judgment is coming</vt:lpstr>
      <vt:lpstr>2. Prophecy teaches us that judgment is coming</vt:lpstr>
      <vt:lpstr>2. Prophecy teaches us that judgment is coming</vt:lpstr>
      <vt:lpstr>3. Prophecy teaches us that Jesus is coming</vt:lpstr>
      <vt:lpstr>3. Prophecy teaches us that Jesus is coming</vt:lpstr>
      <vt:lpstr>3. Prophecy teaches us that Jesus is coming</vt:lpstr>
      <vt:lpstr>3. Prophecy teaches us that Jesus is coming</vt:lpstr>
      <vt:lpstr>3. Prophecy teaches us that Jesus is coming</vt:lpstr>
      <vt:lpstr>3. Prophecy teaches us that Jesus is coming</vt:lpstr>
      <vt:lpstr>3. Prophecy teaches us that Jesus is coming</vt:lpstr>
      <vt:lpstr>3. Prophecy teaches us that Jesus is coming</vt:lpstr>
      <vt:lpstr>3. Prophecy teaches us that Jesus is coming</vt:lpstr>
      <vt:lpstr>3. Prophecy teaches us that Jesus is coming</vt:lpstr>
      <vt:lpstr>3. Prophecy teaches us that Jesus is coming</vt:lpstr>
      <vt:lpstr>3. Prophecy teaches us that Jesus is coming</vt:lpstr>
      <vt:lpstr>4. Prophecy teaches us how to respond to     Jesus’ coming</vt:lpstr>
      <vt:lpstr>4. Prophecy teaches us how to respond to     Jesus’ coming</vt:lpstr>
      <vt:lpstr>4. Prophecy teaches us how to respond to     Jesus’ coming</vt:lpstr>
      <vt:lpstr>4. Prophecy teaches us how to respond to     Jesus’ coming</vt:lpstr>
      <vt:lpstr>4. Prophecy teaches us how to respond to     Jesus’ coming</vt:lpstr>
      <vt:lpstr>4. Prophecy teaches us how to respond to     Jesus’ coming</vt:lpstr>
      <vt:lpstr>PowerPoint Presentation</vt:lpstr>
      <vt:lpstr>PowerPoint Presentation</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Gary Ray</cp:lastModifiedBy>
  <cp:revision>29</cp:revision>
  <dcterms:created xsi:type="dcterms:W3CDTF">2017-12-05T12:09:13Z</dcterms:created>
  <dcterms:modified xsi:type="dcterms:W3CDTF">2018-05-24T22:40:53Z</dcterms:modified>
</cp:coreProperties>
</file>