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9" r:id="rId2"/>
    <p:sldId id="257" r:id="rId3"/>
    <p:sldId id="276" r:id="rId4"/>
    <p:sldId id="259" r:id="rId5"/>
    <p:sldId id="277" r:id="rId6"/>
    <p:sldId id="285" r:id="rId7"/>
    <p:sldId id="260" r:id="rId8"/>
    <p:sldId id="278" r:id="rId9"/>
    <p:sldId id="269" r:id="rId10"/>
    <p:sldId id="279" r:id="rId11"/>
    <p:sldId id="270" r:id="rId12"/>
    <p:sldId id="280" r:id="rId13"/>
    <p:sldId id="261" r:id="rId14"/>
    <p:sldId id="281" r:id="rId15"/>
    <p:sldId id="271" r:id="rId16"/>
    <p:sldId id="282" r:id="rId17"/>
    <p:sldId id="272" r:id="rId18"/>
    <p:sldId id="273" r:id="rId19"/>
    <p:sldId id="283" r:id="rId20"/>
    <p:sldId id="286" r:id="rId21"/>
    <p:sldId id="262" r:id="rId22"/>
    <p:sldId id="284" r:id="rId23"/>
    <p:sldId id="287" r:id="rId24"/>
    <p:sldId id="275" r:id="rId25"/>
    <p:sldId id="288" r:id="rId26"/>
    <p:sldId id="263" r:id="rId27"/>
    <p:sldId id="266" r:id="rId28"/>
    <p:sldId id="258" r:id="rId29"/>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1E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21" autoAdjust="0"/>
    <p:restoredTop sz="94249" autoAdjust="0"/>
  </p:normalViewPr>
  <p:slideViewPr>
    <p:cSldViewPr>
      <p:cViewPr varScale="1">
        <p:scale>
          <a:sx n="69" d="100"/>
          <a:sy n="69" d="100"/>
        </p:scale>
        <p:origin x="846" y="60"/>
      </p:cViewPr>
      <p:guideLst>
        <p:guide orient="horz" pos="2160"/>
        <p:guide pos="3831"/>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81E8BE1-5DC1-4081-AC8F-B0FBA61B2BCA}"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a:spLocks noGrp="1"/>
          </p:cNvSpPr>
          <p:nvPr>
            <p:ph type="sldNum" sz="quarter" idx="12"/>
          </p:nvPr>
        </p:nvSpPr>
        <p:spPr>
          <a:xfrm>
            <a:off x="8715984" y="6356351"/>
            <a:ext cx="2837762" cy="365125"/>
          </a:xfrm>
        </p:spPr>
        <p:txBody>
          <a:bodyPr/>
          <a:lstStyle/>
          <a:p>
            <a:fld id="{AAB69A7C-9294-4877-8B41-AC1D53B1EEF1}" type="slidenum">
              <a:rPr lang="en-US" smtClean="0"/>
              <a:t>‹#›</a:t>
            </a:fld>
            <a:endParaRPr lang="en-US" dirty="0"/>
          </a:p>
        </p:txBody>
      </p:sp>
      <p:sp>
        <p:nvSpPr>
          <p:cNvPr id="2057" name="Rectangle 9"/>
          <p:cNvSpPr>
            <a:spLocks noChangeArrowheads="1"/>
          </p:cNvSpPr>
          <p:nvPr userDrawn="1"/>
        </p:nvSpPr>
        <p:spPr bwMode="auto">
          <a:xfrm>
            <a:off x="5668963" y="6378575"/>
            <a:ext cx="965200" cy="2984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939598"/>
                </a:solidFill>
                <a:effectLst/>
                <a:latin typeface="Open Sans" pitchFamily="34" charset="0"/>
                <a:cs typeface="Arial" pitchFamily="34" charset="0"/>
              </a:rPr>
              <a:t>Page no: 2</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8" name="Rectangle 6"/>
          <p:cNvSpPr>
            <a:spLocks noChangeArrowheads="1"/>
          </p:cNvSpPr>
          <p:nvPr userDrawn="1"/>
        </p:nvSpPr>
        <p:spPr bwMode="auto">
          <a:xfrm>
            <a:off x="0" y="0"/>
            <a:ext cx="12190413" cy="6858000"/>
          </a:xfrm>
          <a:prstGeom prst="rect">
            <a:avLst/>
          </a:prstGeom>
          <a:solidFill>
            <a:srgbClr val="F6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 name="Subtitle 2"/>
          <p:cNvSpPr>
            <a:spLocks noGrp="1"/>
          </p:cNvSpPr>
          <p:nvPr>
            <p:ph type="subTitle" idx="1"/>
          </p:nvPr>
        </p:nvSpPr>
        <p:spPr>
          <a:xfrm>
            <a:off x="1204119" y="1524000"/>
            <a:ext cx="10439400" cy="4572000"/>
          </a:xfrm>
        </p:spPr>
        <p:txBody>
          <a:bodyPr>
            <a:normAutofit/>
          </a:bodyPr>
          <a:lstStyle>
            <a:lvl1pPr marL="0" indent="0" algn="just">
              <a:lnSpc>
                <a:spcPct val="114000"/>
              </a:lnSpc>
              <a:spcBef>
                <a:spcPts val="1200"/>
              </a:spcBef>
              <a:buNone/>
              <a:defRPr sz="2600" spc="-150">
                <a:solidFill>
                  <a:schemeClr val="tx1"/>
                </a:solidFill>
                <a:latin typeface="Open Sans Semibold"/>
                <a:ea typeface="Open Sans Semibold"/>
                <a:cs typeface="Open Sans Semi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062" name="Rectangle 14"/>
          <p:cNvSpPr>
            <a:spLocks noChangeArrowheads="1"/>
          </p:cNvSpPr>
          <p:nvPr userDrawn="1"/>
        </p:nvSpPr>
        <p:spPr bwMode="auto">
          <a:xfrm>
            <a:off x="869950" y="1541463"/>
            <a:ext cx="49213" cy="4519613"/>
          </a:xfrm>
          <a:prstGeom prst="rect">
            <a:avLst/>
          </a:prstGeom>
          <a:solidFill>
            <a:srgbClr val="A51E2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Rectángulo 12"/>
          <p:cNvSpPr/>
          <p:nvPr userDrawn="1"/>
        </p:nvSpPr>
        <p:spPr>
          <a:xfrm>
            <a:off x="0" y="304800"/>
            <a:ext cx="9662319"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1" name="Title 1"/>
          <p:cNvSpPr>
            <a:spLocks noGrp="1"/>
          </p:cNvSpPr>
          <p:nvPr>
            <p:ph type="title"/>
          </p:nvPr>
        </p:nvSpPr>
        <p:spPr>
          <a:xfrm>
            <a:off x="88265" y="381000"/>
            <a:ext cx="10945654" cy="762000"/>
          </a:xfrm>
        </p:spPr>
        <p:txBody>
          <a:bodyPr>
            <a:normAutofit/>
          </a:bodyPr>
          <a:lstStyle>
            <a:lvl1pPr algn="l">
              <a:defRPr sz="3000" b="1" spc="-150">
                <a:solidFill>
                  <a:schemeClr val="bg1"/>
                </a:solidFill>
                <a:latin typeface="Open Sans" pitchFamily="34" charset="0"/>
                <a:ea typeface="Open Sans" pitchFamily="34" charset="0"/>
                <a:cs typeface="Open Sans" pitchFamily="34" charset="0"/>
              </a:defRPr>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1E8BE1-5DC1-4081-AC8F-B0FBA61B2BCA}"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1E8BE1-5DC1-4081-AC8F-B0FBA61B2BCA}"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1E8BE1-5DC1-4081-AC8F-B0FBA61B2BCA}"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1E8BE1-5DC1-4081-AC8F-B0FBA61B2BCA}" type="datetimeFigureOut">
              <a:rPr lang="en-US" smtClean="0"/>
              <a:t>5/24/2018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1E8BE1-5DC1-4081-AC8F-B0FBA61B2BCA}"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1E8BE1-5DC1-4081-AC8F-B0FBA61B2BCA}" type="datetimeFigureOut">
              <a:rPr lang="en-US" smtClean="0"/>
              <a:t>5/24/2018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1E8BE1-5DC1-4081-AC8F-B0FBA61B2BCA}" type="datetimeFigureOut">
              <a:rPr lang="en-US" smtClean="0"/>
              <a:t>5/24/2018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1E8BE1-5DC1-4081-AC8F-B0FBA61B2BCA}" type="datetimeFigureOut">
              <a:rPr lang="en-US" smtClean="0"/>
              <a:t>5/24/2018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1E8BE1-5DC1-4081-AC8F-B0FBA61B2BCA}"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1E8BE1-5DC1-4081-AC8F-B0FBA61B2BCA}" type="datetimeFigureOut">
              <a:rPr lang="en-US" smtClean="0"/>
              <a:t>5/24/2018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B69A7C-9294-4877-8B41-AC1D53B1EEF1}"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1E8BE1-5DC1-4081-AC8F-B0FBA61B2BCA}" type="datetimeFigureOut">
              <a:rPr lang="en-US" smtClean="0"/>
              <a:t>5/24/2018</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B69A7C-9294-4877-8B41-AC1D53B1EEF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A271F-FD12-4FE9-A1ED-58472BC0B9A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984F632-6DB8-4EBA-AE15-F3D61446C64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12253119" cy="6897227"/>
          </a:xfrm>
        </p:spPr>
      </p:pic>
    </p:spTree>
    <p:extLst>
      <p:ext uri="{BB962C8B-B14F-4D97-AF65-F5344CB8AC3E}">
        <p14:creationId xmlns:p14="http://schemas.microsoft.com/office/powerpoint/2010/main" val="1708430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“…unless one is </a:t>
            </a:r>
            <a:r>
              <a:rPr lang="en-US" b="1" dirty="0"/>
              <a:t>born again </a:t>
            </a:r>
            <a:r>
              <a:rPr lang="en-US" dirty="0"/>
              <a:t>he cannot see the kingdom of God.” (John 3:3)</a:t>
            </a:r>
          </a:p>
          <a:p>
            <a:r>
              <a:rPr lang="en-US" dirty="0"/>
              <a:t>“Therefore if anyone is in Christ, he is </a:t>
            </a:r>
            <a:r>
              <a:rPr lang="en-US" b="1" dirty="0"/>
              <a:t>a new creature</a:t>
            </a:r>
            <a:r>
              <a:rPr lang="en-US" dirty="0"/>
              <a:t>; the old things passed away; behold, new things have come.” (2 Cor. 5:17)</a:t>
            </a:r>
          </a:p>
          <a:p>
            <a:r>
              <a:rPr lang="en-US" dirty="0"/>
              <a:t>	</a:t>
            </a:r>
          </a:p>
        </p:txBody>
      </p:sp>
      <p:sp>
        <p:nvSpPr>
          <p:cNvPr id="3" name="Title 2"/>
          <p:cNvSpPr>
            <a:spLocks noGrp="1"/>
          </p:cNvSpPr>
          <p:nvPr>
            <p:ph type="title"/>
          </p:nvPr>
        </p:nvSpPr>
        <p:spPr/>
        <p:txBody>
          <a:bodyPr>
            <a:normAutofit/>
          </a:bodyPr>
          <a:lstStyle/>
          <a:p>
            <a:r>
              <a:rPr lang="en-US" sz="3200" dirty="0"/>
              <a:t>2. The judged are people, and they are doomed!</a:t>
            </a:r>
          </a:p>
        </p:txBody>
      </p:sp>
    </p:spTree>
    <p:extLst>
      <p:ext uri="{BB962C8B-B14F-4D97-AF65-F5344CB8AC3E}">
        <p14:creationId xmlns:p14="http://schemas.microsoft.com/office/powerpoint/2010/main" val="28790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“…who are you, O man, who answers back to God? </a:t>
            </a:r>
            <a:r>
              <a:rPr lang="en-US" b="1" dirty="0"/>
              <a:t>The thing molded will not say to the molder, ‘Why did you make me like this,’ will it</a:t>
            </a:r>
            <a:r>
              <a:rPr lang="en-US" dirty="0"/>
              <a:t>? Or does not the </a:t>
            </a:r>
            <a:r>
              <a:rPr lang="en-US" b="1" dirty="0"/>
              <a:t>potter have a right over the clay</a:t>
            </a:r>
            <a:r>
              <a:rPr lang="en-US" dirty="0"/>
              <a:t>, to make from the same lump one vessel for honorable use and another for common use?” (Rom. 9:20-21)</a:t>
            </a:r>
          </a:p>
          <a:p>
            <a:r>
              <a:rPr lang="en-US" dirty="0"/>
              <a:t>“But God demonstrates His own love toward us, in that </a:t>
            </a:r>
            <a:r>
              <a:rPr lang="en-US" b="1" dirty="0"/>
              <a:t>while we were yet sinners</a:t>
            </a:r>
            <a:r>
              <a:rPr lang="en-US" dirty="0"/>
              <a:t>, Christ died for us.” (Rom. 5:8)</a:t>
            </a:r>
          </a:p>
          <a:p>
            <a:endParaRPr lang="en-US" dirty="0"/>
          </a:p>
        </p:txBody>
      </p:sp>
      <p:sp>
        <p:nvSpPr>
          <p:cNvPr id="3" name="Title 2"/>
          <p:cNvSpPr>
            <a:spLocks noGrp="1"/>
          </p:cNvSpPr>
          <p:nvPr>
            <p:ph type="title"/>
          </p:nvPr>
        </p:nvSpPr>
        <p:spPr/>
        <p:txBody>
          <a:bodyPr>
            <a:normAutofit/>
          </a:bodyPr>
          <a:lstStyle/>
          <a:p>
            <a:r>
              <a:rPr lang="en-US" sz="3200" dirty="0"/>
              <a:t>2. The judged are people, and they are doomed!</a:t>
            </a:r>
          </a:p>
        </p:txBody>
      </p:sp>
    </p:spTree>
    <p:extLst>
      <p:ext uri="{BB962C8B-B14F-4D97-AF65-F5344CB8AC3E}">
        <p14:creationId xmlns:p14="http://schemas.microsoft.com/office/powerpoint/2010/main" val="2837812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“For we are His workmanship, </a:t>
            </a:r>
            <a:r>
              <a:rPr lang="en-US" b="1" dirty="0"/>
              <a:t>created in Christ Jesus for good works</a:t>
            </a:r>
            <a:r>
              <a:rPr lang="en-US" dirty="0"/>
              <a:t>, which God prepared beforehand so that we would walk in them.” (Eph. 2:10)</a:t>
            </a:r>
          </a:p>
          <a:p>
            <a:r>
              <a:rPr lang="en-US" dirty="0"/>
              <a:t>“For all of us have become like one who is unclean, and all </a:t>
            </a:r>
            <a:r>
              <a:rPr lang="en-US" b="1" dirty="0"/>
              <a:t>our righteous deeds are like a filthy garment</a:t>
            </a:r>
            <a:r>
              <a:rPr lang="en-US" dirty="0"/>
              <a:t>; and all of us wither like a leaf, and </a:t>
            </a:r>
            <a:r>
              <a:rPr lang="en-US" b="1" dirty="0"/>
              <a:t>our iniquities</a:t>
            </a:r>
            <a:r>
              <a:rPr lang="en-US" dirty="0"/>
              <a:t>, like the wind, </a:t>
            </a:r>
            <a:r>
              <a:rPr lang="en-US" b="1" dirty="0"/>
              <a:t>take us away</a:t>
            </a:r>
            <a:r>
              <a:rPr lang="en-US" dirty="0"/>
              <a:t>.” (Isaiah 64:6)</a:t>
            </a:r>
          </a:p>
          <a:p>
            <a:endParaRPr lang="en-US" dirty="0"/>
          </a:p>
        </p:txBody>
      </p:sp>
      <p:sp>
        <p:nvSpPr>
          <p:cNvPr id="3" name="Title 2"/>
          <p:cNvSpPr>
            <a:spLocks noGrp="1"/>
          </p:cNvSpPr>
          <p:nvPr>
            <p:ph type="title"/>
          </p:nvPr>
        </p:nvSpPr>
        <p:spPr/>
        <p:txBody>
          <a:bodyPr>
            <a:normAutofit/>
          </a:bodyPr>
          <a:lstStyle/>
          <a:p>
            <a:r>
              <a:rPr lang="en-US" sz="3200" dirty="0"/>
              <a:t>2. The judged are people, and they are doomed!</a:t>
            </a:r>
          </a:p>
        </p:txBody>
      </p:sp>
    </p:spTree>
    <p:extLst>
      <p:ext uri="{BB962C8B-B14F-4D97-AF65-F5344CB8AC3E}">
        <p14:creationId xmlns:p14="http://schemas.microsoft.com/office/powerpoint/2010/main" val="156579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2800" b="1" dirty="0"/>
              <a:t>What they did with Jesus</a:t>
            </a:r>
            <a:endParaRPr lang="en-US" b="1" dirty="0"/>
          </a:p>
          <a:p>
            <a:r>
              <a:rPr lang="en-US" dirty="0"/>
              <a:t>“…and another book was opened, which is </a:t>
            </a:r>
            <a:r>
              <a:rPr lang="en-US" b="1" dirty="0"/>
              <a:t>the book of life</a:t>
            </a:r>
            <a:r>
              <a:rPr lang="en-US" dirty="0"/>
              <a:t>…And if </a:t>
            </a:r>
            <a:r>
              <a:rPr lang="en-US" b="1" dirty="0"/>
              <a:t>anyone's name was not found written in the book of life, he was thrown into the lake of fire</a:t>
            </a:r>
            <a:r>
              <a:rPr lang="en-US" dirty="0"/>
              <a:t>.” (Rev. 20:12, 15)</a:t>
            </a:r>
          </a:p>
          <a:p>
            <a:r>
              <a:rPr lang="en-US" dirty="0"/>
              <a:t>“He came to His own, and those who were His own did not receive Him. But as many as </a:t>
            </a:r>
            <a:r>
              <a:rPr lang="en-US" b="1" dirty="0"/>
              <a:t>received Him</a:t>
            </a:r>
            <a:r>
              <a:rPr lang="en-US" dirty="0"/>
              <a:t>, to them He gave the right to </a:t>
            </a:r>
            <a:r>
              <a:rPr lang="en-US" b="1" dirty="0"/>
              <a:t>become children of God</a:t>
            </a:r>
            <a:r>
              <a:rPr lang="en-US" dirty="0"/>
              <a:t>, even to those who </a:t>
            </a:r>
            <a:r>
              <a:rPr lang="en-US" b="1" dirty="0"/>
              <a:t>believe in His name</a:t>
            </a:r>
            <a:r>
              <a:rPr lang="en-US" dirty="0"/>
              <a:t>.” (John 1:11-12)</a:t>
            </a:r>
          </a:p>
          <a:p>
            <a:endParaRPr lang="en-US" dirty="0"/>
          </a:p>
        </p:txBody>
      </p:sp>
      <p:sp>
        <p:nvSpPr>
          <p:cNvPr id="4" name="Rectangle 3"/>
          <p:cNvSpPr/>
          <p:nvPr/>
        </p:nvSpPr>
        <p:spPr>
          <a:xfrm>
            <a:off x="9662319" y="304800"/>
            <a:ext cx="6858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a:bodyPr>
          <a:lstStyle/>
          <a:p>
            <a:r>
              <a:rPr lang="en-US" sz="3200" dirty="0"/>
              <a:t>3. The judgment is fair and based on irrefutable evidence</a:t>
            </a:r>
          </a:p>
        </p:txBody>
      </p:sp>
    </p:spTree>
    <p:extLst>
      <p:ext uri="{BB962C8B-B14F-4D97-AF65-F5344CB8AC3E}">
        <p14:creationId xmlns:p14="http://schemas.microsoft.com/office/powerpoint/2010/main" val="344788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2800" b="1" dirty="0"/>
              <a:t>What they did with Jesus</a:t>
            </a:r>
            <a:endParaRPr lang="en-US" b="1" dirty="0"/>
          </a:p>
          <a:p>
            <a:r>
              <a:rPr lang="en-US" dirty="0"/>
              <a:t>“</a:t>
            </a:r>
            <a:r>
              <a:rPr lang="en-US" b="1" dirty="0"/>
              <a:t>Outside</a:t>
            </a:r>
            <a:r>
              <a:rPr lang="en-US" dirty="0"/>
              <a:t> are the dogs and the sorcerers and the immoral persons and the murderers and the idolaters, and everyone who loves and practices lying.” (Rev. 22:15)</a:t>
            </a:r>
          </a:p>
          <a:p>
            <a:r>
              <a:rPr lang="en-US" dirty="0"/>
              <a:t>“Many will say to Me on that day, ‘Lord, Lord, did we not prophesy in Your name, and in Your name cast out demons, and in Your name perform many miracles?’ And then I will declare to them, </a:t>
            </a:r>
            <a:r>
              <a:rPr lang="en-US" b="1" dirty="0"/>
              <a:t>‘I never knew you; Depart from me</a:t>
            </a:r>
            <a:r>
              <a:rPr lang="en-US" dirty="0"/>
              <a:t>, you who practice lawlessness.’” (Matt. 7:22-23)</a:t>
            </a:r>
          </a:p>
          <a:p>
            <a:endParaRPr lang="en-US" dirty="0"/>
          </a:p>
          <a:p>
            <a:endParaRPr lang="en-US" dirty="0"/>
          </a:p>
        </p:txBody>
      </p:sp>
      <p:sp>
        <p:nvSpPr>
          <p:cNvPr id="4" name="Rectangle 3"/>
          <p:cNvSpPr/>
          <p:nvPr/>
        </p:nvSpPr>
        <p:spPr>
          <a:xfrm>
            <a:off x="9662319" y="304800"/>
            <a:ext cx="6858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a:bodyPr>
          <a:lstStyle/>
          <a:p>
            <a:r>
              <a:rPr lang="en-US" sz="3200" dirty="0"/>
              <a:t>3. The judgment is fair and based on irrefutable evidence</a:t>
            </a:r>
          </a:p>
        </p:txBody>
      </p:sp>
    </p:spTree>
    <p:extLst>
      <p:ext uri="{BB962C8B-B14F-4D97-AF65-F5344CB8AC3E}">
        <p14:creationId xmlns:p14="http://schemas.microsoft.com/office/powerpoint/2010/main" val="1536031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2800" b="1" dirty="0"/>
              <a:t>What they did with Jesus</a:t>
            </a:r>
          </a:p>
          <a:p>
            <a:r>
              <a:rPr lang="en-US" dirty="0"/>
              <a:t>“Woe to you, </a:t>
            </a:r>
            <a:r>
              <a:rPr lang="en-US" dirty="0" err="1"/>
              <a:t>Chorazin</a:t>
            </a:r>
            <a:r>
              <a:rPr lang="en-US" dirty="0"/>
              <a:t>! Woe to you, Bethsaida! For if the miracles had been performed in </a:t>
            </a:r>
            <a:r>
              <a:rPr lang="en-US" dirty="0" err="1"/>
              <a:t>Tyre</a:t>
            </a:r>
            <a:r>
              <a:rPr lang="en-US" dirty="0"/>
              <a:t> and Sidon which occurred in you</a:t>
            </a:r>
            <a:r>
              <a:rPr lang="en-US" b="1" dirty="0"/>
              <a:t>, they would have repented </a:t>
            </a:r>
            <a:r>
              <a:rPr lang="en-US" dirty="0"/>
              <a:t>long ago, sitting in sackcloth and ashes. But </a:t>
            </a:r>
            <a:r>
              <a:rPr lang="en-US" b="1" dirty="0"/>
              <a:t>it will be more tolerable </a:t>
            </a:r>
            <a:r>
              <a:rPr lang="en-US" dirty="0"/>
              <a:t>for </a:t>
            </a:r>
            <a:r>
              <a:rPr lang="en-US" dirty="0" err="1"/>
              <a:t>Tyre</a:t>
            </a:r>
            <a:r>
              <a:rPr lang="en-US" dirty="0"/>
              <a:t> and Sidon in the judgment than for you. And you, Capernaum, </a:t>
            </a:r>
            <a:r>
              <a:rPr lang="en-US" b="1" dirty="0"/>
              <a:t>will not be exalted to heaven</a:t>
            </a:r>
            <a:r>
              <a:rPr lang="en-US" dirty="0"/>
              <a:t>, will you? You will be brought down to Hades!”                                    (Luke 10:13-15)</a:t>
            </a:r>
          </a:p>
          <a:p>
            <a:endParaRPr lang="en-US" dirty="0"/>
          </a:p>
        </p:txBody>
      </p:sp>
      <p:sp>
        <p:nvSpPr>
          <p:cNvPr id="4" name="Rectangle 3"/>
          <p:cNvSpPr/>
          <p:nvPr/>
        </p:nvSpPr>
        <p:spPr>
          <a:xfrm>
            <a:off x="9662319" y="304800"/>
            <a:ext cx="6858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a:bodyPr>
          <a:lstStyle/>
          <a:p>
            <a:r>
              <a:rPr lang="en-US" sz="3200" dirty="0"/>
              <a:t>3. The judgment is fair and based on irrefutable evidence</a:t>
            </a:r>
          </a:p>
        </p:txBody>
      </p:sp>
    </p:spTree>
    <p:extLst>
      <p:ext uri="{BB962C8B-B14F-4D97-AF65-F5344CB8AC3E}">
        <p14:creationId xmlns:p14="http://schemas.microsoft.com/office/powerpoint/2010/main" val="208601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2800" b="1" dirty="0"/>
              <a:t>What they did with Jesus</a:t>
            </a:r>
          </a:p>
          <a:p>
            <a:r>
              <a:rPr lang="en-US" dirty="0"/>
              <a:t>“The one who did not know it, and committed deeds worthy of a flogging, will receive but few. From everyone who has been </a:t>
            </a:r>
            <a:r>
              <a:rPr lang="en-US" b="1" dirty="0"/>
              <a:t>given much</a:t>
            </a:r>
            <a:r>
              <a:rPr lang="en-US" dirty="0"/>
              <a:t>, </a:t>
            </a:r>
            <a:r>
              <a:rPr lang="en-US" b="1" dirty="0"/>
              <a:t>much will be required</a:t>
            </a:r>
            <a:r>
              <a:rPr lang="en-US" dirty="0"/>
              <a:t>; and to whom they entrusted much, of him they will ask all the more.” (Luke 12:48)</a:t>
            </a:r>
          </a:p>
          <a:p>
            <a:endParaRPr lang="en-US" dirty="0"/>
          </a:p>
        </p:txBody>
      </p:sp>
      <p:sp>
        <p:nvSpPr>
          <p:cNvPr id="4" name="Rectangle 3"/>
          <p:cNvSpPr/>
          <p:nvPr/>
        </p:nvSpPr>
        <p:spPr>
          <a:xfrm>
            <a:off x="9662319" y="304800"/>
            <a:ext cx="6858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Autofit/>
          </a:bodyPr>
          <a:lstStyle/>
          <a:p>
            <a:r>
              <a:rPr lang="en-US" sz="3200" dirty="0"/>
              <a:t>3. The judgment is fair and based on irrefutable evidence</a:t>
            </a:r>
          </a:p>
        </p:txBody>
      </p:sp>
    </p:spTree>
    <p:extLst>
      <p:ext uri="{BB962C8B-B14F-4D97-AF65-F5344CB8AC3E}">
        <p14:creationId xmlns:p14="http://schemas.microsoft.com/office/powerpoint/2010/main" val="3625793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2800" b="1" dirty="0"/>
              <a:t>What they did with Jesus</a:t>
            </a:r>
          </a:p>
          <a:p>
            <a:r>
              <a:rPr lang="en-US" dirty="0"/>
              <a:t>“For since the creation of the world His invisible attributes, His eternal power and divine nature, have been clearly seen, being understood through what has been made, so </a:t>
            </a:r>
            <a:r>
              <a:rPr lang="en-US" b="1" dirty="0"/>
              <a:t>that they are without excuse</a:t>
            </a:r>
            <a:r>
              <a:rPr lang="en-US" dirty="0"/>
              <a:t>.” (Rom. 1:20)</a:t>
            </a:r>
          </a:p>
          <a:p>
            <a:r>
              <a:rPr lang="en-US" dirty="0"/>
              <a:t>“Enter through the narrow gate; for </a:t>
            </a:r>
            <a:r>
              <a:rPr lang="en-US" b="1" dirty="0"/>
              <a:t>the gate is wide </a:t>
            </a:r>
            <a:r>
              <a:rPr lang="en-US" dirty="0"/>
              <a:t>and the way is broad that leads to destruction, and </a:t>
            </a:r>
            <a:r>
              <a:rPr lang="en-US" b="1" dirty="0"/>
              <a:t>there are many who enter through it</a:t>
            </a:r>
            <a:r>
              <a:rPr lang="en-US" dirty="0"/>
              <a:t>. For </a:t>
            </a:r>
            <a:r>
              <a:rPr lang="en-US" b="1" dirty="0"/>
              <a:t>the gate is small</a:t>
            </a:r>
            <a:r>
              <a:rPr lang="en-US" dirty="0"/>
              <a:t> and the way is narrow that leads to life, and there are </a:t>
            </a:r>
            <a:r>
              <a:rPr lang="en-US" b="1" dirty="0"/>
              <a:t>few who find it</a:t>
            </a:r>
            <a:r>
              <a:rPr lang="en-US" dirty="0"/>
              <a:t>.” (Matt. 7:13-14)</a:t>
            </a:r>
          </a:p>
          <a:p>
            <a:endParaRPr lang="en-US" dirty="0"/>
          </a:p>
        </p:txBody>
      </p:sp>
      <p:sp>
        <p:nvSpPr>
          <p:cNvPr id="4" name="Rectangle 3"/>
          <p:cNvSpPr/>
          <p:nvPr/>
        </p:nvSpPr>
        <p:spPr>
          <a:xfrm>
            <a:off x="9662319" y="304800"/>
            <a:ext cx="6858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a:bodyPr>
          <a:lstStyle/>
          <a:p>
            <a:r>
              <a:rPr lang="en-US" sz="3200" dirty="0"/>
              <a:t>3. The judgment is fair and based on irrefutable evidence</a:t>
            </a:r>
          </a:p>
        </p:txBody>
      </p:sp>
    </p:spTree>
    <p:extLst>
      <p:ext uri="{BB962C8B-B14F-4D97-AF65-F5344CB8AC3E}">
        <p14:creationId xmlns:p14="http://schemas.microsoft.com/office/powerpoint/2010/main" val="3192416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2800" b="1" dirty="0"/>
              <a:t>What they did with others</a:t>
            </a:r>
          </a:p>
          <a:p>
            <a:r>
              <a:rPr lang="en-US" dirty="0"/>
              <a:t>“…the dead were judged from the things which were written in the books, </a:t>
            </a:r>
            <a:r>
              <a:rPr lang="en-US" b="1" dirty="0"/>
              <a:t>according to their deeds</a:t>
            </a:r>
            <a:r>
              <a:rPr lang="en-US" dirty="0"/>
              <a:t>. And the sea gave up the dead which were in it, and death and Hades gave up the dead which were in them; and </a:t>
            </a:r>
            <a:r>
              <a:rPr lang="en-US" b="1" dirty="0"/>
              <a:t>they were judged</a:t>
            </a:r>
            <a:r>
              <a:rPr lang="en-US" dirty="0"/>
              <a:t>, every one of them </a:t>
            </a:r>
            <a:r>
              <a:rPr lang="en-US" b="1" dirty="0"/>
              <a:t>according to their deeds</a:t>
            </a:r>
            <a:r>
              <a:rPr lang="en-US" dirty="0"/>
              <a:t>.” (Rev. 20:12-13)</a:t>
            </a:r>
          </a:p>
          <a:p>
            <a:endParaRPr lang="en-US" dirty="0"/>
          </a:p>
        </p:txBody>
      </p:sp>
      <p:sp>
        <p:nvSpPr>
          <p:cNvPr id="4" name="Rectangle 3"/>
          <p:cNvSpPr/>
          <p:nvPr/>
        </p:nvSpPr>
        <p:spPr>
          <a:xfrm>
            <a:off x="9662319" y="304800"/>
            <a:ext cx="6858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a:bodyPr>
          <a:lstStyle/>
          <a:p>
            <a:r>
              <a:rPr lang="en-US" sz="3200" dirty="0"/>
              <a:t>3. The judgment is fair and based on irrefutable evidence</a:t>
            </a:r>
          </a:p>
        </p:txBody>
      </p:sp>
    </p:spTree>
    <p:extLst>
      <p:ext uri="{BB962C8B-B14F-4D97-AF65-F5344CB8AC3E}">
        <p14:creationId xmlns:p14="http://schemas.microsoft.com/office/powerpoint/2010/main" val="2673965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r>
              <a:rPr lang="en-US" sz="2800" b="1" spc="-150" dirty="0"/>
              <a:t>What they did with others</a:t>
            </a:r>
          </a:p>
          <a:p>
            <a:pPr>
              <a:spcBef>
                <a:spcPts val="600"/>
              </a:spcBef>
            </a:pPr>
            <a:r>
              <a:rPr lang="en-US" spc="-150" dirty="0"/>
              <a:t>“Then He will also say to those on His left, ‘Depart from Me, accursed ones, into the </a:t>
            </a:r>
            <a:r>
              <a:rPr lang="en-US" b="1" spc="-150" dirty="0"/>
              <a:t>eternal fire </a:t>
            </a:r>
            <a:r>
              <a:rPr lang="en-US" spc="-150" dirty="0"/>
              <a:t>which has been prepared for the devil and his angels; for I was hungry, and you gave Me nothing to eat; I was thirsty, and you gave Me nothing to drink; I was a stranger, and you did not invite Me in; naked, and you did not clothe Me; sick, and in prison, and you did not visit Me.’”</a:t>
            </a:r>
          </a:p>
        </p:txBody>
      </p:sp>
      <p:sp>
        <p:nvSpPr>
          <p:cNvPr id="4" name="Rectangle 3"/>
          <p:cNvSpPr/>
          <p:nvPr/>
        </p:nvSpPr>
        <p:spPr>
          <a:xfrm>
            <a:off x="9662319" y="304800"/>
            <a:ext cx="6858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a:bodyPr>
          <a:lstStyle/>
          <a:p>
            <a:r>
              <a:rPr lang="en-US" sz="3200" dirty="0"/>
              <a:t>3. The judgment is fair and based on irrefutable evidence</a:t>
            </a:r>
          </a:p>
        </p:txBody>
      </p:sp>
    </p:spTree>
    <p:extLst>
      <p:ext uri="{BB962C8B-B14F-4D97-AF65-F5344CB8AC3E}">
        <p14:creationId xmlns:p14="http://schemas.microsoft.com/office/powerpoint/2010/main" val="844665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“Then I saw a great white throne and Him who sat upon it, from whose presence earth and heaven fled away, and no place was found for them. And I saw the dead, the great and the small, standing before the throne, and books were opened; and another book was opened, which is the book of life...”</a:t>
            </a:r>
          </a:p>
          <a:p>
            <a:endParaRPr lang="en-US" dirty="0"/>
          </a:p>
        </p:txBody>
      </p:sp>
      <p:sp>
        <p:nvSpPr>
          <p:cNvPr id="3" name="Title 2"/>
          <p:cNvSpPr>
            <a:spLocks noGrp="1"/>
          </p:cNvSpPr>
          <p:nvPr>
            <p:ph type="title"/>
          </p:nvPr>
        </p:nvSpPr>
        <p:spPr/>
        <p:txBody>
          <a:bodyPr>
            <a:noAutofit/>
          </a:bodyPr>
          <a:lstStyle/>
          <a:p>
            <a:r>
              <a:rPr lang="en-US" sz="3200" dirty="0"/>
              <a:t>“Guilty!”- The Great White Throne Judgment &amp; Hell</a:t>
            </a:r>
            <a:br>
              <a:rPr lang="en-US" sz="3200" dirty="0"/>
            </a:br>
            <a:r>
              <a:rPr lang="en-US" sz="3200" dirty="0"/>
              <a:t> (Revelation 20:11-15)</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r>
              <a:rPr lang="en-US" sz="2800" b="1" spc="-150" dirty="0"/>
              <a:t>What they did with others</a:t>
            </a:r>
          </a:p>
          <a:p>
            <a:pPr>
              <a:spcBef>
                <a:spcPts val="600"/>
              </a:spcBef>
            </a:pPr>
            <a:r>
              <a:rPr lang="en-US" spc="-150" dirty="0"/>
              <a:t>“Then they themselves also will answer, ‘Lord, when did we see You hungry, or thirsty, or a stranger, or naked, or sick, or in prison, and did not take care of You?’ Then He will answer them, ‘Truly I say to you, </a:t>
            </a:r>
            <a:r>
              <a:rPr lang="en-US" b="1" spc="-150" dirty="0"/>
              <a:t>to the extent that you did not do it to one of the least of these, you did not do it to Me</a:t>
            </a:r>
            <a:r>
              <a:rPr lang="en-US" spc="-150" dirty="0"/>
              <a:t>.’ These will go away into </a:t>
            </a:r>
            <a:r>
              <a:rPr lang="en-US" b="1" spc="-150" dirty="0"/>
              <a:t>eternal punishment</a:t>
            </a:r>
            <a:r>
              <a:rPr lang="en-US" spc="-150" dirty="0"/>
              <a:t>, but the righteous into eternal life.” (Matt. 25:41-46)</a:t>
            </a:r>
          </a:p>
          <a:p>
            <a:endParaRPr lang="en-US" spc="-150" dirty="0"/>
          </a:p>
        </p:txBody>
      </p:sp>
      <p:sp>
        <p:nvSpPr>
          <p:cNvPr id="4" name="Rectangle 3"/>
          <p:cNvSpPr/>
          <p:nvPr/>
        </p:nvSpPr>
        <p:spPr>
          <a:xfrm>
            <a:off x="9662319" y="304800"/>
            <a:ext cx="685800" cy="914400"/>
          </a:xfrm>
          <a:prstGeom prst="rect">
            <a:avLst/>
          </a:prstGeom>
          <a:solidFill>
            <a:srgbClr val="A51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a:bodyPr>
          <a:lstStyle/>
          <a:p>
            <a:r>
              <a:rPr lang="en-US" sz="3200" dirty="0"/>
              <a:t>3. The judgment is fair and based on irrefutable evidence</a:t>
            </a:r>
          </a:p>
        </p:txBody>
      </p:sp>
    </p:spTree>
    <p:extLst>
      <p:ext uri="{BB962C8B-B14F-4D97-AF65-F5344CB8AC3E}">
        <p14:creationId xmlns:p14="http://schemas.microsoft.com/office/powerpoint/2010/main" val="153947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dirty="0"/>
              <a:t>“Then </a:t>
            </a:r>
            <a:r>
              <a:rPr lang="en-US" b="1" dirty="0"/>
              <a:t>death and Hades were thrown into the lake of fire</a:t>
            </a:r>
            <a:r>
              <a:rPr lang="en-US" dirty="0"/>
              <a:t>. This is the second death, the lake of fire. And if anyone's name was not found written in the book of life, he was </a:t>
            </a:r>
            <a:r>
              <a:rPr lang="en-US" b="1" dirty="0"/>
              <a:t>thrown into the lake of fire</a:t>
            </a:r>
            <a:r>
              <a:rPr lang="en-US" dirty="0"/>
              <a:t>.” (Rev. 20:14-15)</a:t>
            </a:r>
          </a:p>
          <a:p>
            <a:r>
              <a:rPr lang="en-US" dirty="0"/>
              <a:t>“So just as the tares are gathered up and </a:t>
            </a:r>
            <a:r>
              <a:rPr lang="en-US" b="1" dirty="0"/>
              <a:t>burned with fire</a:t>
            </a:r>
            <a:r>
              <a:rPr lang="en-US" dirty="0"/>
              <a:t>, so shall it be at the </a:t>
            </a:r>
            <a:r>
              <a:rPr lang="en-US" b="1" dirty="0"/>
              <a:t>end of the age</a:t>
            </a:r>
            <a:r>
              <a:rPr lang="en-US" dirty="0"/>
              <a:t>. The Son of Man will send forth His angels, and they will gather out of His kingdom all stumbling blocks, and those who commit lawlessness, and will </a:t>
            </a:r>
            <a:r>
              <a:rPr lang="en-US" b="1" dirty="0"/>
              <a:t>throw them into the furnace of fire</a:t>
            </a:r>
            <a:r>
              <a:rPr lang="en-US" dirty="0"/>
              <a:t>; in that place there will be </a:t>
            </a:r>
            <a:r>
              <a:rPr lang="en-US" b="1" dirty="0"/>
              <a:t>weeping and gnashing of teeth</a:t>
            </a:r>
            <a:r>
              <a:rPr lang="en-US" dirty="0"/>
              <a:t>.” (Matt. 13:40-42)</a:t>
            </a:r>
          </a:p>
          <a:p>
            <a:endParaRPr lang="en-US" dirty="0"/>
          </a:p>
        </p:txBody>
      </p:sp>
      <p:sp>
        <p:nvSpPr>
          <p:cNvPr id="3" name="Title 2"/>
          <p:cNvSpPr>
            <a:spLocks noGrp="1"/>
          </p:cNvSpPr>
          <p:nvPr>
            <p:ph type="title"/>
          </p:nvPr>
        </p:nvSpPr>
        <p:spPr/>
        <p:txBody>
          <a:bodyPr>
            <a:normAutofit/>
          </a:bodyPr>
          <a:lstStyle/>
          <a:p>
            <a:r>
              <a:rPr lang="en-US" sz="3200" dirty="0"/>
              <a:t>4. The judgment is final and without mercy</a:t>
            </a:r>
          </a:p>
        </p:txBody>
      </p:sp>
    </p:spTree>
    <p:extLst>
      <p:ext uri="{BB962C8B-B14F-4D97-AF65-F5344CB8AC3E}">
        <p14:creationId xmlns:p14="http://schemas.microsoft.com/office/powerpoint/2010/main" val="143125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dirty="0"/>
              <a:t>“And </a:t>
            </a:r>
            <a:r>
              <a:rPr lang="en-US" b="1" dirty="0"/>
              <a:t>the smoke of their torment goes up forever and ever</a:t>
            </a:r>
            <a:r>
              <a:rPr lang="en-US" dirty="0"/>
              <a:t>; they have </a:t>
            </a:r>
            <a:r>
              <a:rPr lang="en-US" b="1" dirty="0"/>
              <a:t>no rest day and night</a:t>
            </a:r>
            <a:r>
              <a:rPr lang="en-US" dirty="0"/>
              <a:t>, those who worship the beast and his image, and whoever receives the mark of his name.” (Rev. 14:11)</a:t>
            </a:r>
          </a:p>
        </p:txBody>
      </p:sp>
      <p:sp>
        <p:nvSpPr>
          <p:cNvPr id="3" name="Title 2"/>
          <p:cNvSpPr>
            <a:spLocks noGrp="1"/>
          </p:cNvSpPr>
          <p:nvPr>
            <p:ph type="title"/>
          </p:nvPr>
        </p:nvSpPr>
        <p:spPr/>
        <p:txBody>
          <a:bodyPr>
            <a:normAutofit/>
          </a:bodyPr>
          <a:lstStyle/>
          <a:p>
            <a:r>
              <a:rPr lang="en-US" sz="3200" dirty="0"/>
              <a:t>4. The judgment is final and without mercy</a:t>
            </a:r>
          </a:p>
        </p:txBody>
      </p:sp>
    </p:spTree>
    <p:extLst>
      <p:ext uri="{BB962C8B-B14F-4D97-AF65-F5344CB8AC3E}">
        <p14:creationId xmlns:p14="http://schemas.microsoft.com/office/powerpoint/2010/main" val="317233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dirty="0"/>
              <a:t>“Moreover, that every man who eats and drinks sees good in all his labor - it is </a:t>
            </a:r>
            <a:r>
              <a:rPr lang="en-US" b="1" dirty="0"/>
              <a:t>the gift of God</a:t>
            </a:r>
            <a:r>
              <a:rPr lang="en-US" dirty="0"/>
              <a:t>.  …  Furthermore, as for every man to whom God has given riches and wealth, He has also empowered him to eat from them and to receive his reward and rejoice in his labor; this is </a:t>
            </a:r>
            <a:r>
              <a:rPr lang="en-US" b="1" dirty="0"/>
              <a:t>the gift of God</a:t>
            </a:r>
            <a:r>
              <a:rPr lang="en-US" dirty="0"/>
              <a:t>.” (Eccl. 3:13; 5:19)</a:t>
            </a:r>
          </a:p>
          <a:p>
            <a:r>
              <a:rPr lang="en-US" dirty="0"/>
              <a:t>“And they </a:t>
            </a:r>
            <a:r>
              <a:rPr lang="en-US" b="1" dirty="0"/>
              <a:t>sang</a:t>
            </a:r>
            <a:r>
              <a:rPr lang="en-US" dirty="0"/>
              <a:t> a new song… And they </a:t>
            </a:r>
            <a:r>
              <a:rPr lang="en-US" b="1" dirty="0"/>
              <a:t>sang</a:t>
            </a:r>
            <a:r>
              <a:rPr lang="en-US" dirty="0"/>
              <a:t> a new song before the throne… And they </a:t>
            </a:r>
            <a:r>
              <a:rPr lang="en-US" b="1" dirty="0"/>
              <a:t>sang</a:t>
            </a:r>
            <a:r>
              <a:rPr lang="en-US" dirty="0"/>
              <a:t> the song of Moses…” (Rev. 5:9; 14:3; 15:3)</a:t>
            </a:r>
          </a:p>
          <a:p>
            <a:r>
              <a:rPr lang="en-US" dirty="0"/>
              <a:t>“And </a:t>
            </a:r>
            <a:r>
              <a:rPr lang="en-US" b="1" dirty="0"/>
              <a:t>the smoke of their torment goes up forever and ever</a:t>
            </a:r>
            <a:r>
              <a:rPr lang="en-US" dirty="0"/>
              <a:t>; they have </a:t>
            </a:r>
            <a:r>
              <a:rPr lang="en-US" b="1" dirty="0"/>
              <a:t>no rest day and night</a:t>
            </a:r>
            <a:r>
              <a:rPr lang="en-US" dirty="0"/>
              <a:t>, those who worship the beast and his image, and whoever receives the mark of his name.” (Rev. 14:11)</a:t>
            </a:r>
          </a:p>
          <a:p>
            <a:endParaRPr lang="en-US" dirty="0"/>
          </a:p>
        </p:txBody>
      </p:sp>
      <p:sp>
        <p:nvSpPr>
          <p:cNvPr id="3" name="Title 2"/>
          <p:cNvSpPr>
            <a:spLocks noGrp="1"/>
          </p:cNvSpPr>
          <p:nvPr>
            <p:ph type="title"/>
          </p:nvPr>
        </p:nvSpPr>
        <p:spPr/>
        <p:txBody>
          <a:bodyPr>
            <a:normAutofit/>
          </a:bodyPr>
          <a:lstStyle/>
          <a:p>
            <a:r>
              <a:rPr lang="en-US" sz="3200" dirty="0"/>
              <a:t>4. The judgment is final and without mercy</a:t>
            </a:r>
          </a:p>
        </p:txBody>
      </p:sp>
    </p:spTree>
    <p:extLst>
      <p:ext uri="{BB962C8B-B14F-4D97-AF65-F5344CB8AC3E}">
        <p14:creationId xmlns:p14="http://schemas.microsoft.com/office/powerpoint/2010/main" val="1675569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r>
              <a:rPr lang="en-US" dirty="0"/>
              <a:t>“I have seen all the works which have been done under the sun, and behold, </a:t>
            </a:r>
            <a:r>
              <a:rPr lang="en-US" b="1" dirty="0"/>
              <a:t>all is vanity and striving after wind</a:t>
            </a:r>
            <a:r>
              <a:rPr lang="en-US" dirty="0"/>
              <a:t>.” (Eccl. 1:14)</a:t>
            </a:r>
          </a:p>
          <a:p>
            <a:r>
              <a:rPr lang="en-US" dirty="0"/>
              <a:t>“</a:t>
            </a:r>
            <a:r>
              <a:rPr lang="en-US" b="1" dirty="0"/>
              <a:t>Remember also your Creator in the days of your youth</a:t>
            </a:r>
            <a:r>
              <a:rPr lang="en-US" dirty="0"/>
              <a:t>, before the evil days come and the years draw near when you will say, ‘I have no delight in them.’” (Eccl. 12:1)</a:t>
            </a:r>
          </a:p>
        </p:txBody>
      </p:sp>
      <p:sp>
        <p:nvSpPr>
          <p:cNvPr id="3" name="Title 2"/>
          <p:cNvSpPr>
            <a:spLocks noGrp="1"/>
          </p:cNvSpPr>
          <p:nvPr>
            <p:ph type="title"/>
          </p:nvPr>
        </p:nvSpPr>
        <p:spPr/>
        <p:txBody>
          <a:bodyPr>
            <a:normAutofit/>
          </a:bodyPr>
          <a:lstStyle/>
          <a:p>
            <a:r>
              <a:rPr lang="en-US" sz="3200" dirty="0"/>
              <a:t>4. The judgment is final and without mercy</a:t>
            </a:r>
          </a:p>
        </p:txBody>
      </p:sp>
    </p:spTree>
    <p:extLst>
      <p:ext uri="{BB962C8B-B14F-4D97-AF65-F5344CB8AC3E}">
        <p14:creationId xmlns:p14="http://schemas.microsoft.com/office/powerpoint/2010/main" val="925633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Autofit/>
          </a:bodyPr>
          <a:lstStyle/>
          <a:p>
            <a:r>
              <a:rPr lang="en-US" dirty="0"/>
              <a:t>“The conclusion, when all has been heard, is: </a:t>
            </a:r>
            <a:r>
              <a:rPr lang="en-US" b="1" dirty="0"/>
              <a:t>fear God and keep His commandments</a:t>
            </a:r>
            <a:r>
              <a:rPr lang="en-US" dirty="0"/>
              <a:t>, because this applies to every person. </a:t>
            </a:r>
            <a:r>
              <a:rPr lang="en-US" b="1" dirty="0"/>
              <a:t>For God will bring every act to judgment, everything which is hidden, whether it is good or evil</a:t>
            </a:r>
            <a:r>
              <a:rPr lang="en-US" dirty="0"/>
              <a:t>.” (Eccl. 12:13-14)</a:t>
            </a:r>
          </a:p>
          <a:p>
            <a:r>
              <a:rPr lang="en-US" dirty="0"/>
              <a:t>“The LORD'S </a:t>
            </a:r>
            <a:r>
              <a:rPr lang="en-US" dirty="0" err="1"/>
              <a:t>lovingkindnesses</a:t>
            </a:r>
            <a:r>
              <a:rPr lang="en-US" dirty="0"/>
              <a:t> indeed never cease, for </a:t>
            </a:r>
            <a:r>
              <a:rPr lang="en-US" b="1" dirty="0"/>
              <a:t>His compassions [mercy] never fail</a:t>
            </a:r>
            <a:r>
              <a:rPr lang="en-US" dirty="0"/>
              <a:t>. They are new every morning; Great is Your faithfulness.” (Lam. 3:22-23)</a:t>
            </a:r>
          </a:p>
          <a:p>
            <a:endParaRPr lang="en-US" dirty="0"/>
          </a:p>
        </p:txBody>
      </p:sp>
      <p:sp>
        <p:nvSpPr>
          <p:cNvPr id="3" name="Title 2"/>
          <p:cNvSpPr>
            <a:spLocks noGrp="1"/>
          </p:cNvSpPr>
          <p:nvPr>
            <p:ph type="title"/>
          </p:nvPr>
        </p:nvSpPr>
        <p:spPr/>
        <p:txBody>
          <a:bodyPr>
            <a:normAutofit/>
          </a:bodyPr>
          <a:lstStyle/>
          <a:p>
            <a:r>
              <a:rPr lang="en-US" sz="3200" dirty="0"/>
              <a:t>4. The judgment is final and without mercy</a:t>
            </a:r>
          </a:p>
        </p:txBody>
      </p:sp>
    </p:spTree>
    <p:extLst>
      <p:ext uri="{BB962C8B-B14F-4D97-AF65-F5344CB8AC3E}">
        <p14:creationId xmlns:p14="http://schemas.microsoft.com/office/powerpoint/2010/main" val="139096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“Therefore, </a:t>
            </a:r>
            <a:r>
              <a:rPr lang="en-US" b="1" dirty="0"/>
              <a:t>we are ambassadors for Christ</a:t>
            </a:r>
            <a:r>
              <a:rPr lang="en-US" dirty="0"/>
              <a:t>, as though God were making an appeal through us; </a:t>
            </a:r>
            <a:r>
              <a:rPr lang="en-US" b="1" dirty="0"/>
              <a:t>we beg you on behalf of Christ, be reconciled to God</a:t>
            </a:r>
            <a:r>
              <a:rPr lang="en-US" dirty="0"/>
              <a:t>. He made Him who knew no sin to be sin on our behalf, so that we might become the righteousness of God in Him.” (2 Cor. 5:20-21)</a:t>
            </a:r>
          </a:p>
          <a:p>
            <a:r>
              <a:rPr lang="en-US" dirty="0"/>
              <a:t>“Behold, now is ‘THE ACCEPTABLE TIME,’ behold, now is ‘THE DAY OF SALVATION.’” (2 Cor. 6:2)</a:t>
            </a:r>
          </a:p>
          <a:p>
            <a:endParaRPr lang="en-US" dirty="0"/>
          </a:p>
        </p:txBody>
      </p:sp>
    </p:spTree>
    <p:extLst>
      <p:ext uri="{BB962C8B-B14F-4D97-AF65-F5344CB8AC3E}">
        <p14:creationId xmlns:p14="http://schemas.microsoft.com/office/powerpoint/2010/main" val="341059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ctr"/>
            <a:r>
              <a:rPr lang="en-US" sz="5400" dirty="0"/>
              <a:t>“Guilty!”</a:t>
            </a:r>
          </a:p>
          <a:p>
            <a:pPr algn="ctr"/>
            <a:r>
              <a:rPr lang="en-US" sz="5400" dirty="0"/>
              <a:t>The Great White Throne Judgment &amp; Hell</a:t>
            </a:r>
          </a:p>
          <a:p>
            <a:pPr algn="ctr"/>
            <a:r>
              <a:rPr lang="en-US" dirty="0"/>
              <a:t>(Revelation 20:11-15)</a:t>
            </a:r>
          </a:p>
          <a:p>
            <a:pPr algn="ctr"/>
            <a:endParaRPr lang="en-US" dirty="0"/>
          </a:p>
        </p:txBody>
      </p:sp>
    </p:spTree>
    <p:extLst>
      <p:ext uri="{BB962C8B-B14F-4D97-AF65-F5344CB8AC3E}">
        <p14:creationId xmlns:p14="http://schemas.microsoft.com/office/powerpoint/2010/main" val="221166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3076" name="AutoShape 4"/>
          <p:cNvSpPr>
            <a:spLocks noChangeAspect="1" noChangeArrowheads="1" noTextEdit="1"/>
          </p:cNvSpPr>
          <p:nvPr/>
        </p:nvSpPr>
        <p:spPr bwMode="auto">
          <a:xfrm>
            <a:off x="0" y="0"/>
            <a:ext cx="12193588" cy="685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8" name="Rectangle 6"/>
          <p:cNvSpPr>
            <a:spLocks noChangeArrowheads="1"/>
          </p:cNvSpPr>
          <p:nvPr/>
        </p:nvSpPr>
        <p:spPr bwMode="auto">
          <a:xfrm>
            <a:off x="3175" y="0"/>
            <a:ext cx="12190413" cy="6858000"/>
          </a:xfrm>
          <a:prstGeom prst="rect">
            <a:avLst/>
          </a:prstGeom>
          <a:solidFill>
            <a:srgbClr val="F6F6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9" name="Rectangle 7"/>
          <p:cNvSpPr>
            <a:spLocks noChangeArrowheads="1"/>
          </p:cNvSpPr>
          <p:nvPr/>
        </p:nvSpPr>
        <p:spPr bwMode="auto">
          <a:xfrm>
            <a:off x="3175" y="0"/>
            <a:ext cx="12190413" cy="5026025"/>
          </a:xfrm>
          <a:prstGeom prst="rect">
            <a:avLst/>
          </a:prstGeom>
          <a:solidFill>
            <a:srgbClr val="A51E2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0" name="Rectangle 8"/>
          <p:cNvSpPr>
            <a:spLocks noChangeArrowheads="1"/>
          </p:cNvSpPr>
          <p:nvPr/>
        </p:nvSpPr>
        <p:spPr bwMode="auto">
          <a:xfrm>
            <a:off x="2244725" y="1543050"/>
            <a:ext cx="7564438" cy="203517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700" b="1" i="0" u="none" strike="noStrike" cap="none" normalizeH="0" baseline="0" dirty="0">
                <a:ln>
                  <a:noFill/>
                </a:ln>
                <a:solidFill>
                  <a:srgbClr val="FFFFFF"/>
                </a:solidFill>
                <a:effectLst/>
                <a:latin typeface="Open Sans" pitchFamily="34" charset="0"/>
                <a:cs typeface="Arial" pitchFamily="34" charset="0"/>
              </a:rPr>
              <a:t>Thank you!</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081" name="Freeform 9"/>
          <p:cNvSpPr>
            <a:spLocks noEditPoints="1"/>
          </p:cNvSpPr>
          <p:nvPr/>
        </p:nvSpPr>
        <p:spPr bwMode="auto">
          <a:xfrm>
            <a:off x="3133725" y="5581650"/>
            <a:ext cx="542925" cy="492125"/>
          </a:xfrm>
          <a:custGeom>
            <a:avLst/>
            <a:gdLst/>
            <a:ahLst/>
            <a:cxnLst>
              <a:cxn ang="0">
                <a:pos x="252" y="252"/>
              </a:cxn>
              <a:cxn ang="0">
                <a:pos x="90" y="252"/>
              </a:cxn>
              <a:cxn ang="0">
                <a:pos x="64" y="310"/>
              </a:cxn>
              <a:cxn ang="0">
                <a:pos x="0" y="310"/>
              </a:cxn>
              <a:cxn ang="0">
                <a:pos x="138" y="0"/>
              </a:cxn>
              <a:cxn ang="0">
                <a:pos x="202" y="0"/>
              </a:cxn>
              <a:cxn ang="0">
                <a:pos x="342" y="310"/>
              </a:cxn>
              <a:cxn ang="0">
                <a:pos x="278" y="310"/>
              </a:cxn>
              <a:cxn ang="0">
                <a:pos x="252" y="252"/>
              </a:cxn>
              <a:cxn ang="0">
                <a:pos x="170" y="66"/>
              </a:cxn>
              <a:cxn ang="0">
                <a:pos x="114" y="198"/>
              </a:cxn>
              <a:cxn ang="0">
                <a:pos x="228" y="198"/>
              </a:cxn>
              <a:cxn ang="0">
                <a:pos x="170" y="66"/>
              </a:cxn>
            </a:cxnLst>
            <a:rect l="0" t="0" r="r" b="b"/>
            <a:pathLst>
              <a:path w="342" h="310">
                <a:moveTo>
                  <a:pt x="252" y="252"/>
                </a:moveTo>
                <a:lnTo>
                  <a:pt x="90" y="252"/>
                </a:lnTo>
                <a:lnTo>
                  <a:pt x="64" y="310"/>
                </a:lnTo>
                <a:lnTo>
                  <a:pt x="0" y="310"/>
                </a:lnTo>
                <a:lnTo>
                  <a:pt x="138" y="0"/>
                </a:lnTo>
                <a:lnTo>
                  <a:pt x="202" y="0"/>
                </a:lnTo>
                <a:lnTo>
                  <a:pt x="342" y="310"/>
                </a:lnTo>
                <a:lnTo>
                  <a:pt x="278" y="310"/>
                </a:lnTo>
                <a:lnTo>
                  <a:pt x="252" y="252"/>
                </a:lnTo>
                <a:close/>
                <a:moveTo>
                  <a:pt x="170" y="66"/>
                </a:moveTo>
                <a:lnTo>
                  <a:pt x="114" y="198"/>
                </a:lnTo>
                <a:lnTo>
                  <a:pt x="228" y="198"/>
                </a:lnTo>
                <a:lnTo>
                  <a:pt x="170" y="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2" name="Freeform 10"/>
          <p:cNvSpPr>
            <a:spLocks/>
          </p:cNvSpPr>
          <p:nvPr/>
        </p:nvSpPr>
        <p:spPr bwMode="auto">
          <a:xfrm>
            <a:off x="3711575" y="5581650"/>
            <a:ext cx="520700" cy="492125"/>
          </a:xfrm>
          <a:custGeom>
            <a:avLst/>
            <a:gdLst/>
            <a:ahLst/>
            <a:cxnLst>
              <a:cxn ang="0">
                <a:pos x="268" y="86"/>
              </a:cxn>
              <a:cxn ang="0">
                <a:pos x="168" y="220"/>
              </a:cxn>
              <a:cxn ang="0">
                <a:pos x="156" y="220"/>
              </a:cxn>
              <a:cxn ang="0">
                <a:pos x="58" y="86"/>
              </a:cxn>
              <a:cxn ang="0">
                <a:pos x="58" y="310"/>
              </a:cxn>
              <a:cxn ang="0">
                <a:pos x="0" y="310"/>
              </a:cxn>
              <a:cxn ang="0">
                <a:pos x="0" y="0"/>
              </a:cxn>
              <a:cxn ang="0">
                <a:pos x="66" y="0"/>
              </a:cxn>
              <a:cxn ang="0">
                <a:pos x="164" y="134"/>
              </a:cxn>
              <a:cxn ang="0">
                <a:pos x="260" y="0"/>
              </a:cxn>
              <a:cxn ang="0">
                <a:pos x="328" y="0"/>
              </a:cxn>
              <a:cxn ang="0">
                <a:pos x="328" y="310"/>
              </a:cxn>
              <a:cxn ang="0">
                <a:pos x="268" y="310"/>
              </a:cxn>
              <a:cxn ang="0">
                <a:pos x="268" y="86"/>
              </a:cxn>
            </a:cxnLst>
            <a:rect l="0" t="0" r="r" b="b"/>
            <a:pathLst>
              <a:path w="328" h="310">
                <a:moveTo>
                  <a:pt x="268" y="86"/>
                </a:moveTo>
                <a:lnTo>
                  <a:pt x="168" y="220"/>
                </a:lnTo>
                <a:lnTo>
                  <a:pt x="156" y="220"/>
                </a:lnTo>
                <a:lnTo>
                  <a:pt x="58" y="86"/>
                </a:lnTo>
                <a:lnTo>
                  <a:pt x="58" y="310"/>
                </a:lnTo>
                <a:lnTo>
                  <a:pt x="0" y="310"/>
                </a:lnTo>
                <a:lnTo>
                  <a:pt x="0" y="0"/>
                </a:lnTo>
                <a:lnTo>
                  <a:pt x="66" y="0"/>
                </a:lnTo>
                <a:lnTo>
                  <a:pt x="164" y="134"/>
                </a:lnTo>
                <a:lnTo>
                  <a:pt x="260" y="0"/>
                </a:lnTo>
                <a:lnTo>
                  <a:pt x="328" y="0"/>
                </a:lnTo>
                <a:lnTo>
                  <a:pt x="328" y="310"/>
                </a:lnTo>
                <a:lnTo>
                  <a:pt x="268" y="310"/>
                </a:lnTo>
                <a:lnTo>
                  <a:pt x="268" y="8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3" name="Freeform 11"/>
          <p:cNvSpPr>
            <a:spLocks noEditPoints="1"/>
          </p:cNvSpPr>
          <p:nvPr/>
        </p:nvSpPr>
        <p:spPr bwMode="auto">
          <a:xfrm>
            <a:off x="4410075" y="5581650"/>
            <a:ext cx="539750" cy="492125"/>
          </a:xfrm>
          <a:custGeom>
            <a:avLst/>
            <a:gdLst/>
            <a:ahLst/>
            <a:cxnLst>
              <a:cxn ang="0">
                <a:pos x="250" y="252"/>
              </a:cxn>
              <a:cxn ang="0">
                <a:pos x="90" y="252"/>
              </a:cxn>
              <a:cxn ang="0">
                <a:pos x="62" y="310"/>
              </a:cxn>
              <a:cxn ang="0">
                <a:pos x="0" y="310"/>
              </a:cxn>
              <a:cxn ang="0">
                <a:pos x="138" y="0"/>
              </a:cxn>
              <a:cxn ang="0">
                <a:pos x="202" y="0"/>
              </a:cxn>
              <a:cxn ang="0">
                <a:pos x="340" y="310"/>
              </a:cxn>
              <a:cxn ang="0">
                <a:pos x="278" y="310"/>
              </a:cxn>
              <a:cxn ang="0">
                <a:pos x="250" y="252"/>
              </a:cxn>
              <a:cxn ang="0">
                <a:pos x="170" y="66"/>
              </a:cxn>
              <a:cxn ang="0">
                <a:pos x="112" y="198"/>
              </a:cxn>
              <a:cxn ang="0">
                <a:pos x="228" y="198"/>
              </a:cxn>
              <a:cxn ang="0">
                <a:pos x="170" y="66"/>
              </a:cxn>
            </a:cxnLst>
            <a:rect l="0" t="0" r="r" b="b"/>
            <a:pathLst>
              <a:path w="340" h="310">
                <a:moveTo>
                  <a:pt x="250" y="252"/>
                </a:moveTo>
                <a:lnTo>
                  <a:pt x="90" y="252"/>
                </a:lnTo>
                <a:lnTo>
                  <a:pt x="62" y="310"/>
                </a:lnTo>
                <a:lnTo>
                  <a:pt x="0" y="310"/>
                </a:lnTo>
                <a:lnTo>
                  <a:pt x="138" y="0"/>
                </a:lnTo>
                <a:lnTo>
                  <a:pt x="202" y="0"/>
                </a:lnTo>
                <a:lnTo>
                  <a:pt x="340" y="310"/>
                </a:lnTo>
                <a:lnTo>
                  <a:pt x="278" y="310"/>
                </a:lnTo>
                <a:lnTo>
                  <a:pt x="250" y="252"/>
                </a:lnTo>
                <a:close/>
                <a:moveTo>
                  <a:pt x="170" y="66"/>
                </a:moveTo>
                <a:lnTo>
                  <a:pt x="112" y="198"/>
                </a:lnTo>
                <a:lnTo>
                  <a:pt x="228" y="198"/>
                </a:lnTo>
                <a:lnTo>
                  <a:pt x="170" y="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4" name="Freeform 12"/>
          <p:cNvSpPr>
            <a:spLocks/>
          </p:cNvSpPr>
          <p:nvPr/>
        </p:nvSpPr>
        <p:spPr bwMode="auto">
          <a:xfrm>
            <a:off x="5097463" y="5581650"/>
            <a:ext cx="739775" cy="492125"/>
          </a:xfrm>
          <a:custGeom>
            <a:avLst/>
            <a:gdLst/>
            <a:ahLst/>
            <a:cxnLst>
              <a:cxn ang="0">
                <a:pos x="354" y="310"/>
              </a:cxn>
              <a:cxn ang="0">
                <a:pos x="304" y="310"/>
              </a:cxn>
              <a:cxn ang="0">
                <a:pos x="266" y="212"/>
              </a:cxn>
              <a:cxn ang="0">
                <a:pos x="234" y="114"/>
              </a:cxn>
              <a:cxn ang="0">
                <a:pos x="200" y="214"/>
              </a:cxn>
              <a:cxn ang="0">
                <a:pos x="164" y="310"/>
              </a:cxn>
              <a:cxn ang="0">
                <a:pos x="114" y="310"/>
              </a:cxn>
              <a:cxn ang="0">
                <a:pos x="0" y="0"/>
              </a:cxn>
              <a:cxn ang="0">
                <a:pos x="66" y="0"/>
              </a:cxn>
              <a:cxn ang="0">
                <a:pos x="138" y="224"/>
              </a:cxn>
              <a:cxn ang="0">
                <a:pos x="214" y="0"/>
              </a:cxn>
              <a:cxn ang="0">
                <a:pos x="252" y="0"/>
              </a:cxn>
              <a:cxn ang="0">
                <a:pos x="330" y="224"/>
              </a:cxn>
              <a:cxn ang="0">
                <a:pos x="400" y="0"/>
              </a:cxn>
              <a:cxn ang="0">
                <a:pos x="466" y="0"/>
              </a:cxn>
              <a:cxn ang="0">
                <a:pos x="354" y="310"/>
              </a:cxn>
            </a:cxnLst>
            <a:rect l="0" t="0" r="r" b="b"/>
            <a:pathLst>
              <a:path w="466" h="310">
                <a:moveTo>
                  <a:pt x="354" y="310"/>
                </a:moveTo>
                <a:lnTo>
                  <a:pt x="304" y="310"/>
                </a:lnTo>
                <a:lnTo>
                  <a:pt x="266" y="212"/>
                </a:lnTo>
                <a:lnTo>
                  <a:pt x="234" y="114"/>
                </a:lnTo>
                <a:lnTo>
                  <a:pt x="200" y="214"/>
                </a:lnTo>
                <a:lnTo>
                  <a:pt x="164" y="310"/>
                </a:lnTo>
                <a:lnTo>
                  <a:pt x="114" y="310"/>
                </a:lnTo>
                <a:lnTo>
                  <a:pt x="0" y="0"/>
                </a:lnTo>
                <a:lnTo>
                  <a:pt x="66" y="0"/>
                </a:lnTo>
                <a:lnTo>
                  <a:pt x="138" y="224"/>
                </a:lnTo>
                <a:lnTo>
                  <a:pt x="214" y="0"/>
                </a:lnTo>
                <a:lnTo>
                  <a:pt x="252" y="0"/>
                </a:lnTo>
                <a:lnTo>
                  <a:pt x="330" y="224"/>
                </a:lnTo>
                <a:lnTo>
                  <a:pt x="400" y="0"/>
                </a:lnTo>
                <a:lnTo>
                  <a:pt x="466" y="0"/>
                </a:lnTo>
                <a:lnTo>
                  <a:pt x="354" y="310"/>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5" name="Freeform 13"/>
          <p:cNvSpPr>
            <a:spLocks noEditPoints="1"/>
          </p:cNvSpPr>
          <p:nvPr/>
        </p:nvSpPr>
        <p:spPr bwMode="auto">
          <a:xfrm>
            <a:off x="5843588" y="5581650"/>
            <a:ext cx="539750" cy="492125"/>
          </a:xfrm>
          <a:custGeom>
            <a:avLst/>
            <a:gdLst/>
            <a:ahLst/>
            <a:cxnLst>
              <a:cxn ang="0">
                <a:pos x="252" y="252"/>
              </a:cxn>
              <a:cxn ang="0">
                <a:pos x="90" y="252"/>
              </a:cxn>
              <a:cxn ang="0">
                <a:pos x="62" y="310"/>
              </a:cxn>
              <a:cxn ang="0">
                <a:pos x="0" y="310"/>
              </a:cxn>
              <a:cxn ang="0">
                <a:pos x="138" y="0"/>
              </a:cxn>
              <a:cxn ang="0">
                <a:pos x="202" y="0"/>
              </a:cxn>
              <a:cxn ang="0">
                <a:pos x="340" y="310"/>
              </a:cxn>
              <a:cxn ang="0">
                <a:pos x="278" y="310"/>
              </a:cxn>
              <a:cxn ang="0">
                <a:pos x="252" y="252"/>
              </a:cxn>
              <a:cxn ang="0">
                <a:pos x="170" y="66"/>
              </a:cxn>
              <a:cxn ang="0">
                <a:pos x="112" y="198"/>
              </a:cxn>
              <a:cxn ang="0">
                <a:pos x="228" y="198"/>
              </a:cxn>
              <a:cxn ang="0">
                <a:pos x="170" y="66"/>
              </a:cxn>
            </a:cxnLst>
            <a:rect l="0" t="0" r="r" b="b"/>
            <a:pathLst>
              <a:path w="340" h="310">
                <a:moveTo>
                  <a:pt x="252" y="252"/>
                </a:moveTo>
                <a:lnTo>
                  <a:pt x="90" y="252"/>
                </a:lnTo>
                <a:lnTo>
                  <a:pt x="62" y="310"/>
                </a:lnTo>
                <a:lnTo>
                  <a:pt x="0" y="310"/>
                </a:lnTo>
                <a:lnTo>
                  <a:pt x="138" y="0"/>
                </a:lnTo>
                <a:lnTo>
                  <a:pt x="202" y="0"/>
                </a:lnTo>
                <a:lnTo>
                  <a:pt x="340" y="310"/>
                </a:lnTo>
                <a:lnTo>
                  <a:pt x="278" y="310"/>
                </a:lnTo>
                <a:lnTo>
                  <a:pt x="252" y="252"/>
                </a:lnTo>
                <a:close/>
                <a:moveTo>
                  <a:pt x="170" y="66"/>
                </a:moveTo>
                <a:lnTo>
                  <a:pt x="112" y="198"/>
                </a:lnTo>
                <a:lnTo>
                  <a:pt x="228" y="198"/>
                </a:lnTo>
                <a:lnTo>
                  <a:pt x="170" y="66"/>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6" name="Freeform 14"/>
          <p:cNvSpPr>
            <a:spLocks/>
          </p:cNvSpPr>
          <p:nvPr/>
        </p:nvSpPr>
        <p:spPr bwMode="auto">
          <a:xfrm>
            <a:off x="6316663" y="5581650"/>
            <a:ext cx="406400" cy="492125"/>
          </a:xfrm>
          <a:custGeom>
            <a:avLst/>
            <a:gdLst/>
            <a:ahLst/>
            <a:cxnLst>
              <a:cxn ang="0">
                <a:pos x="49" y="27"/>
              </a:cxn>
              <a:cxn ang="0">
                <a:pos x="0" y="27"/>
              </a:cxn>
              <a:cxn ang="0">
                <a:pos x="0" y="0"/>
              </a:cxn>
              <a:cxn ang="0">
                <a:pos x="128" y="0"/>
              </a:cxn>
              <a:cxn ang="0">
                <a:pos x="128" y="27"/>
              </a:cxn>
              <a:cxn ang="0">
                <a:pos x="78" y="27"/>
              </a:cxn>
              <a:cxn ang="0">
                <a:pos x="78" y="155"/>
              </a:cxn>
              <a:cxn ang="0">
                <a:pos x="49" y="155"/>
              </a:cxn>
              <a:cxn ang="0">
                <a:pos x="49" y="27"/>
              </a:cxn>
            </a:cxnLst>
            <a:rect l="0" t="0" r="r" b="b"/>
            <a:pathLst>
              <a:path w="128" h="155">
                <a:moveTo>
                  <a:pt x="49" y="27"/>
                </a:moveTo>
                <a:cubicBezTo>
                  <a:pt x="0" y="27"/>
                  <a:pt x="0" y="27"/>
                  <a:pt x="0" y="27"/>
                </a:cubicBezTo>
                <a:cubicBezTo>
                  <a:pt x="0" y="0"/>
                  <a:pt x="0" y="0"/>
                  <a:pt x="0" y="0"/>
                </a:cubicBezTo>
                <a:cubicBezTo>
                  <a:pt x="45" y="0"/>
                  <a:pt x="83" y="0"/>
                  <a:pt x="128" y="0"/>
                </a:cubicBezTo>
                <a:cubicBezTo>
                  <a:pt x="128" y="27"/>
                  <a:pt x="128" y="27"/>
                  <a:pt x="128" y="27"/>
                </a:cubicBezTo>
                <a:cubicBezTo>
                  <a:pt x="78" y="27"/>
                  <a:pt x="78" y="27"/>
                  <a:pt x="78" y="27"/>
                </a:cubicBezTo>
                <a:cubicBezTo>
                  <a:pt x="78" y="155"/>
                  <a:pt x="78" y="155"/>
                  <a:pt x="78" y="155"/>
                </a:cubicBezTo>
                <a:cubicBezTo>
                  <a:pt x="49" y="155"/>
                  <a:pt x="49" y="155"/>
                  <a:pt x="49" y="155"/>
                </a:cubicBezTo>
                <a:lnTo>
                  <a:pt x="49" y="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7" name="Rectangle 15"/>
          <p:cNvSpPr>
            <a:spLocks noChangeArrowheads="1"/>
          </p:cNvSpPr>
          <p:nvPr/>
        </p:nvSpPr>
        <p:spPr bwMode="auto">
          <a:xfrm>
            <a:off x="6472238" y="5445125"/>
            <a:ext cx="92075" cy="19685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8" name="Freeform 16"/>
          <p:cNvSpPr>
            <a:spLocks/>
          </p:cNvSpPr>
          <p:nvPr/>
        </p:nvSpPr>
        <p:spPr bwMode="auto">
          <a:xfrm>
            <a:off x="6764338" y="5572125"/>
            <a:ext cx="447675" cy="514350"/>
          </a:xfrm>
          <a:custGeom>
            <a:avLst/>
            <a:gdLst/>
            <a:ahLst/>
            <a:cxnLst>
              <a:cxn ang="0">
                <a:pos x="141" y="139"/>
              </a:cxn>
              <a:cxn ang="0">
                <a:pos x="82" y="162"/>
              </a:cxn>
              <a:cxn ang="0">
                <a:pos x="0" y="82"/>
              </a:cxn>
              <a:cxn ang="0">
                <a:pos x="82" y="0"/>
              </a:cxn>
              <a:cxn ang="0">
                <a:pos x="139" y="24"/>
              </a:cxn>
              <a:cxn ang="0">
                <a:pos x="119" y="43"/>
              </a:cxn>
              <a:cxn ang="0">
                <a:pos x="82" y="28"/>
              </a:cxn>
              <a:cxn ang="0">
                <a:pos x="29" y="82"/>
              </a:cxn>
              <a:cxn ang="0">
                <a:pos x="82" y="134"/>
              </a:cxn>
              <a:cxn ang="0">
                <a:pos x="121" y="118"/>
              </a:cxn>
              <a:cxn ang="0">
                <a:pos x="141" y="139"/>
              </a:cxn>
            </a:cxnLst>
            <a:rect l="0" t="0" r="r" b="b"/>
            <a:pathLst>
              <a:path w="141" h="162">
                <a:moveTo>
                  <a:pt x="141" y="139"/>
                </a:moveTo>
                <a:cubicBezTo>
                  <a:pt x="125" y="154"/>
                  <a:pt x="104" y="162"/>
                  <a:pt x="82" y="162"/>
                </a:cubicBezTo>
                <a:cubicBezTo>
                  <a:pt x="24" y="162"/>
                  <a:pt x="0" y="122"/>
                  <a:pt x="0" y="82"/>
                </a:cubicBezTo>
                <a:cubicBezTo>
                  <a:pt x="0" y="41"/>
                  <a:pt x="26" y="0"/>
                  <a:pt x="82" y="0"/>
                </a:cubicBezTo>
                <a:cubicBezTo>
                  <a:pt x="103" y="0"/>
                  <a:pt x="123" y="8"/>
                  <a:pt x="139" y="24"/>
                </a:cubicBezTo>
                <a:cubicBezTo>
                  <a:pt x="119" y="43"/>
                  <a:pt x="119" y="43"/>
                  <a:pt x="119" y="43"/>
                </a:cubicBezTo>
                <a:cubicBezTo>
                  <a:pt x="109" y="33"/>
                  <a:pt x="95" y="28"/>
                  <a:pt x="82" y="28"/>
                </a:cubicBezTo>
                <a:cubicBezTo>
                  <a:pt x="44" y="28"/>
                  <a:pt x="28" y="56"/>
                  <a:pt x="29" y="82"/>
                </a:cubicBezTo>
                <a:cubicBezTo>
                  <a:pt x="29" y="107"/>
                  <a:pt x="44" y="134"/>
                  <a:pt x="82" y="134"/>
                </a:cubicBezTo>
                <a:cubicBezTo>
                  <a:pt x="95" y="134"/>
                  <a:pt x="111" y="129"/>
                  <a:pt x="121" y="118"/>
                </a:cubicBezTo>
                <a:lnTo>
                  <a:pt x="141" y="139"/>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9" name="Freeform 17"/>
          <p:cNvSpPr>
            <a:spLocks/>
          </p:cNvSpPr>
          <p:nvPr/>
        </p:nvSpPr>
        <p:spPr bwMode="auto">
          <a:xfrm>
            <a:off x="7262813" y="5581650"/>
            <a:ext cx="425450" cy="492125"/>
          </a:xfrm>
          <a:custGeom>
            <a:avLst/>
            <a:gdLst/>
            <a:ahLst/>
            <a:cxnLst>
              <a:cxn ang="0">
                <a:pos x="210" y="310"/>
              </a:cxn>
              <a:cxn ang="0">
                <a:pos x="210" y="186"/>
              </a:cxn>
              <a:cxn ang="0">
                <a:pos x="58" y="186"/>
              </a:cxn>
              <a:cxn ang="0">
                <a:pos x="58" y="310"/>
              </a:cxn>
              <a:cxn ang="0">
                <a:pos x="0" y="310"/>
              </a:cxn>
              <a:cxn ang="0">
                <a:pos x="0" y="0"/>
              </a:cxn>
              <a:cxn ang="0">
                <a:pos x="58" y="0"/>
              </a:cxn>
              <a:cxn ang="0">
                <a:pos x="58" y="132"/>
              </a:cxn>
              <a:cxn ang="0">
                <a:pos x="210" y="132"/>
              </a:cxn>
              <a:cxn ang="0">
                <a:pos x="210" y="0"/>
              </a:cxn>
              <a:cxn ang="0">
                <a:pos x="268" y="0"/>
              </a:cxn>
              <a:cxn ang="0">
                <a:pos x="268" y="310"/>
              </a:cxn>
              <a:cxn ang="0">
                <a:pos x="210" y="310"/>
              </a:cxn>
            </a:cxnLst>
            <a:rect l="0" t="0" r="r" b="b"/>
            <a:pathLst>
              <a:path w="268" h="310">
                <a:moveTo>
                  <a:pt x="210" y="310"/>
                </a:moveTo>
                <a:lnTo>
                  <a:pt x="210" y="186"/>
                </a:lnTo>
                <a:lnTo>
                  <a:pt x="58" y="186"/>
                </a:lnTo>
                <a:lnTo>
                  <a:pt x="58" y="310"/>
                </a:lnTo>
                <a:lnTo>
                  <a:pt x="0" y="310"/>
                </a:lnTo>
                <a:lnTo>
                  <a:pt x="0" y="0"/>
                </a:lnTo>
                <a:lnTo>
                  <a:pt x="58" y="0"/>
                </a:lnTo>
                <a:lnTo>
                  <a:pt x="58" y="132"/>
                </a:lnTo>
                <a:lnTo>
                  <a:pt x="210" y="132"/>
                </a:lnTo>
                <a:lnTo>
                  <a:pt x="210" y="0"/>
                </a:lnTo>
                <a:lnTo>
                  <a:pt x="268" y="0"/>
                </a:lnTo>
                <a:lnTo>
                  <a:pt x="268" y="310"/>
                </a:lnTo>
                <a:lnTo>
                  <a:pt x="210" y="310"/>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0" name="Freeform 18"/>
          <p:cNvSpPr>
            <a:spLocks/>
          </p:cNvSpPr>
          <p:nvPr/>
        </p:nvSpPr>
        <p:spPr bwMode="auto">
          <a:xfrm>
            <a:off x="7777163" y="5581650"/>
            <a:ext cx="520700" cy="492125"/>
          </a:xfrm>
          <a:custGeom>
            <a:avLst/>
            <a:gdLst/>
            <a:ahLst/>
            <a:cxnLst>
              <a:cxn ang="0">
                <a:pos x="270" y="86"/>
              </a:cxn>
              <a:cxn ang="0">
                <a:pos x="168" y="220"/>
              </a:cxn>
              <a:cxn ang="0">
                <a:pos x="158" y="220"/>
              </a:cxn>
              <a:cxn ang="0">
                <a:pos x="58" y="86"/>
              </a:cxn>
              <a:cxn ang="0">
                <a:pos x="58" y="310"/>
              </a:cxn>
              <a:cxn ang="0">
                <a:pos x="0" y="310"/>
              </a:cxn>
              <a:cxn ang="0">
                <a:pos x="0" y="0"/>
              </a:cxn>
              <a:cxn ang="0">
                <a:pos x="68" y="0"/>
              </a:cxn>
              <a:cxn ang="0">
                <a:pos x="164" y="134"/>
              </a:cxn>
              <a:cxn ang="0">
                <a:pos x="262" y="0"/>
              </a:cxn>
              <a:cxn ang="0">
                <a:pos x="328" y="0"/>
              </a:cxn>
              <a:cxn ang="0">
                <a:pos x="328" y="310"/>
              </a:cxn>
              <a:cxn ang="0">
                <a:pos x="270" y="310"/>
              </a:cxn>
              <a:cxn ang="0">
                <a:pos x="270" y="86"/>
              </a:cxn>
            </a:cxnLst>
            <a:rect l="0" t="0" r="r" b="b"/>
            <a:pathLst>
              <a:path w="328" h="310">
                <a:moveTo>
                  <a:pt x="270" y="86"/>
                </a:moveTo>
                <a:lnTo>
                  <a:pt x="168" y="220"/>
                </a:lnTo>
                <a:lnTo>
                  <a:pt x="158" y="220"/>
                </a:lnTo>
                <a:lnTo>
                  <a:pt x="58" y="86"/>
                </a:lnTo>
                <a:lnTo>
                  <a:pt x="58" y="310"/>
                </a:lnTo>
                <a:lnTo>
                  <a:pt x="0" y="310"/>
                </a:lnTo>
                <a:lnTo>
                  <a:pt x="0" y="0"/>
                </a:lnTo>
                <a:lnTo>
                  <a:pt x="68" y="0"/>
                </a:lnTo>
                <a:lnTo>
                  <a:pt x="164" y="134"/>
                </a:lnTo>
                <a:lnTo>
                  <a:pt x="262" y="0"/>
                </a:lnTo>
                <a:lnTo>
                  <a:pt x="328" y="0"/>
                </a:lnTo>
                <a:lnTo>
                  <a:pt x="328" y="310"/>
                </a:lnTo>
                <a:lnTo>
                  <a:pt x="270" y="310"/>
                </a:lnTo>
                <a:lnTo>
                  <a:pt x="270" y="86"/>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1" name="Freeform 19"/>
          <p:cNvSpPr>
            <a:spLocks noEditPoints="1"/>
          </p:cNvSpPr>
          <p:nvPr/>
        </p:nvSpPr>
        <p:spPr bwMode="auto">
          <a:xfrm>
            <a:off x="8332788" y="5581650"/>
            <a:ext cx="542925" cy="492125"/>
          </a:xfrm>
          <a:custGeom>
            <a:avLst/>
            <a:gdLst/>
            <a:ahLst/>
            <a:cxnLst>
              <a:cxn ang="0">
                <a:pos x="252" y="252"/>
              </a:cxn>
              <a:cxn ang="0">
                <a:pos x="90" y="252"/>
              </a:cxn>
              <a:cxn ang="0">
                <a:pos x="64" y="310"/>
              </a:cxn>
              <a:cxn ang="0">
                <a:pos x="0" y="310"/>
              </a:cxn>
              <a:cxn ang="0">
                <a:pos x="140" y="0"/>
              </a:cxn>
              <a:cxn ang="0">
                <a:pos x="204" y="0"/>
              </a:cxn>
              <a:cxn ang="0">
                <a:pos x="342" y="310"/>
              </a:cxn>
              <a:cxn ang="0">
                <a:pos x="278" y="310"/>
              </a:cxn>
              <a:cxn ang="0">
                <a:pos x="252" y="252"/>
              </a:cxn>
              <a:cxn ang="0">
                <a:pos x="172" y="66"/>
              </a:cxn>
              <a:cxn ang="0">
                <a:pos x="114" y="198"/>
              </a:cxn>
              <a:cxn ang="0">
                <a:pos x="228" y="198"/>
              </a:cxn>
              <a:cxn ang="0">
                <a:pos x="172" y="66"/>
              </a:cxn>
            </a:cxnLst>
            <a:rect l="0" t="0" r="r" b="b"/>
            <a:pathLst>
              <a:path w="342" h="310">
                <a:moveTo>
                  <a:pt x="252" y="252"/>
                </a:moveTo>
                <a:lnTo>
                  <a:pt x="90" y="252"/>
                </a:lnTo>
                <a:lnTo>
                  <a:pt x="64" y="310"/>
                </a:lnTo>
                <a:lnTo>
                  <a:pt x="0" y="310"/>
                </a:lnTo>
                <a:lnTo>
                  <a:pt x="140" y="0"/>
                </a:lnTo>
                <a:lnTo>
                  <a:pt x="204" y="0"/>
                </a:lnTo>
                <a:lnTo>
                  <a:pt x="342" y="310"/>
                </a:lnTo>
                <a:lnTo>
                  <a:pt x="278" y="310"/>
                </a:lnTo>
                <a:lnTo>
                  <a:pt x="252" y="252"/>
                </a:lnTo>
                <a:close/>
                <a:moveTo>
                  <a:pt x="172" y="66"/>
                </a:moveTo>
                <a:lnTo>
                  <a:pt x="114" y="198"/>
                </a:lnTo>
                <a:lnTo>
                  <a:pt x="228" y="198"/>
                </a:lnTo>
                <a:lnTo>
                  <a:pt x="172" y="66"/>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2" name="Freeform 20"/>
          <p:cNvSpPr>
            <a:spLocks/>
          </p:cNvSpPr>
          <p:nvPr/>
        </p:nvSpPr>
        <p:spPr bwMode="auto">
          <a:xfrm>
            <a:off x="8926513" y="5581650"/>
            <a:ext cx="406400" cy="492125"/>
          </a:xfrm>
          <a:custGeom>
            <a:avLst/>
            <a:gdLst/>
            <a:ahLst/>
            <a:cxnLst>
              <a:cxn ang="0">
                <a:pos x="198" y="0"/>
              </a:cxn>
              <a:cxn ang="0">
                <a:pos x="256" y="0"/>
              </a:cxn>
              <a:cxn ang="0">
                <a:pos x="256" y="310"/>
              </a:cxn>
              <a:cxn ang="0">
                <a:pos x="220" y="310"/>
              </a:cxn>
              <a:cxn ang="0">
                <a:pos x="220" y="310"/>
              </a:cxn>
              <a:cxn ang="0">
                <a:pos x="58" y="102"/>
              </a:cxn>
              <a:cxn ang="0">
                <a:pos x="58" y="310"/>
              </a:cxn>
              <a:cxn ang="0">
                <a:pos x="0" y="310"/>
              </a:cxn>
              <a:cxn ang="0">
                <a:pos x="0" y="0"/>
              </a:cxn>
              <a:cxn ang="0">
                <a:pos x="46" y="0"/>
              </a:cxn>
              <a:cxn ang="0">
                <a:pos x="198" y="192"/>
              </a:cxn>
              <a:cxn ang="0">
                <a:pos x="198" y="0"/>
              </a:cxn>
            </a:cxnLst>
            <a:rect l="0" t="0" r="r" b="b"/>
            <a:pathLst>
              <a:path w="256" h="310">
                <a:moveTo>
                  <a:pt x="198" y="0"/>
                </a:moveTo>
                <a:lnTo>
                  <a:pt x="256" y="0"/>
                </a:lnTo>
                <a:lnTo>
                  <a:pt x="256" y="310"/>
                </a:lnTo>
                <a:lnTo>
                  <a:pt x="220" y="310"/>
                </a:lnTo>
                <a:lnTo>
                  <a:pt x="220" y="310"/>
                </a:lnTo>
                <a:lnTo>
                  <a:pt x="58" y="102"/>
                </a:lnTo>
                <a:lnTo>
                  <a:pt x="58" y="310"/>
                </a:lnTo>
                <a:lnTo>
                  <a:pt x="0" y="310"/>
                </a:lnTo>
                <a:lnTo>
                  <a:pt x="0" y="0"/>
                </a:lnTo>
                <a:lnTo>
                  <a:pt x="46" y="0"/>
                </a:lnTo>
                <a:lnTo>
                  <a:pt x="198" y="192"/>
                </a:lnTo>
                <a:lnTo>
                  <a:pt x="198" y="0"/>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3" name="Freeform 21"/>
          <p:cNvSpPr>
            <a:spLocks/>
          </p:cNvSpPr>
          <p:nvPr/>
        </p:nvSpPr>
        <p:spPr bwMode="auto">
          <a:xfrm>
            <a:off x="2863850" y="5581650"/>
            <a:ext cx="92075" cy="114300"/>
          </a:xfrm>
          <a:custGeom>
            <a:avLst/>
            <a:gdLst/>
            <a:ahLst/>
            <a:cxnLst>
              <a:cxn ang="0">
                <a:pos x="58" y="34"/>
              </a:cxn>
              <a:cxn ang="0">
                <a:pos x="58" y="0"/>
              </a:cxn>
              <a:cxn ang="0">
                <a:pos x="0" y="0"/>
              </a:cxn>
              <a:cxn ang="0">
                <a:pos x="0" y="72"/>
              </a:cxn>
              <a:cxn ang="0">
                <a:pos x="58" y="34"/>
              </a:cxn>
            </a:cxnLst>
            <a:rect l="0" t="0" r="r" b="b"/>
            <a:pathLst>
              <a:path w="58" h="72">
                <a:moveTo>
                  <a:pt x="58" y="34"/>
                </a:moveTo>
                <a:lnTo>
                  <a:pt x="58" y="0"/>
                </a:lnTo>
                <a:lnTo>
                  <a:pt x="0" y="0"/>
                </a:lnTo>
                <a:lnTo>
                  <a:pt x="0" y="72"/>
                </a:lnTo>
                <a:lnTo>
                  <a:pt x="58" y="34"/>
                </a:lnTo>
                <a:close/>
              </a:path>
            </a:pathLst>
          </a:custGeom>
          <a:solidFill>
            <a:srgbClr val="A51E2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4" name="Freeform 22"/>
          <p:cNvSpPr>
            <a:spLocks/>
          </p:cNvSpPr>
          <p:nvPr/>
        </p:nvSpPr>
        <p:spPr bwMode="auto">
          <a:xfrm>
            <a:off x="2863850" y="5683250"/>
            <a:ext cx="92075" cy="390525"/>
          </a:xfrm>
          <a:custGeom>
            <a:avLst/>
            <a:gdLst/>
            <a:ahLst/>
            <a:cxnLst>
              <a:cxn ang="0">
                <a:pos x="0" y="36"/>
              </a:cxn>
              <a:cxn ang="0">
                <a:pos x="0" y="246"/>
              </a:cxn>
              <a:cxn ang="0">
                <a:pos x="58" y="246"/>
              </a:cxn>
              <a:cxn ang="0">
                <a:pos x="58" y="0"/>
              </a:cxn>
              <a:cxn ang="0">
                <a:pos x="0" y="36"/>
              </a:cxn>
            </a:cxnLst>
            <a:rect l="0" t="0" r="r" b="b"/>
            <a:pathLst>
              <a:path w="58" h="246">
                <a:moveTo>
                  <a:pt x="0" y="36"/>
                </a:moveTo>
                <a:lnTo>
                  <a:pt x="0" y="246"/>
                </a:lnTo>
                <a:lnTo>
                  <a:pt x="58" y="246"/>
                </a:lnTo>
                <a:lnTo>
                  <a:pt x="58" y="0"/>
                </a:lnTo>
                <a:lnTo>
                  <a:pt x="0" y="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“And the dead were judged from the things which were written in the books, according to their deeds. And the sea gave up the dead which were in it, and death and Hades gave up the dead which were in them; and they were judged, every one of them according to their deeds. Then death and Hades were thrown into the lake of fire. This is the second death, the lake of fire. And if anyone's name was not found written in the book of life, he was thrown into the lake of fire.” (Rev. 20:11-15)</a:t>
            </a:r>
          </a:p>
          <a:p>
            <a:endParaRPr lang="en-US" dirty="0"/>
          </a:p>
        </p:txBody>
      </p:sp>
      <p:sp>
        <p:nvSpPr>
          <p:cNvPr id="3" name="Title 2"/>
          <p:cNvSpPr>
            <a:spLocks noGrp="1"/>
          </p:cNvSpPr>
          <p:nvPr>
            <p:ph type="title"/>
          </p:nvPr>
        </p:nvSpPr>
        <p:spPr/>
        <p:txBody>
          <a:bodyPr>
            <a:noAutofit/>
          </a:bodyPr>
          <a:lstStyle/>
          <a:p>
            <a:r>
              <a:rPr lang="en-US" sz="3200" dirty="0"/>
              <a:t>“Guilty!”- The Great White Throne Judgment &amp; Hell</a:t>
            </a:r>
            <a:br>
              <a:rPr lang="en-US" sz="3200" dirty="0"/>
            </a:br>
            <a:r>
              <a:rPr lang="en-US" sz="3200" dirty="0"/>
              <a:t> (Revelation 20:11-15)</a:t>
            </a:r>
          </a:p>
        </p:txBody>
      </p:sp>
    </p:spTree>
    <p:extLst>
      <p:ext uri="{BB962C8B-B14F-4D97-AF65-F5344CB8AC3E}">
        <p14:creationId xmlns:p14="http://schemas.microsoft.com/office/powerpoint/2010/main" val="400215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287000" cy="4572000"/>
          </a:xfrm>
        </p:spPr>
        <p:txBody>
          <a:bodyPr/>
          <a:lstStyle/>
          <a:p>
            <a:r>
              <a:rPr lang="en-US" dirty="0"/>
              <a:t>“Then I saw a </a:t>
            </a:r>
            <a:r>
              <a:rPr lang="en-US" b="1" dirty="0"/>
              <a:t>great white throne </a:t>
            </a:r>
            <a:r>
              <a:rPr lang="en-US" dirty="0"/>
              <a:t>and </a:t>
            </a:r>
            <a:r>
              <a:rPr lang="en-US" b="1" dirty="0"/>
              <a:t>Him who sat upon it</a:t>
            </a:r>
            <a:r>
              <a:rPr lang="en-US" dirty="0"/>
              <a:t>, from whose presence </a:t>
            </a:r>
            <a:r>
              <a:rPr lang="en-US" b="1" dirty="0"/>
              <a:t>earth and heaven fled away</a:t>
            </a:r>
            <a:r>
              <a:rPr lang="en-US" dirty="0"/>
              <a:t>, and no place was found for them.” (Rev. 20:11)</a:t>
            </a:r>
          </a:p>
          <a:p>
            <a:r>
              <a:rPr lang="en-US" dirty="0"/>
              <a:t>“And his appearance was like lightning, and his clothing as </a:t>
            </a:r>
            <a:r>
              <a:rPr lang="en-US" b="1" dirty="0"/>
              <a:t>white as snow</a:t>
            </a:r>
            <a:r>
              <a:rPr lang="en-US" dirty="0"/>
              <a:t>.” (Matt. 28:3)</a:t>
            </a:r>
          </a:p>
          <a:p>
            <a:r>
              <a:rPr lang="en-US" dirty="0"/>
              <a:t>“And the armies which are in heaven, clothed in fine linen, </a:t>
            </a:r>
            <a:r>
              <a:rPr lang="en-US" b="1" dirty="0"/>
              <a:t>white</a:t>
            </a:r>
            <a:r>
              <a:rPr lang="en-US" dirty="0"/>
              <a:t> and </a:t>
            </a:r>
            <a:r>
              <a:rPr lang="en-US" b="1" dirty="0"/>
              <a:t>clean</a:t>
            </a:r>
            <a:r>
              <a:rPr lang="en-US" dirty="0"/>
              <a:t>…” (Rev. 19:14)</a:t>
            </a:r>
          </a:p>
          <a:p>
            <a:endParaRPr lang="en-US" dirty="0"/>
          </a:p>
        </p:txBody>
      </p:sp>
      <p:sp>
        <p:nvSpPr>
          <p:cNvPr id="3" name="Title 2"/>
          <p:cNvSpPr>
            <a:spLocks noGrp="1"/>
          </p:cNvSpPr>
          <p:nvPr>
            <p:ph type="title"/>
          </p:nvPr>
        </p:nvSpPr>
        <p:spPr/>
        <p:txBody>
          <a:bodyPr>
            <a:normAutofit/>
          </a:bodyPr>
          <a:lstStyle/>
          <a:p>
            <a:r>
              <a:rPr lang="en-US" sz="3200" dirty="0"/>
              <a:t>1. The Judge is God, and He is awesome!</a:t>
            </a:r>
          </a:p>
        </p:txBody>
      </p:sp>
    </p:spTree>
    <p:extLst>
      <p:ext uri="{BB962C8B-B14F-4D97-AF65-F5344CB8AC3E}">
        <p14:creationId xmlns:p14="http://schemas.microsoft.com/office/powerpoint/2010/main" val="111104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04119" y="1524000"/>
            <a:ext cx="10210800" cy="4572000"/>
          </a:xfrm>
        </p:spPr>
        <p:txBody>
          <a:bodyPr>
            <a:normAutofit/>
          </a:bodyPr>
          <a:lstStyle/>
          <a:p>
            <a:r>
              <a:rPr lang="en-US" dirty="0"/>
              <a:t>“And His garments became radiant and </a:t>
            </a:r>
            <a:r>
              <a:rPr lang="en-US" b="1" dirty="0"/>
              <a:t>exceedingly white</a:t>
            </a:r>
            <a:r>
              <a:rPr lang="en-US" dirty="0"/>
              <a:t>, as no launderer on earth can whiten them.” (Mark 9:3)</a:t>
            </a:r>
          </a:p>
          <a:p>
            <a:r>
              <a:rPr lang="en-US" dirty="0"/>
              <a:t>“And I saw heaven opened, and behold, a </a:t>
            </a:r>
            <a:r>
              <a:rPr lang="en-US" b="1" dirty="0"/>
              <a:t>white horse</a:t>
            </a:r>
            <a:r>
              <a:rPr lang="en-US" dirty="0"/>
              <a:t>, and He who sat on it    is called Faithful and True, and in righteousness He judges and wages war.”   (Rev. 19:11)</a:t>
            </a:r>
          </a:p>
          <a:p>
            <a:endParaRPr lang="en-US" dirty="0"/>
          </a:p>
        </p:txBody>
      </p:sp>
      <p:sp>
        <p:nvSpPr>
          <p:cNvPr id="3" name="Title 2"/>
          <p:cNvSpPr>
            <a:spLocks noGrp="1"/>
          </p:cNvSpPr>
          <p:nvPr>
            <p:ph type="title"/>
          </p:nvPr>
        </p:nvSpPr>
        <p:spPr/>
        <p:txBody>
          <a:bodyPr>
            <a:normAutofit/>
          </a:bodyPr>
          <a:lstStyle/>
          <a:p>
            <a:r>
              <a:rPr lang="en-US" sz="3200" dirty="0"/>
              <a:t>1. The Judge is God, and He is awesome!</a:t>
            </a:r>
          </a:p>
        </p:txBody>
      </p:sp>
    </p:spTree>
    <p:extLst>
      <p:ext uri="{BB962C8B-B14F-4D97-AF65-F5344CB8AC3E}">
        <p14:creationId xmlns:p14="http://schemas.microsoft.com/office/powerpoint/2010/main" val="1676642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dirty="0"/>
              <a:t>“So the LORD commanded us to observe all these statutes, </a:t>
            </a:r>
            <a:r>
              <a:rPr lang="en-US" b="1" dirty="0"/>
              <a:t>to fear the LORD our God</a:t>
            </a:r>
            <a:r>
              <a:rPr lang="en-US" dirty="0"/>
              <a:t> for our good always and for our survival, as it is today.” (Deut. 6:24)</a:t>
            </a:r>
          </a:p>
          <a:p>
            <a:r>
              <a:rPr lang="en-US" dirty="0"/>
              <a:t>“The </a:t>
            </a:r>
            <a:r>
              <a:rPr lang="en-US" b="1" dirty="0"/>
              <a:t>fear of the LORD prolongs life</a:t>
            </a:r>
            <a:r>
              <a:rPr lang="en-US" dirty="0"/>
              <a:t>, but the years of the wicked will be shortened.” (Prov. 10:27)</a:t>
            </a:r>
          </a:p>
          <a:p>
            <a:endParaRPr lang="en-US" dirty="0"/>
          </a:p>
        </p:txBody>
      </p:sp>
      <p:sp>
        <p:nvSpPr>
          <p:cNvPr id="3" name="Title 2"/>
          <p:cNvSpPr>
            <a:spLocks noGrp="1"/>
          </p:cNvSpPr>
          <p:nvPr>
            <p:ph type="title"/>
          </p:nvPr>
        </p:nvSpPr>
        <p:spPr/>
        <p:txBody>
          <a:bodyPr>
            <a:normAutofit/>
          </a:bodyPr>
          <a:lstStyle/>
          <a:p>
            <a:r>
              <a:rPr lang="en-US" sz="3200" dirty="0"/>
              <a:t>1. The Judge is God, and He is awesome!</a:t>
            </a:r>
          </a:p>
        </p:txBody>
      </p:sp>
    </p:spTree>
    <p:extLst>
      <p:ext uri="{BB962C8B-B14F-4D97-AF65-F5344CB8AC3E}">
        <p14:creationId xmlns:p14="http://schemas.microsoft.com/office/powerpoint/2010/main" val="2764962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“And I saw </a:t>
            </a:r>
            <a:r>
              <a:rPr lang="en-US" b="1" dirty="0"/>
              <a:t>the dead, the great and the small</a:t>
            </a:r>
            <a:r>
              <a:rPr lang="en-US" dirty="0"/>
              <a:t>, standing before the throne, and books were opened; and another book was opened, which is the book of life; and </a:t>
            </a:r>
            <a:r>
              <a:rPr lang="en-US" b="1" dirty="0"/>
              <a:t>the dead were judged </a:t>
            </a:r>
            <a:r>
              <a:rPr lang="en-US" dirty="0"/>
              <a:t>from the things which were written in the books, according to their deeds. And the sea gave up </a:t>
            </a:r>
            <a:r>
              <a:rPr lang="en-US" b="1" dirty="0"/>
              <a:t>the dead </a:t>
            </a:r>
            <a:r>
              <a:rPr lang="en-US" dirty="0"/>
              <a:t>which were in it, and death and Hades gave up </a:t>
            </a:r>
            <a:r>
              <a:rPr lang="en-US" b="1" dirty="0"/>
              <a:t>the dead </a:t>
            </a:r>
            <a:r>
              <a:rPr lang="en-US" dirty="0"/>
              <a:t>which were in them; and </a:t>
            </a:r>
            <a:r>
              <a:rPr lang="en-US" b="1" dirty="0"/>
              <a:t>they were judged</a:t>
            </a:r>
            <a:r>
              <a:rPr lang="en-US" dirty="0"/>
              <a:t>, every one of them according to their deeds.” (Rev. 20:12:13)</a:t>
            </a:r>
          </a:p>
          <a:p>
            <a:endParaRPr lang="en-US" dirty="0"/>
          </a:p>
        </p:txBody>
      </p:sp>
      <p:sp>
        <p:nvSpPr>
          <p:cNvPr id="3" name="Title 2"/>
          <p:cNvSpPr>
            <a:spLocks noGrp="1"/>
          </p:cNvSpPr>
          <p:nvPr>
            <p:ph type="title"/>
          </p:nvPr>
        </p:nvSpPr>
        <p:spPr/>
        <p:txBody>
          <a:bodyPr>
            <a:normAutofit/>
          </a:bodyPr>
          <a:lstStyle/>
          <a:p>
            <a:r>
              <a:rPr lang="en-US" sz="3200" dirty="0"/>
              <a:t>2. The judged are people, and they are doomed!</a:t>
            </a:r>
          </a:p>
        </p:txBody>
      </p:sp>
    </p:spTree>
    <p:extLst>
      <p:ext uri="{BB962C8B-B14F-4D97-AF65-F5344CB8AC3E}">
        <p14:creationId xmlns:p14="http://schemas.microsoft.com/office/powerpoint/2010/main" val="623459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“Now if we have </a:t>
            </a:r>
            <a:r>
              <a:rPr lang="en-US" b="1" dirty="0"/>
              <a:t>died with Christ</a:t>
            </a:r>
            <a:r>
              <a:rPr lang="en-US" dirty="0"/>
              <a:t>, we believe that we shall also </a:t>
            </a:r>
            <a:r>
              <a:rPr lang="en-US" b="1" dirty="0"/>
              <a:t>live with Him</a:t>
            </a:r>
            <a:r>
              <a:rPr lang="en-US" dirty="0"/>
              <a:t>, knowing that Christ, having been raised from the dead, is never to die again; death no longer is master over Him. For the death that He died, He died to sin once for all; but the life that He lives, He lives to God. Even so </a:t>
            </a:r>
            <a:r>
              <a:rPr lang="en-US" b="1" dirty="0"/>
              <a:t>consider yourselves to be dead to sin, but alive to God in Christ Jesus</a:t>
            </a:r>
            <a:r>
              <a:rPr lang="en-US" dirty="0"/>
              <a:t>.” (Rom. 6:8-11)</a:t>
            </a:r>
          </a:p>
          <a:p>
            <a:endParaRPr lang="en-US" dirty="0"/>
          </a:p>
        </p:txBody>
      </p:sp>
      <p:sp>
        <p:nvSpPr>
          <p:cNvPr id="3" name="Title 2"/>
          <p:cNvSpPr>
            <a:spLocks noGrp="1"/>
          </p:cNvSpPr>
          <p:nvPr>
            <p:ph type="title"/>
          </p:nvPr>
        </p:nvSpPr>
        <p:spPr/>
        <p:txBody>
          <a:bodyPr>
            <a:normAutofit/>
          </a:bodyPr>
          <a:lstStyle/>
          <a:p>
            <a:r>
              <a:rPr lang="en-US" sz="3200" dirty="0"/>
              <a:t>2. The judged are people, and they are doomed!</a:t>
            </a:r>
          </a:p>
        </p:txBody>
      </p:sp>
    </p:spTree>
    <p:extLst>
      <p:ext uri="{BB962C8B-B14F-4D97-AF65-F5344CB8AC3E}">
        <p14:creationId xmlns:p14="http://schemas.microsoft.com/office/powerpoint/2010/main" val="252863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dirty="0"/>
              <a:t>“Truly, truly, I say to you, he who hears My word, and believes Him who sent Me, </a:t>
            </a:r>
            <a:r>
              <a:rPr lang="en-US" b="1" dirty="0"/>
              <a:t>has eternal life</a:t>
            </a:r>
            <a:r>
              <a:rPr lang="en-US" dirty="0"/>
              <a:t>, and does not come into judgment, but has passed </a:t>
            </a:r>
            <a:r>
              <a:rPr lang="en-US" b="1" dirty="0"/>
              <a:t>out of death into life</a:t>
            </a:r>
            <a:r>
              <a:rPr lang="en-US" dirty="0"/>
              <a:t>.” (John 5:24)</a:t>
            </a:r>
          </a:p>
          <a:p>
            <a:r>
              <a:rPr lang="en-US" dirty="0"/>
              <a:t>“Blessed and holy is the one who has a part in the first resurrection; over these the </a:t>
            </a:r>
            <a:r>
              <a:rPr lang="en-US" b="1" dirty="0"/>
              <a:t>second death has no power</a:t>
            </a:r>
            <a:r>
              <a:rPr lang="en-US" dirty="0"/>
              <a:t>…” (Rev. 20:6)</a:t>
            </a:r>
          </a:p>
          <a:p>
            <a:r>
              <a:rPr lang="en-US" dirty="0"/>
              <a:t>“I have been </a:t>
            </a:r>
            <a:r>
              <a:rPr lang="en-US" b="1" dirty="0"/>
              <a:t>crucified with Christ</a:t>
            </a:r>
            <a:r>
              <a:rPr lang="en-US" dirty="0"/>
              <a:t>; and it is no longer I who live, but </a:t>
            </a:r>
            <a:r>
              <a:rPr lang="en-US" b="1" dirty="0"/>
              <a:t>Christ lives in me</a:t>
            </a:r>
            <a:r>
              <a:rPr lang="en-US" dirty="0"/>
              <a:t>; and the life which I now live in the flesh </a:t>
            </a:r>
            <a:r>
              <a:rPr lang="en-US" b="1" dirty="0"/>
              <a:t>I live by faith in the Son of God</a:t>
            </a:r>
            <a:r>
              <a:rPr lang="en-US" dirty="0"/>
              <a:t>, who loved me and gave Himself up for me.” (Gal. 2:20)</a:t>
            </a:r>
          </a:p>
          <a:p>
            <a:endParaRPr lang="en-US" dirty="0"/>
          </a:p>
        </p:txBody>
      </p:sp>
      <p:sp>
        <p:nvSpPr>
          <p:cNvPr id="3" name="Title 2"/>
          <p:cNvSpPr>
            <a:spLocks noGrp="1"/>
          </p:cNvSpPr>
          <p:nvPr>
            <p:ph type="title"/>
          </p:nvPr>
        </p:nvSpPr>
        <p:spPr/>
        <p:txBody>
          <a:bodyPr>
            <a:normAutofit/>
          </a:bodyPr>
          <a:lstStyle/>
          <a:p>
            <a:r>
              <a:rPr lang="en-US" sz="3200" dirty="0"/>
              <a:t>2. The judged are people, and they are doomed!</a:t>
            </a:r>
          </a:p>
        </p:txBody>
      </p:sp>
    </p:spTree>
    <p:extLst>
      <p:ext uri="{BB962C8B-B14F-4D97-AF65-F5344CB8AC3E}">
        <p14:creationId xmlns:p14="http://schemas.microsoft.com/office/powerpoint/2010/main" val="2322387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2532</Words>
  <Application>Microsoft Office PowerPoint</Application>
  <PresentationFormat>Custom</PresentationFormat>
  <Paragraphs>80</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Open Sans</vt:lpstr>
      <vt:lpstr>Open Sans Semibold</vt:lpstr>
      <vt:lpstr>Office Theme</vt:lpstr>
      <vt:lpstr>PowerPoint Presentation</vt:lpstr>
      <vt:lpstr>“Guilty!”- The Great White Throne Judgment &amp; Hell  (Revelation 20:11-15)</vt:lpstr>
      <vt:lpstr>“Guilty!”- The Great White Throne Judgment &amp; Hell  (Revelation 20:11-15)</vt:lpstr>
      <vt:lpstr>1. The Judge is God, and He is awesome!</vt:lpstr>
      <vt:lpstr>1. The Judge is God, and He is awesome!</vt:lpstr>
      <vt:lpstr>1. The Judge is God, and He is awesome!</vt:lpstr>
      <vt:lpstr>2. The judged are people, and they are doomed!</vt:lpstr>
      <vt:lpstr>2. The judged are people, and they are doomed!</vt:lpstr>
      <vt:lpstr>2. The judged are people, and they are doomed!</vt:lpstr>
      <vt:lpstr>2. The judged are people, and they are doomed!</vt:lpstr>
      <vt:lpstr>2. The judged are people, and they are doomed!</vt:lpstr>
      <vt:lpstr>2. The judged are people, and they are doomed!</vt:lpstr>
      <vt:lpstr>3. The judgment is fair and based on irrefutable evidence</vt:lpstr>
      <vt:lpstr>3. The judgment is fair and based on irrefutable evidence</vt:lpstr>
      <vt:lpstr>3. The judgment is fair and based on irrefutable evidence</vt:lpstr>
      <vt:lpstr>3. The judgment is fair and based on irrefutable evidence</vt:lpstr>
      <vt:lpstr>3. The judgment is fair and based on irrefutable evidence</vt:lpstr>
      <vt:lpstr>3. The judgment is fair and based on irrefutable evidence</vt:lpstr>
      <vt:lpstr>3. The judgment is fair and based on irrefutable evidence</vt:lpstr>
      <vt:lpstr>3. The judgment is fair and based on irrefutable evidence</vt:lpstr>
      <vt:lpstr>4. The judgment is final and without mercy</vt:lpstr>
      <vt:lpstr>4. The judgment is final and without mercy</vt:lpstr>
      <vt:lpstr>4. The judgment is final and without mercy</vt:lpstr>
      <vt:lpstr>4. The judgment is final and without mercy</vt:lpstr>
      <vt:lpstr>4. The judgment is final and without mercy</vt:lpstr>
      <vt:lpstr>PowerPoint Presentation</vt:lpstr>
      <vt:lpstr>PowerPoint Presentation</vt:lpstr>
      <vt:lpstr>PowerPoint Presentation</vt:lpstr>
    </vt:vector>
  </TitlesOfParts>
  <Company>rg-adguard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Admin</dc:creator>
  <cp:lastModifiedBy>Gary Ray</cp:lastModifiedBy>
  <cp:revision>22</cp:revision>
  <dcterms:created xsi:type="dcterms:W3CDTF">2017-12-05T12:09:13Z</dcterms:created>
  <dcterms:modified xsi:type="dcterms:W3CDTF">2018-05-24T22:56:16Z</dcterms:modified>
</cp:coreProperties>
</file>